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606" r:id="rId3"/>
    <p:sldId id="607" r:id="rId4"/>
    <p:sldId id="608" r:id="rId5"/>
    <p:sldId id="283" r:id="rId6"/>
    <p:sldId id="533" r:id="rId7"/>
    <p:sldId id="523" r:id="rId8"/>
    <p:sldId id="404" r:id="rId9"/>
    <p:sldId id="552" r:id="rId10"/>
    <p:sldId id="574" r:id="rId11"/>
    <p:sldId id="577" r:id="rId12"/>
    <p:sldId id="578" r:id="rId13"/>
    <p:sldId id="580" r:id="rId14"/>
    <p:sldId id="581" r:id="rId15"/>
    <p:sldId id="579" r:id="rId16"/>
    <p:sldId id="584" r:id="rId17"/>
    <p:sldId id="575" r:id="rId18"/>
    <p:sldId id="576" r:id="rId19"/>
    <p:sldId id="548" r:id="rId20"/>
    <p:sldId id="550" r:id="rId21"/>
    <p:sldId id="585" r:id="rId22"/>
    <p:sldId id="586" r:id="rId23"/>
    <p:sldId id="629" r:id="rId24"/>
    <p:sldId id="587" r:id="rId25"/>
    <p:sldId id="627" r:id="rId26"/>
    <p:sldId id="530" r:id="rId27"/>
    <p:sldId id="588" r:id="rId28"/>
    <p:sldId id="589" r:id="rId29"/>
    <p:sldId id="590" r:id="rId30"/>
    <p:sldId id="591" r:id="rId31"/>
    <p:sldId id="592" r:id="rId32"/>
    <p:sldId id="593" r:id="rId33"/>
    <p:sldId id="630" r:id="rId34"/>
    <p:sldId id="412" r:id="rId35"/>
    <p:sldId id="594" r:id="rId36"/>
    <p:sldId id="631" r:id="rId37"/>
    <p:sldId id="559" r:id="rId38"/>
    <p:sldId id="596" r:id="rId39"/>
    <p:sldId id="597" r:id="rId40"/>
    <p:sldId id="598" r:id="rId41"/>
    <p:sldId id="624" r:id="rId42"/>
    <p:sldId id="610" r:id="rId43"/>
    <p:sldId id="605" r:id="rId44"/>
    <p:sldId id="599" r:id="rId45"/>
    <p:sldId id="612" r:id="rId46"/>
    <p:sldId id="613" r:id="rId47"/>
    <p:sldId id="614" r:id="rId48"/>
    <p:sldId id="611" r:id="rId49"/>
    <p:sldId id="595" r:id="rId50"/>
    <p:sldId id="604" r:id="rId51"/>
    <p:sldId id="625" r:id="rId52"/>
    <p:sldId id="623" r:id="rId53"/>
    <p:sldId id="626" r:id="rId54"/>
    <p:sldId id="628" r:id="rId55"/>
    <p:sldId id="600" r:id="rId56"/>
    <p:sldId id="603" r:id="rId57"/>
    <p:sldId id="615" r:id="rId58"/>
    <p:sldId id="616" r:id="rId59"/>
    <p:sldId id="617" r:id="rId60"/>
    <p:sldId id="621" r:id="rId61"/>
    <p:sldId id="602" r:id="rId62"/>
    <p:sldId id="622" r:id="rId63"/>
    <p:sldId id="609" r:id="rId64"/>
  </p:sldIdLst>
  <p:sldSz cx="9144000" cy="6858000" type="screen4x3"/>
  <p:notesSz cx="6794500" cy="9931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50021"/>
    <a:srgbClr val="FF6600"/>
    <a:srgbClr val="008000"/>
    <a:srgbClr val="CC0000"/>
    <a:srgbClr val="FF3399"/>
    <a:srgbClr val="9900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87034" autoAdjust="0"/>
  </p:normalViewPr>
  <p:slideViewPr>
    <p:cSldViewPr snapToGrid="0">
      <p:cViewPr>
        <p:scale>
          <a:sx n="66" d="100"/>
          <a:sy n="66" d="100"/>
        </p:scale>
        <p:origin x="-1518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958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13" Type="http://schemas.openxmlformats.org/officeDocument/2006/relationships/slide" Target="slides/slide17.xml"/><Relationship Id="rId18" Type="http://schemas.openxmlformats.org/officeDocument/2006/relationships/slide" Target="slides/slide22.xml"/><Relationship Id="rId26" Type="http://schemas.openxmlformats.org/officeDocument/2006/relationships/slide" Target="slides/slide30.xml"/><Relationship Id="rId3" Type="http://schemas.openxmlformats.org/officeDocument/2006/relationships/slide" Target="slides/slide7.xml"/><Relationship Id="rId21" Type="http://schemas.openxmlformats.org/officeDocument/2006/relationships/slide" Target="slides/slide25.xml"/><Relationship Id="rId7" Type="http://schemas.openxmlformats.org/officeDocument/2006/relationships/slide" Target="slides/slide11.xml"/><Relationship Id="rId12" Type="http://schemas.openxmlformats.org/officeDocument/2006/relationships/slide" Target="slides/slide16.xml"/><Relationship Id="rId17" Type="http://schemas.openxmlformats.org/officeDocument/2006/relationships/slide" Target="slides/slide21.xml"/><Relationship Id="rId25" Type="http://schemas.openxmlformats.org/officeDocument/2006/relationships/slide" Target="slides/slide29.xml"/><Relationship Id="rId33" Type="http://schemas.openxmlformats.org/officeDocument/2006/relationships/slide" Target="slides/slide63.xml"/><Relationship Id="rId2" Type="http://schemas.openxmlformats.org/officeDocument/2006/relationships/slide" Target="slides/slide6.xml"/><Relationship Id="rId16" Type="http://schemas.openxmlformats.org/officeDocument/2006/relationships/slide" Target="slides/slide20.xml"/><Relationship Id="rId20" Type="http://schemas.openxmlformats.org/officeDocument/2006/relationships/slide" Target="slides/slide24.xml"/><Relationship Id="rId29" Type="http://schemas.openxmlformats.org/officeDocument/2006/relationships/slide" Target="slides/slide33.xml"/><Relationship Id="rId1" Type="http://schemas.openxmlformats.org/officeDocument/2006/relationships/slide" Target="slides/slide5.xml"/><Relationship Id="rId6" Type="http://schemas.openxmlformats.org/officeDocument/2006/relationships/slide" Target="slides/slide10.xml"/><Relationship Id="rId11" Type="http://schemas.openxmlformats.org/officeDocument/2006/relationships/slide" Target="slides/slide15.xml"/><Relationship Id="rId24" Type="http://schemas.openxmlformats.org/officeDocument/2006/relationships/slide" Target="slides/slide28.xml"/><Relationship Id="rId32" Type="http://schemas.openxmlformats.org/officeDocument/2006/relationships/slide" Target="slides/slide62.xml"/><Relationship Id="rId5" Type="http://schemas.openxmlformats.org/officeDocument/2006/relationships/slide" Target="slides/slide9.xml"/><Relationship Id="rId15" Type="http://schemas.openxmlformats.org/officeDocument/2006/relationships/slide" Target="slides/slide19.xml"/><Relationship Id="rId23" Type="http://schemas.openxmlformats.org/officeDocument/2006/relationships/slide" Target="slides/slide27.xml"/><Relationship Id="rId28" Type="http://schemas.openxmlformats.org/officeDocument/2006/relationships/slide" Target="slides/slide32.xml"/><Relationship Id="rId10" Type="http://schemas.openxmlformats.org/officeDocument/2006/relationships/slide" Target="slides/slide14.xml"/><Relationship Id="rId19" Type="http://schemas.openxmlformats.org/officeDocument/2006/relationships/slide" Target="slides/slide23.xml"/><Relationship Id="rId31" Type="http://schemas.openxmlformats.org/officeDocument/2006/relationships/slide" Target="slides/slide35.xml"/><Relationship Id="rId4" Type="http://schemas.openxmlformats.org/officeDocument/2006/relationships/slide" Target="slides/slide8.xml"/><Relationship Id="rId9" Type="http://schemas.openxmlformats.org/officeDocument/2006/relationships/slide" Target="slides/slide13.xml"/><Relationship Id="rId14" Type="http://schemas.openxmlformats.org/officeDocument/2006/relationships/slide" Target="slides/slide18.xml"/><Relationship Id="rId22" Type="http://schemas.openxmlformats.org/officeDocument/2006/relationships/slide" Target="slides/slide26.xml"/><Relationship Id="rId27" Type="http://schemas.openxmlformats.org/officeDocument/2006/relationships/slide" Target="slides/slide31.xml"/><Relationship Id="rId30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11398442-FA1F-4F5A-B5A5-6B1A302E7C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014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8050"/>
            <a:ext cx="4981575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63A70D46-901D-42DC-8E16-8FC5D6B1AF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55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948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948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948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70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728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sz="1200" kern="1200" dirty="0">
              <a:solidFill>
                <a:schemeClr val="tx1"/>
              </a:solidFill>
              <a:effectLst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9832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A70D46-901D-42DC-8E16-8FC5D6B1AF3A}" type="slidenum">
              <a:rPr lang="en-GB" smtClean="0"/>
              <a:pPr>
                <a:defRPr/>
              </a:pPr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373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5" name="Picture 5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E05D5-F047-447C-8EDD-A33FA6CCBE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89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C:\Documents and Settings\stephan\My Documents\Projects\13777_UP_Corp_PPT\Graphix\Back_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6" name="Picture 8" descr="UP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8" name="Picture 5" descr="UP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17D37-8A03-4107-B93C-59D1366097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79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5" name="Picture 5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AD38E-FE6A-4680-9C83-E8B54DB86D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69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6" name="Picture 6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4671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5300" y="1524000"/>
            <a:ext cx="34671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8CBBE-08E4-4A17-BA5C-8B0B3B946E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93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5D8F0-6AD4-4238-8357-D89E8789B8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086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F5D89-E647-4949-88C6-5CD3705321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52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EA1B7-B400-4AD8-BD63-7D75F7BC37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71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6" name="Picture 6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0E16F-30A3-4330-81CB-BF98AC2E0A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21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6" name="Picture 6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1D35C-CF52-4421-BA45-EEF13AFDDD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21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5" name="Picture 5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468A7-0EAA-47CC-BD65-2633463444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60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5" name="Picture 5" descr="UP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00750" y="228600"/>
            <a:ext cx="17716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1625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B4D35-7C97-45AD-BCEF-15E6F024E5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64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655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086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005BAB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FABE512-676D-4CEF-896A-00E074A89A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28625" y="6000750"/>
            <a:ext cx="21431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2" name="Picture 8" descr="UPLand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72188"/>
            <a:ext cx="19288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28" r:id="rId5"/>
    <p:sldLayoutId id="2147483829" r:id="rId6"/>
    <p:sldLayoutId id="2147483830" r:id="rId7"/>
    <p:sldLayoutId id="2147483835" r:id="rId8"/>
    <p:sldLayoutId id="2147483836" r:id="rId9"/>
    <p:sldLayoutId id="2147483837" r:id="rId10"/>
    <p:sldLayoutId id="214748383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100" b="1">
          <a:solidFill>
            <a:srgbClr val="00308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308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308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308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308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308E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308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308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308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308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11" Type="http://schemas.openxmlformats.org/officeDocument/2006/relationships/image" Target="../media/image29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0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6.pn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7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7C5782-43CB-44CA-A769-190197C2E53E}" type="slidenum">
              <a:rPr lang="en-GB" sz="1200" smtClean="0">
                <a:solidFill>
                  <a:srgbClr val="005BAB"/>
                </a:solidFill>
                <a:latin typeface="Verdana" pitchFamily="34" charset="0"/>
              </a:rPr>
              <a:pPr eaLnBrk="1" hangingPunct="1"/>
              <a:t>1</a:t>
            </a:fld>
            <a:endParaRPr lang="en-GB" sz="1200" smtClean="0">
              <a:solidFill>
                <a:srgbClr val="005BAB"/>
              </a:solidFill>
              <a:latin typeface="Verdana" pitchFamily="34" charset="0"/>
            </a:endParaRPr>
          </a:p>
        </p:txBody>
      </p:sp>
      <p:pic>
        <p:nvPicPr>
          <p:cNvPr id="10243" name="Picture 9" descr="C:\Documents and Settings\stephan\My Documents\Projects\13777_UP_Corp_PPT\Graphix\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75767" y="277559"/>
            <a:ext cx="859245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ZA" sz="2800" b="1" dirty="0" smtClean="0">
                <a:solidFill>
                  <a:schemeClr val="bg1"/>
                </a:solidFill>
                <a:latin typeface="Arial" charset="0"/>
              </a:rPr>
              <a:t>Recuperated solar-dish </a:t>
            </a:r>
            <a:r>
              <a:rPr lang="en-ZA" sz="2800" b="1" dirty="0" err="1" smtClean="0">
                <a:solidFill>
                  <a:schemeClr val="bg1"/>
                </a:solidFill>
                <a:latin typeface="Arial" charset="0"/>
              </a:rPr>
              <a:t>Brayton</a:t>
            </a:r>
            <a:r>
              <a:rPr lang="en-ZA" sz="2800" b="1" dirty="0" smtClean="0">
                <a:solidFill>
                  <a:schemeClr val="bg1"/>
                </a:solidFill>
                <a:latin typeface="Arial" charset="0"/>
              </a:rPr>
              <a:t> cycle with turbocharger and short-term thermal storage</a:t>
            </a:r>
            <a:endParaRPr lang="en-GB" sz="28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10250"/>
            <a:ext cx="9144000" cy="1047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0246" name="Picture 5" descr="UP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5810250"/>
            <a:ext cx="30734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1237465" y="5071713"/>
            <a:ext cx="66690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Arial" charset="0"/>
              </a:rPr>
              <a:t>Department of Mechanical and Aeronautical Engineering,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GB" sz="2000" b="1" dirty="0">
                <a:solidFill>
                  <a:schemeClr val="bg1"/>
                </a:solidFill>
                <a:latin typeface="Arial" charset="0"/>
              </a:rPr>
              <a:t>University of </a:t>
            </a:r>
            <a:r>
              <a:rPr lang="en-GB" sz="2000" b="1" dirty="0" smtClean="0">
                <a:solidFill>
                  <a:schemeClr val="bg1"/>
                </a:solidFill>
                <a:latin typeface="Arial" charset="0"/>
              </a:rPr>
              <a:t>Pretoria</a:t>
            </a:r>
            <a:endParaRPr lang="en-GB" sz="20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3351949" y="1312657"/>
            <a:ext cx="24400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  <a:latin typeface="Arial" charset="0"/>
              </a:rPr>
              <a:t>Dr WG Le Roux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" r="7879"/>
          <a:stretch/>
        </p:blipFill>
        <p:spPr>
          <a:xfrm>
            <a:off x="5176442" y="2105752"/>
            <a:ext cx="2327444" cy="27366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1532" y="2105752"/>
            <a:ext cx="2972962" cy="2646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443" y="0"/>
            <a:ext cx="6886576" cy="836613"/>
          </a:xfrm>
        </p:spPr>
        <p:txBody>
          <a:bodyPr/>
          <a:lstStyle/>
          <a:p>
            <a:pPr eaLnBrk="1" hangingPunct="1"/>
            <a:r>
              <a:rPr lang="en-ZA" sz="1800" dirty="0" smtClean="0">
                <a:solidFill>
                  <a:schemeClr val="tx1"/>
                </a:solidFill>
              </a:rPr>
              <a:t>Background</a:t>
            </a:r>
            <a:endParaRPr lang="en-US" sz="18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2310" name="Picture 4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20" y="947737"/>
            <a:ext cx="7803083" cy="419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1" name="Rectangle 26"/>
          <p:cNvSpPr>
            <a:spLocks noChangeArrowheads="1"/>
          </p:cNvSpPr>
          <p:nvPr/>
        </p:nvSpPr>
        <p:spPr bwMode="auto">
          <a:xfrm>
            <a:off x="451563" y="5116436"/>
            <a:ext cx="81535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  <a:cs typeface="Calibri" pitchFamily="34" charset="0"/>
              </a:rPr>
              <a:t>Long-term average of direct normal solar irradiance on a world map showing the potential of solar power generation in southern Africa (</a:t>
            </a:r>
            <a:r>
              <a:rPr lang="en-GB" sz="1800" b="1" dirty="0" err="1">
                <a:solidFill>
                  <a:srgbClr val="000000"/>
                </a:solidFill>
                <a:cs typeface="Calibri" pitchFamily="34" charset="0"/>
              </a:rPr>
              <a:t>GeoModel</a:t>
            </a:r>
            <a:r>
              <a:rPr lang="en-GB" sz="1800" b="1" dirty="0">
                <a:solidFill>
                  <a:srgbClr val="000000"/>
                </a:solidFill>
                <a:cs typeface="Calibri" pitchFamily="34" charset="0"/>
              </a:rPr>
              <a:t> Solar, 2014)</a:t>
            </a:r>
            <a:r>
              <a:rPr lang="en-ZA" sz="18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054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443" y="0"/>
            <a:ext cx="6886576" cy="836613"/>
          </a:xfrm>
        </p:spPr>
        <p:txBody>
          <a:bodyPr/>
          <a:lstStyle/>
          <a:p>
            <a:pPr eaLnBrk="1" hangingPunct="1"/>
            <a:r>
              <a:rPr lang="en-ZA" sz="1800" dirty="0" smtClean="0">
                <a:solidFill>
                  <a:schemeClr val="tx1"/>
                </a:solidFill>
              </a:rPr>
              <a:t>Background</a:t>
            </a:r>
            <a:endParaRPr lang="en-US" sz="18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9572" y="839213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800" i="1" dirty="0"/>
              <a:t>South Africa has one of the </a:t>
            </a:r>
            <a:r>
              <a:rPr lang="en-GB" sz="2800" b="1" i="1" dirty="0"/>
              <a:t>best solar resources in the world </a:t>
            </a:r>
            <a:r>
              <a:rPr lang="en-GB" sz="2800" i="1" dirty="0"/>
              <a:t>and this resource is </a:t>
            </a:r>
            <a:r>
              <a:rPr lang="en-GB" sz="2800" i="1" dirty="0" smtClean="0"/>
              <a:t>free </a:t>
            </a:r>
            <a:r>
              <a:rPr lang="en-GB" sz="2800" i="1" dirty="0"/>
              <a:t>to use and study for all South Africans, who should take the lead in this field in terms of </a:t>
            </a:r>
            <a:endParaRPr lang="en-GB" sz="2800" i="1" dirty="0" smtClean="0"/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en-GB" sz="2800" i="1" dirty="0" smtClean="0"/>
              <a:t>skills </a:t>
            </a:r>
            <a:r>
              <a:rPr lang="en-GB" sz="2800" i="1" dirty="0"/>
              <a:t>development, </a:t>
            </a:r>
            <a:endParaRPr lang="en-GB" sz="2800" i="1" dirty="0" smtClean="0"/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en-GB" sz="2800" i="1" dirty="0" smtClean="0"/>
              <a:t>training </a:t>
            </a:r>
            <a:r>
              <a:rPr lang="en-GB" sz="2800" i="1" dirty="0"/>
              <a:t>and </a:t>
            </a:r>
            <a:endParaRPr lang="en-GB" sz="2800" i="1" dirty="0" smtClean="0"/>
          </a:p>
          <a:p>
            <a:pPr marL="914400" lvl="1" indent="-457200" algn="just">
              <a:buFont typeface="Arial" pitchFamily="34" charset="0"/>
              <a:buChar char="•"/>
            </a:pPr>
            <a:r>
              <a:rPr lang="en-GB" sz="2800" i="1" dirty="0" smtClean="0"/>
              <a:t>product </a:t>
            </a:r>
            <a:r>
              <a:rPr lang="en-GB" sz="2800" i="1" dirty="0"/>
              <a:t>manufacturing. </a:t>
            </a:r>
            <a:endParaRPr lang="en-ZA" sz="2800" i="1" dirty="0"/>
          </a:p>
          <a:p>
            <a:pPr algn="just"/>
            <a:endParaRPr lang="en-GB" sz="2800" i="1" dirty="0" smtClean="0"/>
          </a:p>
          <a:p>
            <a:pPr algn="just"/>
            <a:r>
              <a:rPr lang="en-GB" sz="2800" i="1" u="sng" dirty="0" smtClean="0"/>
              <a:t>The </a:t>
            </a:r>
            <a:r>
              <a:rPr lang="en-GB" sz="2800" i="1" u="sng" dirty="0"/>
              <a:t>research and development of </a:t>
            </a:r>
            <a:r>
              <a:rPr lang="en-GB" sz="2800" b="1" i="1" u="sng" dirty="0"/>
              <a:t>solar dish technologies</a:t>
            </a:r>
            <a:r>
              <a:rPr lang="en-GB" sz="2800" b="1" i="1" dirty="0"/>
              <a:t> is a new and exciting research field</a:t>
            </a:r>
            <a:r>
              <a:rPr lang="en-GB" sz="2800" i="1" dirty="0"/>
              <a:t> in which all South African researchers of all age, race and gender can take the lead. </a:t>
            </a:r>
          </a:p>
        </p:txBody>
      </p:sp>
    </p:spTree>
    <p:extLst>
      <p:ext uri="{BB962C8B-B14F-4D97-AF65-F5344CB8AC3E}">
        <p14:creationId xmlns:p14="http://schemas.microsoft.com/office/powerpoint/2010/main" val="242105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443" y="0"/>
            <a:ext cx="6886576" cy="836613"/>
          </a:xfrm>
        </p:spPr>
        <p:txBody>
          <a:bodyPr/>
          <a:lstStyle/>
          <a:p>
            <a:pPr eaLnBrk="1" hangingPunct="1"/>
            <a:r>
              <a:rPr lang="en-ZA" sz="1800" dirty="0" smtClean="0">
                <a:solidFill>
                  <a:schemeClr val="tx1"/>
                </a:solidFill>
              </a:rPr>
              <a:t>Background</a:t>
            </a:r>
            <a:endParaRPr lang="en-US" sz="18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  <a:p>
            <a:pPr marL="180975" indent="-180975" defTabSz="180975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2310" name="Picture 45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7"/>
          <a:stretch/>
        </p:blipFill>
        <p:spPr bwMode="auto">
          <a:xfrm>
            <a:off x="626820" y="947738"/>
            <a:ext cx="7803083" cy="354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34711" y="4684574"/>
            <a:ext cx="49951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ZA" sz="3600" b="1" dirty="0" smtClean="0">
                <a:solidFill>
                  <a:schemeClr val="accent5">
                    <a:lumMod val="50000"/>
                  </a:schemeClr>
                </a:solidFill>
              </a:rPr>
              <a:t>Power generation</a:t>
            </a:r>
          </a:p>
          <a:p>
            <a:pPr marL="742950" indent="-742950">
              <a:buFont typeface="+mj-lt"/>
              <a:buAutoNum type="arabicPeriod"/>
            </a:pPr>
            <a:r>
              <a:rPr lang="en-ZA" sz="3600" b="1" dirty="0" smtClean="0">
                <a:solidFill>
                  <a:schemeClr val="accent5">
                    <a:lumMod val="50000"/>
                  </a:schemeClr>
                </a:solidFill>
              </a:rPr>
              <a:t>Water purification</a:t>
            </a:r>
          </a:p>
          <a:p>
            <a:pPr marL="742950" indent="-742950">
              <a:buFont typeface="+mj-lt"/>
              <a:buAutoNum type="arabicPeriod"/>
            </a:pPr>
            <a:r>
              <a:rPr lang="en-ZA" sz="3600" b="1" dirty="0" smtClean="0">
                <a:solidFill>
                  <a:schemeClr val="accent5">
                    <a:lumMod val="50000"/>
                  </a:schemeClr>
                </a:solidFill>
              </a:rPr>
              <a:t>Fuel production</a:t>
            </a:r>
            <a:endParaRPr lang="en-ZA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004048" y="3717032"/>
            <a:ext cx="108012" cy="967542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09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54B80B7A-4D46-40DC-B6D7-2C3163524A69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5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smtClean="0">
                <a:solidFill>
                  <a:schemeClr val="tx1"/>
                </a:solidFill>
              </a:rPr>
              <a:t>Presentation Outline     </a:t>
            </a:r>
            <a:endParaRPr lang="en-US" sz="3200" smtClean="0"/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4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5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8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79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80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1281" name="Rectangle 31"/>
          <p:cNvSpPr>
            <a:spLocks noChangeArrowheads="1"/>
          </p:cNvSpPr>
          <p:nvPr/>
        </p:nvSpPr>
        <p:spPr bwMode="auto">
          <a:xfrm>
            <a:off x="323850" y="1004888"/>
            <a:ext cx="8326664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defTabSz="180975">
              <a:buFont typeface="+mj-lt"/>
              <a:buAutoNum type="arabicPeriod"/>
              <a:defRPr/>
            </a:pPr>
            <a:r>
              <a:rPr lang="en-GB" dirty="0" smtClean="0">
                <a:latin typeface="Arial" charset="0"/>
              </a:rPr>
              <a:t>Introduction and Background</a:t>
            </a:r>
          </a:p>
          <a:p>
            <a:pPr marL="457200" indent="-457200" defTabSz="180975">
              <a:buFont typeface="+mj-lt"/>
              <a:buAutoNum type="arabicPeriod"/>
              <a:defRPr/>
            </a:pPr>
            <a:r>
              <a:rPr lang="en-GB" dirty="0" smtClean="0">
                <a:latin typeface="Arial" charset="0"/>
              </a:rPr>
              <a:t>Problem and Purpose</a:t>
            </a:r>
          </a:p>
          <a:p>
            <a:pPr marL="457200" indent="-457200" defTabSz="180975">
              <a:buFont typeface="+mj-lt"/>
              <a:buAutoNum type="arabicPeriod"/>
              <a:defRPr/>
            </a:pPr>
            <a:r>
              <a:rPr lang="en-GB" dirty="0" smtClean="0">
                <a:latin typeface="Arial" charset="0"/>
              </a:rPr>
              <a:t>Methodology</a:t>
            </a:r>
          </a:p>
          <a:p>
            <a:pPr marL="457200" indent="-457200" defTabSz="180975">
              <a:buFont typeface="+mj-lt"/>
              <a:buAutoNum type="arabicPeriod"/>
              <a:defRPr/>
            </a:pPr>
            <a:r>
              <a:rPr lang="en-GB" dirty="0" smtClean="0">
                <a:latin typeface="Arial" charset="0"/>
              </a:rPr>
              <a:t>Results and Discussion</a:t>
            </a:r>
          </a:p>
          <a:p>
            <a:pPr marL="457200" indent="-457200" defTabSz="180975">
              <a:buFont typeface="+mj-lt"/>
              <a:buAutoNum type="arabicPeriod"/>
              <a:defRPr/>
            </a:pPr>
            <a:r>
              <a:rPr lang="en-GB" dirty="0" smtClean="0">
                <a:latin typeface="Arial" charset="0"/>
              </a:rPr>
              <a:t>Conclusion </a:t>
            </a:r>
          </a:p>
          <a:p>
            <a:pPr marL="457200" indent="-457200" defTabSz="180975">
              <a:buFont typeface="+mj-lt"/>
              <a:buAutoNum type="arabicPeriod"/>
              <a:defRPr/>
            </a:pPr>
            <a:endParaRPr lang="en-GB" dirty="0">
              <a:latin typeface="Arial" charset="0"/>
            </a:endParaRPr>
          </a:p>
          <a:p>
            <a:pPr marL="457200" indent="-457200" defTabSz="180975">
              <a:buFont typeface="+mj-lt"/>
              <a:buAutoNum type="arabicPeriod"/>
              <a:defRPr/>
            </a:pPr>
            <a:r>
              <a:rPr lang="en-GB" dirty="0" smtClean="0">
                <a:latin typeface="Arial" charset="0"/>
              </a:rPr>
              <a:t>Progress to date (</a:t>
            </a:r>
            <a:r>
              <a:rPr lang="en-GB" dirty="0" err="1" smtClean="0">
                <a:latin typeface="Arial" charset="0"/>
              </a:rPr>
              <a:t>Solar@UP</a:t>
            </a:r>
            <a:r>
              <a:rPr lang="en-GB" dirty="0" smtClean="0">
                <a:latin typeface="Arial" charset="0"/>
              </a:rPr>
              <a:t>)</a:t>
            </a:r>
          </a:p>
          <a:p>
            <a:pPr marL="914400" lvl="1" indent="-457200" defTabSz="180975">
              <a:buFont typeface="Arial" pitchFamily="34" charset="0"/>
              <a:buChar char="•"/>
              <a:defRPr/>
            </a:pPr>
            <a:r>
              <a:rPr lang="en-GB" dirty="0" smtClean="0">
                <a:latin typeface="Arial" charset="0"/>
              </a:rPr>
              <a:t>Solar radiation in </a:t>
            </a:r>
            <a:r>
              <a:rPr lang="en-GB" dirty="0" err="1" smtClean="0">
                <a:latin typeface="Arial" charset="0"/>
              </a:rPr>
              <a:t>Pta</a:t>
            </a:r>
            <a:endParaRPr lang="en-GB" dirty="0" smtClean="0">
              <a:latin typeface="Arial" charset="0"/>
            </a:endParaRPr>
          </a:p>
          <a:p>
            <a:pPr marL="914400" lvl="1" indent="-457200" defTabSz="180975">
              <a:buFont typeface="Arial" pitchFamily="34" charset="0"/>
              <a:buChar char="•"/>
              <a:defRPr/>
            </a:pPr>
            <a:r>
              <a:rPr lang="en-GB" dirty="0" smtClean="0">
                <a:latin typeface="Arial" charset="0"/>
              </a:rPr>
              <a:t>New dish concept</a:t>
            </a:r>
          </a:p>
          <a:p>
            <a:pPr marL="914400" lvl="1" indent="-457200" defTabSz="180975">
              <a:buFont typeface="Arial" pitchFamily="34" charset="0"/>
              <a:buChar char="•"/>
              <a:defRPr/>
            </a:pPr>
            <a:r>
              <a:rPr lang="en-GB" dirty="0" smtClean="0">
                <a:latin typeface="Arial" charset="0"/>
              </a:rPr>
              <a:t>Moonlight testing</a:t>
            </a:r>
          </a:p>
          <a:p>
            <a:pPr marL="914400" lvl="1" indent="-457200" defTabSz="180975">
              <a:buFont typeface="Arial" pitchFamily="34" charset="0"/>
              <a:buChar char="•"/>
              <a:defRPr/>
            </a:pPr>
            <a:r>
              <a:rPr lang="en-GB" dirty="0" smtClean="0">
                <a:latin typeface="Arial" charset="0"/>
              </a:rPr>
              <a:t>Receiver testing</a:t>
            </a:r>
          </a:p>
          <a:p>
            <a:pPr marL="914400" lvl="1" indent="-457200" defTabSz="180975">
              <a:buFont typeface="Arial" pitchFamily="34" charset="0"/>
              <a:buChar char="•"/>
              <a:defRPr/>
            </a:pPr>
            <a:r>
              <a:rPr lang="en-GB" dirty="0" err="1" smtClean="0">
                <a:latin typeface="Arial" charset="0"/>
              </a:rPr>
              <a:t>Recuperator</a:t>
            </a:r>
            <a:r>
              <a:rPr lang="en-GB" dirty="0" smtClean="0">
                <a:latin typeface="Arial" charset="0"/>
              </a:rPr>
              <a:t> testing</a:t>
            </a:r>
            <a:endParaRPr lang="en-GB" dirty="0">
              <a:latin typeface="Arial" charset="0"/>
            </a:endParaRPr>
          </a:p>
          <a:p>
            <a:pPr marL="180975" indent="-180975" defTabSz="180975">
              <a:buFontTx/>
              <a:buChar char="•"/>
              <a:defRPr/>
            </a:pPr>
            <a:endParaRPr lang="en-GB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6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04719" y="3187124"/>
            <a:ext cx="336763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Solar-Dish </a:t>
            </a:r>
            <a:r>
              <a:rPr lang="en-ZA" sz="2000" b="1" dirty="0" err="1" smtClean="0">
                <a:latin typeface="+mn-lt"/>
                <a:cs typeface="Calibri" pitchFamily="34" charset="0"/>
              </a:rPr>
              <a:t>Brayton</a:t>
            </a:r>
            <a:r>
              <a:rPr lang="en-ZA" sz="2000" b="1" dirty="0" smtClean="0">
                <a:latin typeface="+mn-lt"/>
                <a:cs typeface="Calibri" pitchFamily="34" charset="0"/>
              </a:rPr>
              <a:t> Cycle</a:t>
            </a: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small-scale </a:t>
            </a: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dish-mounted </a:t>
            </a: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</a:rPr>
              <a:t>with </a:t>
            </a:r>
            <a:r>
              <a:rPr lang="en-ZA" sz="2000" b="1" dirty="0" err="1" smtClean="0">
                <a:latin typeface="+mn-lt"/>
              </a:rPr>
              <a:t>recuperator</a:t>
            </a:r>
            <a:r>
              <a:rPr lang="en-ZA" sz="2000" b="1" dirty="0" smtClean="0">
                <a:latin typeface="+mn-lt"/>
              </a:rPr>
              <a:t> </a:t>
            </a: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</a:rPr>
              <a:t>1-20kW</a:t>
            </a: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</a:rPr>
              <a:t>turbocharger</a:t>
            </a:r>
          </a:p>
          <a:p>
            <a:pPr marL="342900" indent="-34290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</a:rPr>
              <a:t>open-cavity tubular receiver</a:t>
            </a:r>
            <a:endParaRPr lang="en-ZA" sz="2000" b="1" dirty="0">
              <a:latin typeface="+mn-lt"/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 bwMode="auto">
          <a:xfrm>
            <a:off x="1353488" y="988924"/>
            <a:ext cx="6258721" cy="5443387"/>
            <a:chOff x="2683" y="1993"/>
            <a:chExt cx="6395" cy="5719"/>
          </a:xfrm>
        </p:grpSpPr>
        <p:sp>
          <p:nvSpPr>
            <p:cNvPr id="5" name="AutoShape 58"/>
            <p:cNvSpPr>
              <a:spLocks noChangeAspect="1" noChangeArrowheads="1" noTextEdit="1"/>
            </p:cNvSpPr>
            <p:nvPr/>
          </p:nvSpPr>
          <p:spPr bwMode="auto">
            <a:xfrm>
              <a:off x="2916" y="1993"/>
              <a:ext cx="6162" cy="5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6" name="Line 57"/>
            <p:cNvSpPr>
              <a:spLocks noChangeShapeType="1"/>
            </p:cNvSpPr>
            <p:nvPr/>
          </p:nvSpPr>
          <p:spPr bwMode="auto">
            <a:xfrm flipH="1" flipV="1">
              <a:off x="5745" y="3361"/>
              <a:ext cx="1" cy="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7" name="Rectangle 56"/>
            <p:cNvSpPr>
              <a:spLocks noChangeArrowheads="1"/>
            </p:cNvSpPr>
            <p:nvPr/>
          </p:nvSpPr>
          <p:spPr bwMode="auto">
            <a:xfrm flipH="1">
              <a:off x="4931" y="2071"/>
              <a:ext cx="2928" cy="29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8" name="Rectangle 55"/>
            <p:cNvSpPr>
              <a:spLocks noChangeArrowheads="1"/>
            </p:cNvSpPr>
            <p:nvPr/>
          </p:nvSpPr>
          <p:spPr bwMode="auto">
            <a:xfrm>
              <a:off x="6099" y="2299"/>
              <a:ext cx="996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9" name="Line 54"/>
            <p:cNvSpPr>
              <a:spLocks noChangeShapeType="1"/>
            </p:cNvSpPr>
            <p:nvPr/>
          </p:nvSpPr>
          <p:spPr bwMode="auto">
            <a:xfrm flipV="1">
              <a:off x="5596" y="3421"/>
              <a:ext cx="150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0" name="Line 53"/>
            <p:cNvSpPr>
              <a:spLocks noChangeShapeType="1"/>
            </p:cNvSpPr>
            <p:nvPr/>
          </p:nvSpPr>
          <p:spPr bwMode="auto">
            <a:xfrm>
              <a:off x="5745" y="3421"/>
              <a:ext cx="3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1" name="Line 52"/>
            <p:cNvSpPr>
              <a:spLocks noChangeShapeType="1"/>
            </p:cNvSpPr>
            <p:nvPr/>
          </p:nvSpPr>
          <p:spPr bwMode="auto">
            <a:xfrm flipV="1">
              <a:off x="6100" y="3361"/>
              <a:ext cx="1" cy="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" name="Line 51"/>
            <p:cNvSpPr>
              <a:spLocks noChangeShapeType="1"/>
            </p:cNvSpPr>
            <p:nvPr/>
          </p:nvSpPr>
          <p:spPr bwMode="auto">
            <a:xfrm flipV="1">
              <a:off x="5745" y="3362"/>
              <a:ext cx="3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3" name="Line 50"/>
            <p:cNvSpPr>
              <a:spLocks noChangeShapeType="1"/>
            </p:cNvSpPr>
            <p:nvPr/>
          </p:nvSpPr>
          <p:spPr bwMode="auto">
            <a:xfrm flipH="1">
              <a:off x="5595" y="3259"/>
              <a:ext cx="1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4" name="Line 49"/>
            <p:cNvSpPr>
              <a:spLocks noChangeShapeType="1"/>
            </p:cNvSpPr>
            <p:nvPr/>
          </p:nvSpPr>
          <p:spPr bwMode="auto">
            <a:xfrm flipV="1">
              <a:off x="6101" y="3259"/>
              <a:ext cx="154" cy="1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5" name="Line 48"/>
            <p:cNvSpPr>
              <a:spLocks noChangeShapeType="1"/>
            </p:cNvSpPr>
            <p:nvPr/>
          </p:nvSpPr>
          <p:spPr bwMode="auto">
            <a:xfrm>
              <a:off x="6099" y="3422"/>
              <a:ext cx="156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6" name="Line 47"/>
            <p:cNvSpPr>
              <a:spLocks noChangeShapeType="1"/>
            </p:cNvSpPr>
            <p:nvPr/>
          </p:nvSpPr>
          <p:spPr bwMode="auto">
            <a:xfrm flipH="1">
              <a:off x="6255" y="3259"/>
              <a:ext cx="1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7259" y="2744"/>
              <a:ext cx="1" cy="5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8" name="Line 45"/>
            <p:cNvSpPr>
              <a:spLocks noChangeShapeType="1"/>
            </p:cNvSpPr>
            <p:nvPr/>
          </p:nvSpPr>
          <p:spPr bwMode="auto">
            <a:xfrm>
              <a:off x="5501" y="3419"/>
              <a:ext cx="9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9" name="Line 44"/>
            <p:cNvSpPr>
              <a:spLocks noChangeShapeType="1"/>
            </p:cNvSpPr>
            <p:nvPr/>
          </p:nvSpPr>
          <p:spPr bwMode="auto">
            <a:xfrm>
              <a:off x="5501" y="3359"/>
              <a:ext cx="9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0" name="Line 43"/>
            <p:cNvSpPr>
              <a:spLocks noChangeShapeType="1"/>
            </p:cNvSpPr>
            <p:nvPr/>
          </p:nvSpPr>
          <p:spPr bwMode="auto">
            <a:xfrm>
              <a:off x="5745" y="3361"/>
              <a:ext cx="1" cy="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" name="AutoShape 42"/>
            <p:cNvSpPr>
              <a:spLocks noChangeArrowheads="1"/>
            </p:cNvSpPr>
            <p:nvPr/>
          </p:nvSpPr>
          <p:spPr bwMode="auto">
            <a:xfrm>
              <a:off x="5082" y="3308"/>
              <a:ext cx="413" cy="1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2" name="Text Box 41"/>
            <p:cNvSpPr txBox="1">
              <a:spLocks noChangeArrowheads="1"/>
            </p:cNvSpPr>
            <p:nvPr/>
          </p:nvSpPr>
          <p:spPr bwMode="auto">
            <a:xfrm>
              <a:off x="3806" y="3948"/>
              <a:ext cx="750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Air in</a:t>
              </a:r>
              <a:endPara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40"/>
            <p:cNvSpPr txBox="1">
              <a:spLocks noChangeArrowheads="1"/>
            </p:cNvSpPr>
            <p:nvPr/>
          </p:nvSpPr>
          <p:spPr bwMode="auto">
            <a:xfrm>
              <a:off x="5679" y="2454"/>
              <a:ext cx="536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10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 Box 39"/>
            <p:cNvSpPr txBox="1">
              <a:spLocks noChangeArrowheads="1"/>
            </p:cNvSpPr>
            <p:nvPr/>
          </p:nvSpPr>
          <p:spPr bwMode="auto">
            <a:xfrm>
              <a:off x="3697" y="2529"/>
              <a:ext cx="88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Air out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5745" y="2144"/>
              <a:ext cx="376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 Box 37"/>
            <p:cNvSpPr txBox="1">
              <a:spLocks noChangeArrowheads="1"/>
            </p:cNvSpPr>
            <p:nvPr/>
          </p:nvSpPr>
          <p:spPr bwMode="auto">
            <a:xfrm>
              <a:off x="7175" y="2149"/>
              <a:ext cx="300" cy="3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  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36"/>
            <p:cNvSpPr txBox="1">
              <a:spLocks noChangeArrowheads="1"/>
            </p:cNvSpPr>
            <p:nvPr/>
          </p:nvSpPr>
          <p:spPr bwMode="auto">
            <a:xfrm>
              <a:off x="5897" y="3367"/>
              <a:ext cx="150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7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35"/>
            <p:cNvSpPr txBox="1">
              <a:spLocks noChangeArrowheads="1"/>
            </p:cNvSpPr>
            <p:nvPr/>
          </p:nvSpPr>
          <p:spPr bwMode="auto">
            <a:xfrm>
              <a:off x="6198" y="2953"/>
              <a:ext cx="22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8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34"/>
            <p:cNvSpPr>
              <a:spLocks noChangeShapeType="1"/>
            </p:cNvSpPr>
            <p:nvPr/>
          </p:nvSpPr>
          <p:spPr bwMode="auto">
            <a:xfrm>
              <a:off x="7627" y="2454"/>
              <a:ext cx="1" cy="22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288" name="Text Box 33"/>
            <p:cNvSpPr txBox="1">
              <a:spLocks noChangeArrowheads="1"/>
            </p:cNvSpPr>
            <p:nvPr/>
          </p:nvSpPr>
          <p:spPr bwMode="auto">
            <a:xfrm>
              <a:off x="7175" y="2454"/>
              <a:ext cx="386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9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89" name="Line 32"/>
            <p:cNvSpPr>
              <a:spLocks noChangeShapeType="1"/>
            </p:cNvSpPr>
            <p:nvPr/>
          </p:nvSpPr>
          <p:spPr bwMode="auto">
            <a:xfrm>
              <a:off x="6099" y="2743"/>
              <a:ext cx="9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294" name="Line 31"/>
            <p:cNvSpPr>
              <a:spLocks noChangeShapeType="1"/>
            </p:cNvSpPr>
            <p:nvPr/>
          </p:nvSpPr>
          <p:spPr bwMode="auto">
            <a:xfrm>
              <a:off x="6101" y="2459"/>
              <a:ext cx="99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graphicFrame>
          <p:nvGraphicFramePr>
            <p:cNvPr id="12298" name="Object 1229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4380648"/>
                </p:ext>
              </p:extLst>
            </p:nvPr>
          </p:nvGraphicFramePr>
          <p:xfrm>
            <a:off x="2683" y="3226"/>
            <a:ext cx="1798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305" name="Equation" r:id="rId4" imgW="927100" imgH="241300" progId="Equation.3">
                    <p:embed/>
                  </p:oleObj>
                </mc:Choice>
                <mc:Fallback>
                  <p:oleObj name="Equation" r:id="rId4" imgW="927100" imgH="24130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3" y="3226"/>
                          <a:ext cx="1798" cy="44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9" name="Text Box 29"/>
            <p:cNvSpPr txBox="1">
              <a:spLocks noChangeArrowheads="1"/>
            </p:cNvSpPr>
            <p:nvPr/>
          </p:nvSpPr>
          <p:spPr bwMode="auto">
            <a:xfrm>
              <a:off x="4481" y="2370"/>
              <a:ext cx="450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11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0" name="AutoShape 28"/>
            <p:cNvSpPr>
              <a:spLocks noChangeArrowheads="1"/>
            </p:cNvSpPr>
            <p:nvPr/>
          </p:nvSpPr>
          <p:spPr bwMode="auto">
            <a:xfrm rot="10800000">
              <a:off x="2916" y="4459"/>
              <a:ext cx="6162" cy="3253"/>
            </a:xfrm>
            <a:custGeom>
              <a:avLst/>
              <a:gdLst>
                <a:gd name="G0" fmla="+- 10800 0 0"/>
                <a:gd name="G1" fmla="+- -9680995 0 0"/>
                <a:gd name="G2" fmla="+- 0 0 -9680995"/>
                <a:gd name="T0" fmla="*/ 0 256 1"/>
                <a:gd name="T1" fmla="*/ 180 256 1"/>
                <a:gd name="G3" fmla="+- -9680995 T0 T1"/>
                <a:gd name="T2" fmla="*/ 0 256 1"/>
                <a:gd name="T3" fmla="*/ 90 256 1"/>
                <a:gd name="G4" fmla="+- -9680995 T2 T3"/>
                <a:gd name="G5" fmla="*/ G4 2 1"/>
                <a:gd name="T4" fmla="*/ 90 256 1"/>
                <a:gd name="T5" fmla="*/ 0 256 1"/>
                <a:gd name="G6" fmla="+- -9680995 T4 T5"/>
                <a:gd name="G7" fmla="*/ G6 2 1"/>
                <a:gd name="G8" fmla="abs -968099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9680995"/>
                <a:gd name="G21" fmla="sin G19 -9680995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9680995"/>
                <a:gd name="G29" fmla="sin 10800 -9680995"/>
                <a:gd name="G30" fmla="sin 10800 -9680995"/>
                <a:gd name="G31" fmla="+- G28 10800 0"/>
                <a:gd name="G32" fmla="+- G29 10800 0"/>
                <a:gd name="G33" fmla="+- G30 10800 0"/>
                <a:gd name="G34" fmla="?: G4 0 G31"/>
                <a:gd name="G35" fmla="?: -9680995 G34 0"/>
                <a:gd name="G36" fmla="?: G6 G35 G31"/>
                <a:gd name="G37" fmla="+- 21600 0 G36"/>
                <a:gd name="G38" fmla="?: G4 0 G33"/>
                <a:gd name="G39" fmla="?: -968099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69 w 21600"/>
                <a:gd name="T15" fmla="*/ 5032 h 21600"/>
                <a:gd name="T16" fmla="*/ 10800 w 21600"/>
                <a:gd name="T17" fmla="*/ 0 h 21600"/>
                <a:gd name="T18" fmla="*/ 19931 w 21600"/>
                <a:gd name="T19" fmla="*/ 503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669" y="5032"/>
                  </a:moveTo>
                  <a:cubicBezTo>
                    <a:pt x="3647" y="1899"/>
                    <a:pt x="7094" y="-1"/>
                    <a:pt x="10800" y="0"/>
                  </a:cubicBezTo>
                  <a:cubicBezTo>
                    <a:pt x="14505" y="0"/>
                    <a:pt x="17952" y="1899"/>
                    <a:pt x="19930" y="5032"/>
                  </a:cubicBezTo>
                  <a:cubicBezTo>
                    <a:pt x="17952" y="1899"/>
                    <a:pt x="14505" y="-1"/>
                    <a:pt x="10799" y="0"/>
                  </a:cubicBezTo>
                  <a:cubicBezTo>
                    <a:pt x="7094" y="0"/>
                    <a:pt x="3647" y="1899"/>
                    <a:pt x="1669" y="50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311" name="Line 27"/>
            <p:cNvSpPr>
              <a:spLocks noChangeShapeType="1"/>
            </p:cNvSpPr>
            <p:nvPr/>
          </p:nvSpPr>
          <p:spPr bwMode="auto">
            <a:xfrm flipH="1" flipV="1">
              <a:off x="6427" y="4657"/>
              <a:ext cx="120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312" name="Line 26"/>
            <p:cNvSpPr>
              <a:spLocks noChangeShapeType="1"/>
            </p:cNvSpPr>
            <p:nvPr/>
          </p:nvSpPr>
          <p:spPr bwMode="auto">
            <a:xfrm>
              <a:off x="5677" y="2459"/>
              <a:ext cx="2" cy="8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313" name="Text Box 25"/>
            <p:cNvSpPr txBox="1">
              <a:spLocks noChangeArrowheads="1"/>
            </p:cNvSpPr>
            <p:nvPr/>
          </p:nvSpPr>
          <p:spPr bwMode="auto">
            <a:xfrm>
              <a:off x="6577" y="4351"/>
              <a:ext cx="436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5  </a:t>
              </a:r>
              <a:endPara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2314" name="Object 12313"/>
            <p:cNvGraphicFramePr>
              <a:graphicFrameLocks noChangeAspect="1"/>
            </p:cNvGraphicFramePr>
            <p:nvPr/>
          </p:nvGraphicFramePr>
          <p:xfrm>
            <a:off x="5828" y="5221"/>
            <a:ext cx="313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306" name="Equation" r:id="rId6" imgW="241300" imgH="228600" progId="Equation.3">
                    <p:embed/>
                  </p:oleObj>
                </mc:Choice>
                <mc:Fallback>
                  <p:oleObj name="Equation" r:id="rId6" imgW="241300" imgH="22860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8" y="5221"/>
                          <a:ext cx="313" cy="3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5" name="Text Box 23"/>
            <p:cNvSpPr txBox="1">
              <a:spLocks noChangeArrowheads="1"/>
            </p:cNvSpPr>
            <p:nvPr/>
          </p:nvSpPr>
          <p:spPr bwMode="auto">
            <a:xfrm>
              <a:off x="5376" y="2953"/>
              <a:ext cx="301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6" name="Line 22"/>
            <p:cNvSpPr>
              <a:spLocks noChangeShapeType="1"/>
            </p:cNvSpPr>
            <p:nvPr/>
          </p:nvSpPr>
          <p:spPr bwMode="auto">
            <a:xfrm flipH="1" flipV="1">
              <a:off x="5595" y="3259"/>
              <a:ext cx="150" cy="1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317" name="Line 21"/>
            <p:cNvSpPr>
              <a:spLocks noChangeShapeType="1"/>
            </p:cNvSpPr>
            <p:nvPr/>
          </p:nvSpPr>
          <p:spPr bwMode="auto">
            <a:xfrm flipH="1" flipV="1">
              <a:off x="4556" y="3382"/>
              <a:ext cx="5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pic>
          <p:nvPicPr>
            <p:cNvPr id="218132" name="Picture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150"/>
            <a:stretch>
              <a:fillRect/>
            </a:stretch>
          </p:blipFill>
          <p:spPr bwMode="auto">
            <a:xfrm>
              <a:off x="5425" y="3673"/>
              <a:ext cx="1002" cy="12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318" name="AutoShape 19"/>
            <p:cNvSpPr>
              <a:spLocks noChangeShapeType="1"/>
            </p:cNvSpPr>
            <p:nvPr/>
          </p:nvSpPr>
          <p:spPr bwMode="auto">
            <a:xfrm>
              <a:off x="5679" y="2458"/>
              <a:ext cx="42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12319" name="AutoShape 18"/>
            <p:cNvSpPr>
              <a:spLocks noChangeShapeType="1"/>
            </p:cNvSpPr>
            <p:nvPr/>
          </p:nvSpPr>
          <p:spPr bwMode="auto">
            <a:xfrm flipH="1">
              <a:off x="7094" y="2744"/>
              <a:ext cx="16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12" name="AutoShape 17"/>
            <p:cNvSpPr>
              <a:spLocks noChangeShapeType="1"/>
            </p:cNvSpPr>
            <p:nvPr/>
          </p:nvSpPr>
          <p:spPr bwMode="auto">
            <a:xfrm flipH="1">
              <a:off x="4577" y="2743"/>
              <a:ext cx="101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13" name="AutoShape 16"/>
            <p:cNvSpPr>
              <a:spLocks noChangeShapeType="1"/>
            </p:cNvSpPr>
            <p:nvPr/>
          </p:nvSpPr>
          <p:spPr bwMode="auto">
            <a:xfrm flipV="1">
              <a:off x="7095" y="2454"/>
              <a:ext cx="532" cy="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14" name="AutoShape 15"/>
            <p:cNvSpPr>
              <a:spLocks noChangeShapeType="1"/>
            </p:cNvSpPr>
            <p:nvPr/>
          </p:nvSpPr>
          <p:spPr bwMode="auto">
            <a:xfrm flipH="1">
              <a:off x="6258" y="3259"/>
              <a:ext cx="100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15" name="Text Box 14"/>
            <p:cNvSpPr txBox="1">
              <a:spLocks noChangeArrowheads="1"/>
            </p:cNvSpPr>
            <p:nvPr/>
          </p:nvSpPr>
          <p:spPr bwMode="auto">
            <a:xfrm>
              <a:off x="5860" y="3842"/>
              <a:ext cx="33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6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116" name="Freeform 13"/>
            <p:cNvSpPr>
              <a:spLocks/>
            </p:cNvSpPr>
            <p:nvPr/>
          </p:nvSpPr>
          <p:spPr bwMode="auto">
            <a:xfrm>
              <a:off x="5595" y="2646"/>
              <a:ext cx="151" cy="97"/>
            </a:xfrm>
            <a:custGeom>
              <a:avLst/>
              <a:gdLst>
                <a:gd name="T0" fmla="*/ 908 w 908"/>
                <a:gd name="T1" fmla="*/ 332 h 332"/>
                <a:gd name="T2" fmla="*/ 458 w 908"/>
                <a:gd name="T3" fmla="*/ 0 h 332"/>
                <a:gd name="T4" fmla="*/ 0 w 908"/>
                <a:gd name="T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332">
                  <a:moveTo>
                    <a:pt x="908" y="332"/>
                  </a:moveTo>
                  <a:cubicBezTo>
                    <a:pt x="758" y="166"/>
                    <a:pt x="609" y="0"/>
                    <a:pt x="458" y="0"/>
                  </a:cubicBezTo>
                  <a:cubicBezTo>
                    <a:pt x="307" y="0"/>
                    <a:pt x="65" y="310"/>
                    <a:pt x="0" y="332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17" name="AutoShape 12"/>
            <p:cNvSpPr>
              <a:spLocks noChangeShapeType="1"/>
            </p:cNvSpPr>
            <p:nvPr/>
          </p:nvSpPr>
          <p:spPr bwMode="auto">
            <a:xfrm>
              <a:off x="5746" y="2743"/>
              <a:ext cx="35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18" name="Text Box 11"/>
            <p:cNvSpPr txBox="1">
              <a:spLocks noChangeArrowheads="1"/>
            </p:cNvSpPr>
            <p:nvPr/>
          </p:nvSpPr>
          <p:spPr bwMode="auto">
            <a:xfrm>
              <a:off x="4556" y="3774"/>
              <a:ext cx="36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119" name="Line 10"/>
            <p:cNvSpPr>
              <a:spLocks noChangeShapeType="1"/>
            </p:cNvSpPr>
            <p:nvPr/>
          </p:nvSpPr>
          <p:spPr bwMode="auto">
            <a:xfrm flipV="1">
              <a:off x="3806" y="4769"/>
              <a:ext cx="2054" cy="24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20" name="Line 9"/>
            <p:cNvSpPr>
              <a:spLocks noChangeShapeType="1"/>
            </p:cNvSpPr>
            <p:nvPr/>
          </p:nvSpPr>
          <p:spPr bwMode="auto">
            <a:xfrm flipH="1" flipV="1">
              <a:off x="6141" y="3468"/>
              <a:ext cx="1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21" name="Line 8"/>
            <p:cNvSpPr>
              <a:spLocks noChangeShapeType="1"/>
            </p:cNvSpPr>
            <p:nvPr/>
          </p:nvSpPr>
          <p:spPr bwMode="auto">
            <a:xfrm flipH="1" flipV="1">
              <a:off x="6121" y="4769"/>
              <a:ext cx="2047" cy="24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22" name="Line 7"/>
            <p:cNvSpPr>
              <a:spLocks noChangeShapeType="1"/>
            </p:cNvSpPr>
            <p:nvPr/>
          </p:nvSpPr>
          <p:spPr bwMode="auto">
            <a:xfrm flipV="1">
              <a:off x="4275" y="4769"/>
              <a:ext cx="1699" cy="26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23" name="Line 6"/>
            <p:cNvSpPr>
              <a:spLocks noChangeShapeType="1"/>
            </p:cNvSpPr>
            <p:nvPr/>
          </p:nvSpPr>
          <p:spPr bwMode="auto">
            <a:xfrm flipH="1" flipV="1">
              <a:off x="6047" y="4769"/>
              <a:ext cx="1581" cy="27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24" name="Line 5"/>
            <p:cNvSpPr>
              <a:spLocks noChangeShapeType="1"/>
            </p:cNvSpPr>
            <p:nvPr/>
          </p:nvSpPr>
          <p:spPr bwMode="auto">
            <a:xfrm>
              <a:off x="4556" y="4152"/>
              <a:ext cx="58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  <p:sp>
          <p:nvSpPr>
            <p:cNvPr id="218125" name="AutoShape 4"/>
            <p:cNvSpPr>
              <a:spLocks noChangeShapeType="1"/>
            </p:cNvSpPr>
            <p:nvPr/>
          </p:nvSpPr>
          <p:spPr bwMode="auto">
            <a:xfrm flipV="1">
              <a:off x="5140" y="3513"/>
              <a:ext cx="456" cy="6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 sz="1600"/>
            </a:p>
          </p:txBody>
        </p:sp>
      </p:grpSp>
      <p:pic>
        <p:nvPicPr>
          <p:cNvPr id="77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777904"/>
            <a:ext cx="21717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31"/>
          <p:cNvSpPr>
            <a:spLocks noChangeArrowheads="1"/>
          </p:cNvSpPr>
          <p:nvPr/>
        </p:nvSpPr>
        <p:spPr bwMode="auto">
          <a:xfrm>
            <a:off x="6610350" y="2731002"/>
            <a:ext cx="253365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GB" sz="1600" b="1" dirty="0" smtClean="0">
                <a:latin typeface="+mn-lt"/>
                <a:cs typeface="Calibri" pitchFamily="34" charset="0"/>
              </a:rPr>
              <a:t>Proposed turbocharger to use as micro-turbine </a:t>
            </a:r>
          </a:p>
          <a:p>
            <a:pPr eaLnBrk="0" hangingPunct="0"/>
            <a:r>
              <a:rPr lang="en-GB" sz="1000" b="1" dirty="0" smtClean="0">
                <a:latin typeface="+mn-lt"/>
                <a:cs typeface="Calibri" pitchFamily="34" charset="0"/>
              </a:rPr>
              <a:t>(</a:t>
            </a:r>
            <a:r>
              <a:rPr lang="en-GB" sz="1000" b="1" dirty="0">
                <a:latin typeface="+mn-lt"/>
                <a:cs typeface="Calibri" pitchFamily="34" charset="0"/>
              </a:rPr>
              <a:t>Image extracted from Garrett, 2014</a:t>
            </a:r>
            <a:r>
              <a:rPr lang="en-GB" sz="1000" b="1" dirty="0" smtClean="0">
                <a:latin typeface="+mn-lt"/>
                <a:cs typeface="Calibri" pitchFamily="34" charset="0"/>
              </a:rPr>
              <a:t>)</a:t>
            </a:r>
            <a:r>
              <a:rPr lang="en-ZA" sz="1000" dirty="0" smtClean="0">
                <a:latin typeface="+mn-lt"/>
              </a:rPr>
              <a:t> </a:t>
            </a:r>
            <a:endParaRPr lang="en-ZA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672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7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graphicFrame>
        <p:nvGraphicFramePr>
          <p:cNvPr id="2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117154"/>
              </p:ext>
            </p:extLst>
          </p:nvPr>
        </p:nvGraphicFramePr>
        <p:xfrm>
          <a:off x="1427163" y="1071563"/>
          <a:ext cx="6497637" cy="410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70" name="Picture" r:id="rId4" imgW="5598287" imgH="3472131" progId="Word.Picture.8">
                  <p:embed/>
                </p:oleObj>
              </mc:Choice>
              <mc:Fallback>
                <p:oleObj name="Picture" r:id="rId4" imgW="5598287" imgH="3472131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-1662"/>
                      <a:stretch>
                        <a:fillRect/>
                      </a:stretch>
                    </p:blipFill>
                    <p:spPr bwMode="auto">
                      <a:xfrm>
                        <a:off x="1427163" y="1071563"/>
                        <a:ext cx="6497637" cy="410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856880" y="5424557"/>
            <a:ext cx="73146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The small-scale dish-mounted solar </a:t>
            </a:r>
            <a:r>
              <a:rPr lang="en-ZA" sz="2000" b="1" dirty="0">
                <a:latin typeface="+mn-lt"/>
                <a:cs typeface="Calibri" pitchFamily="34" charset="0"/>
              </a:rPr>
              <a:t>thermal </a:t>
            </a:r>
            <a:r>
              <a:rPr lang="en-ZA" sz="2000" b="1" dirty="0" err="1">
                <a:latin typeface="+mn-lt"/>
                <a:cs typeface="Calibri" pitchFamily="34" charset="0"/>
              </a:rPr>
              <a:t>Brayton</a:t>
            </a:r>
            <a:r>
              <a:rPr lang="en-ZA" sz="2000" b="1" dirty="0">
                <a:latin typeface="+mn-lt"/>
                <a:cs typeface="Calibri" pitchFamily="34" charset="0"/>
              </a:rPr>
              <a:t> </a:t>
            </a:r>
            <a:r>
              <a:rPr lang="en-ZA" sz="2000" b="1" dirty="0" smtClean="0">
                <a:latin typeface="+mn-lt"/>
                <a:cs typeface="Calibri" pitchFamily="34" charset="0"/>
              </a:rPr>
              <a:t>cycle with </a:t>
            </a:r>
            <a:r>
              <a:rPr lang="en-ZA" sz="2000" b="1" dirty="0" err="1" smtClean="0">
                <a:latin typeface="+mn-lt"/>
                <a:cs typeface="Calibri" pitchFamily="34" charset="0"/>
              </a:rPr>
              <a:t>recuperator</a:t>
            </a:r>
            <a:r>
              <a:rPr lang="en-ZA" sz="2000" b="1" dirty="0" smtClean="0">
                <a:latin typeface="+mn-lt"/>
              </a:rPr>
              <a:t> (STBC)</a:t>
            </a:r>
            <a:endParaRPr lang="en-ZA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86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8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49" y="836613"/>
            <a:ext cx="7600951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+mn-lt"/>
              </a:rPr>
              <a:t>Solar thermal </a:t>
            </a:r>
            <a:r>
              <a:rPr lang="en-GB" sz="3200" dirty="0" err="1" smtClean="0">
                <a:latin typeface="+mn-lt"/>
              </a:rPr>
              <a:t>Brayton</a:t>
            </a:r>
            <a:r>
              <a:rPr lang="en-GB" sz="3200" dirty="0" smtClean="0">
                <a:latin typeface="+mn-lt"/>
              </a:rPr>
              <a:t> cycle </a:t>
            </a:r>
          </a:p>
          <a:p>
            <a:r>
              <a:rPr lang="en-GB" sz="3200" dirty="0" smtClean="0">
                <a:latin typeface="+mn-lt"/>
              </a:rPr>
              <a:t>advantages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Air as working fluid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Turbocharger as micro-turbine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Can also be powered with gas</a:t>
            </a:r>
            <a:r>
              <a:rPr lang="en-ZA" sz="2000" dirty="0">
                <a:latin typeface="+mn-lt"/>
              </a:rPr>
              <a:t> </a:t>
            </a:r>
            <a:r>
              <a:rPr lang="en-ZA" sz="2000" dirty="0" smtClean="0">
                <a:latin typeface="+mn-lt"/>
              </a:rPr>
              <a:t>(hybrid system)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Water heating (cogeneration)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High efficiency potential (reheat and intercooling)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Mobility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Cost benefits (bulk manufacturing)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Thermal storage</a:t>
            </a:r>
          </a:p>
          <a:p>
            <a:pPr marL="285750" indent="-285750">
              <a:buFont typeface="Arial" pitchFamily="34" charset="0"/>
              <a:buChar char="•"/>
            </a:pPr>
            <a:endParaRPr lang="en-ZA" sz="2000" dirty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Quicker to commercialise (prototyping is quicker and cheaper)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Large-scale local manufacturing – good for the economy (good for South Africa)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Micro-grids</a:t>
            </a:r>
          </a:p>
          <a:p>
            <a:pPr marL="285750" indent="-285750">
              <a:buFont typeface="Arial" pitchFamily="34" charset="0"/>
              <a:buChar char="•"/>
            </a:pPr>
            <a:endParaRPr lang="en-ZA" sz="10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r>
              <a:rPr lang="en-GB" sz="1000" i="1" dirty="0" smtClean="0">
                <a:latin typeface="+mn-lt"/>
              </a:rPr>
              <a:t> </a:t>
            </a:r>
            <a:endParaRPr lang="en-ZA" sz="1000" dirty="0" smtClean="0">
              <a:latin typeface="+mn-lt"/>
            </a:endParaRPr>
          </a:p>
        </p:txBody>
      </p:sp>
      <p:sp>
        <p:nvSpPr>
          <p:cNvPr id="2" name="Rectangle 10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pSp>
        <p:nvGrpSpPr>
          <p:cNvPr id="3" name="Group 48"/>
          <p:cNvGrpSpPr>
            <a:grpSpLocks noChangeAspect="1"/>
          </p:cNvGrpSpPr>
          <p:nvPr/>
        </p:nvGrpSpPr>
        <p:grpSpPr bwMode="auto">
          <a:xfrm>
            <a:off x="5722298" y="1128458"/>
            <a:ext cx="3624943" cy="3271928"/>
            <a:chOff x="2916" y="1993"/>
            <a:chExt cx="6162" cy="5719"/>
          </a:xfrm>
        </p:grpSpPr>
        <p:sp>
          <p:nvSpPr>
            <p:cNvPr id="4" name="AutoShape 103"/>
            <p:cNvSpPr>
              <a:spLocks noChangeAspect="1" noChangeArrowheads="1" noTextEdit="1"/>
            </p:cNvSpPr>
            <p:nvPr/>
          </p:nvSpPr>
          <p:spPr bwMode="auto">
            <a:xfrm>
              <a:off x="2916" y="1993"/>
              <a:ext cx="6162" cy="5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5" name="Line 102"/>
            <p:cNvSpPr>
              <a:spLocks noChangeShapeType="1"/>
            </p:cNvSpPr>
            <p:nvPr/>
          </p:nvSpPr>
          <p:spPr bwMode="auto">
            <a:xfrm flipH="1" flipV="1">
              <a:off x="5745" y="3361"/>
              <a:ext cx="1" cy="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6" name="Rectangle 101"/>
            <p:cNvSpPr>
              <a:spLocks noChangeArrowheads="1"/>
            </p:cNvSpPr>
            <p:nvPr/>
          </p:nvSpPr>
          <p:spPr bwMode="auto">
            <a:xfrm flipH="1">
              <a:off x="4931" y="2071"/>
              <a:ext cx="2928" cy="29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7" name="Rectangle 100"/>
            <p:cNvSpPr>
              <a:spLocks noChangeArrowheads="1"/>
            </p:cNvSpPr>
            <p:nvPr/>
          </p:nvSpPr>
          <p:spPr bwMode="auto">
            <a:xfrm>
              <a:off x="6099" y="2299"/>
              <a:ext cx="996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0" name="Line 99"/>
            <p:cNvSpPr>
              <a:spLocks noChangeShapeType="1"/>
            </p:cNvSpPr>
            <p:nvPr/>
          </p:nvSpPr>
          <p:spPr bwMode="auto">
            <a:xfrm flipV="1">
              <a:off x="5596" y="3421"/>
              <a:ext cx="150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1" name="Line 98"/>
            <p:cNvSpPr>
              <a:spLocks noChangeShapeType="1"/>
            </p:cNvSpPr>
            <p:nvPr/>
          </p:nvSpPr>
          <p:spPr bwMode="auto">
            <a:xfrm>
              <a:off x="5745" y="3421"/>
              <a:ext cx="3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" name="Line 97"/>
            <p:cNvSpPr>
              <a:spLocks noChangeShapeType="1"/>
            </p:cNvSpPr>
            <p:nvPr/>
          </p:nvSpPr>
          <p:spPr bwMode="auto">
            <a:xfrm flipV="1">
              <a:off x="6100" y="3361"/>
              <a:ext cx="1" cy="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3" name="Line 96"/>
            <p:cNvSpPr>
              <a:spLocks noChangeShapeType="1"/>
            </p:cNvSpPr>
            <p:nvPr/>
          </p:nvSpPr>
          <p:spPr bwMode="auto">
            <a:xfrm flipV="1">
              <a:off x="5745" y="3362"/>
              <a:ext cx="3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4" name="Line 95"/>
            <p:cNvSpPr>
              <a:spLocks noChangeShapeType="1"/>
            </p:cNvSpPr>
            <p:nvPr/>
          </p:nvSpPr>
          <p:spPr bwMode="auto">
            <a:xfrm flipH="1">
              <a:off x="5595" y="3259"/>
              <a:ext cx="1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" name="Line 94"/>
            <p:cNvSpPr>
              <a:spLocks noChangeShapeType="1"/>
            </p:cNvSpPr>
            <p:nvPr/>
          </p:nvSpPr>
          <p:spPr bwMode="auto">
            <a:xfrm flipV="1">
              <a:off x="6101" y="3259"/>
              <a:ext cx="154" cy="1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6" name="Line 93"/>
            <p:cNvSpPr>
              <a:spLocks noChangeShapeType="1"/>
            </p:cNvSpPr>
            <p:nvPr/>
          </p:nvSpPr>
          <p:spPr bwMode="auto">
            <a:xfrm>
              <a:off x="6099" y="3422"/>
              <a:ext cx="156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7" name="Line 92"/>
            <p:cNvSpPr>
              <a:spLocks noChangeShapeType="1"/>
            </p:cNvSpPr>
            <p:nvPr/>
          </p:nvSpPr>
          <p:spPr bwMode="auto">
            <a:xfrm flipH="1">
              <a:off x="6255" y="3259"/>
              <a:ext cx="1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8" name="Line 91"/>
            <p:cNvSpPr>
              <a:spLocks noChangeShapeType="1"/>
            </p:cNvSpPr>
            <p:nvPr/>
          </p:nvSpPr>
          <p:spPr bwMode="auto">
            <a:xfrm>
              <a:off x="7259" y="2744"/>
              <a:ext cx="1" cy="5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9" name="Line 90"/>
            <p:cNvSpPr>
              <a:spLocks noChangeShapeType="1"/>
            </p:cNvSpPr>
            <p:nvPr/>
          </p:nvSpPr>
          <p:spPr bwMode="auto">
            <a:xfrm>
              <a:off x="5501" y="3419"/>
              <a:ext cx="9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20" name="Line 89"/>
            <p:cNvSpPr>
              <a:spLocks noChangeShapeType="1"/>
            </p:cNvSpPr>
            <p:nvPr/>
          </p:nvSpPr>
          <p:spPr bwMode="auto">
            <a:xfrm>
              <a:off x="5501" y="3359"/>
              <a:ext cx="9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21" name="Line 88"/>
            <p:cNvSpPr>
              <a:spLocks noChangeShapeType="1"/>
            </p:cNvSpPr>
            <p:nvPr/>
          </p:nvSpPr>
          <p:spPr bwMode="auto">
            <a:xfrm>
              <a:off x="5745" y="3361"/>
              <a:ext cx="1" cy="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22" name="AutoShape 87"/>
            <p:cNvSpPr>
              <a:spLocks noChangeArrowheads="1"/>
            </p:cNvSpPr>
            <p:nvPr/>
          </p:nvSpPr>
          <p:spPr bwMode="auto">
            <a:xfrm>
              <a:off x="5082" y="3308"/>
              <a:ext cx="413" cy="1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23" name="Text Box 86"/>
            <p:cNvSpPr txBox="1">
              <a:spLocks noChangeArrowheads="1"/>
            </p:cNvSpPr>
            <p:nvPr/>
          </p:nvSpPr>
          <p:spPr bwMode="auto">
            <a:xfrm>
              <a:off x="3806" y="3948"/>
              <a:ext cx="750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Air in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 Box 85"/>
            <p:cNvSpPr txBox="1">
              <a:spLocks noChangeArrowheads="1"/>
            </p:cNvSpPr>
            <p:nvPr/>
          </p:nvSpPr>
          <p:spPr bwMode="auto">
            <a:xfrm>
              <a:off x="5679" y="2454"/>
              <a:ext cx="536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10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 Box 84"/>
            <p:cNvSpPr txBox="1">
              <a:spLocks noChangeArrowheads="1"/>
            </p:cNvSpPr>
            <p:nvPr/>
          </p:nvSpPr>
          <p:spPr bwMode="auto">
            <a:xfrm>
              <a:off x="3697" y="2529"/>
              <a:ext cx="880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Air out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 Box 83"/>
            <p:cNvSpPr txBox="1">
              <a:spLocks noChangeArrowheads="1"/>
            </p:cNvSpPr>
            <p:nvPr/>
          </p:nvSpPr>
          <p:spPr bwMode="auto">
            <a:xfrm>
              <a:off x="5745" y="2144"/>
              <a:ext cx="376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82"/>
            <p:cNvSpPr txBox="1">
              <a:spLocks noChangeArrowheads="1"/>
            </p:cNvSpPr>
            <p:nvPr/>
          </p:nvSpPr>
          <p:spPr bwMode="auto">
            <a:xfrm>
              <a:off x="7175" y="2149"/>
              <a:ext cx="300" cy="3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  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 Box 81"/>
            <p:cNvSpPr txBox="1">
              <a:spLocks noChangeArrowheads="1"/>
            </p:cNvSpPr>
            <p:nvPr/>
          </p:nvSpPr>
          <p:spPr bwMode="auto">
            <a:xfrm>
              <a:off x="5897" y="3367"/>
              <a:ext cx="150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7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80"/>
            <p:cNvSpPr txBox="1">
              <a:spLocks noChangeArrowheads="1"/>
            </p:cNvSpPr>
            <p:nvPr/>
          </p:nvSpPr>
          <p:spPr bwMode="auto">
            <a:xfrm>
              <a:off x="6198" y="2953"/>
              <a:ext cx="224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8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Line 79"/>
            <p:cNvSpPr>
              <a:spLocks noChangeShapeType="1"/>
            </p:cNvSpPr>
            <p:nvPr/>
          </p:nvSpPr>
          <p:spPr bwMode="auto">
            <a:xfrm>
              <a:off x="7627" y="2454"/>
              <a:ext cx="1" cy="22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31" name="Text Box 78"/>
            <p:cNvSpPr txBox="1">
              <a:spLocks noChangeArrowheads="1"/>
            </p:cNvSpPr>
            <p:nvPr/>
          </p:nvSpPr>
          <p:spPr bwMode="auto">
            <a:xfrm>
              <a:off x="7175" y="2454"/>
              <a:ext cx="386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9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88" name="Line 77"/>
            <p:cNvSpPr>
              <a:spLocks noChangeShapeType="1"/>
            </p:cNvSpPr>
            <p:nvPr/>
          </p:nvSpPr>
          <p:spPr bwMode="auto">
            <a:xfrm>
              <a:off x="6099" y="2743"/>
              <a:ext cx="9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289" name="Line 76"/>
            <p:cNvSpPr>
              <a:spLocks noChangeShapeType="1"/>
            </p:cNvSpPr>
            <p:nvPr/>
          </p:nvSpPr>
          <p:spPr bwMode="auto">
            <a:xfrm>
              <a:off x="6101" y="2459"/>
              <a:ext cx="99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graphicFrame>
          <p:nvGraphicFramePr>
            <p:cNvPr id="12294" name="Object 12293"/>
            <p:cNvGraphicFramePr>
              <a:graphicFrameLocks noChangeAspect="1"/>
            </p:cNvGraphicFramePr>
            <p:nvPr/>
          </p:nvGraphicFramePr>
          <p:xfrm>
            <a:off x="3198" y="3226"/>
            <a:ext cx="1283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810" name="Equation" r:id="rId4" imgW="927100" imgH="241300" progId="Equation.3">
                    <p:embed/>
                  </p:oleObj>
                </mc:Choice>
                <mc:Fallback>
                  <p:oleObj name="Equation" r:id="rId4" imgW="927100" imgH="241300" progId="Equation.3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3226"/>
                          <a:ext cx="1283" cy="3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98" name="Text Box 74"/>
            <p:cNvSpPr txBox="1">
              <a:spLocks noChangeArrowheads="1"/>
            </p:cNvSpPr>
            <p:nvPr/>
          </p:nvSpPr>
          <p:spPr bwMode="auto">
            <a:xfrm>
              <a:off x="4481" y="2370"/>
              <a:ext cx="450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11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09" name="AutoShape 73"/>
            <p:cNvSpPr>
              <a:spLocks noChangeArrowheads="1"/>
            </p:cNvSpPr>
            <p:nvPr/>
          </p:nvSpPr>
          <p:spPr bwMode="auto">
            <a:xfrm rot="10800000">
              <a:off x="2916" y="4459"/>
              <a:ext cx="6162" cy="3253"/>
            </a:xfrm>
            <a:custGeom>
              <a:avLst/>
              <a:gdLst>
                <a:gd name="G0" fmla="+- 10800 0 0"/>
                <a:gd name="G1" fmla="+- -9680995 0 0"/>
                <a:gd name="G2" fmla="+- 0 0 -9680995"/>
                <a:gd name="T0" fmla="*/ 0 256 1"/>
                <a:gd name="T1" fmla="*/ 180 256 1"/>
                <a:gd name="G3" fmla="+- -9680995 T0 T1"/>
                <a:gd name="T2" fmla="*/ 0 256 1"/>
                <a:gd name="T3" fmla="*/ 90 256 1"/>
                <a:gd name="G4" fmla="+- -9680995 T2 T3"/>
                <a:gd name="G5" fmla="*/ G4 2 1"/>
                <a:gd name="T4" fmla="*/ 90 256 1"/>
                <a:gd name="T5" fmla="*/ 0 256 1"/>
                <a:gd name="G6" fmla="+- -9680995 T4 T5"/>
                <a:gd name="G7" fmla="*/ G6 2 1"/>
                <a:gd name="G8" fmla="abs -968099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9680995"/>
                <a:gd name="G21" fmla="sin G19 -9680995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9680995"/>
                <a:gd name="G29" fmla="sin 10800 -9680995"/>
                <a:gd name="G30" fmla="sin 10800 -9680995"/>
                <a:gd name="G31" fmla="+- G28 10800 0"/>
                <a:gd name="G32" fmla="+- G29 10800 0"/>
                <a:gd name="G33" fmla="+- G30 10800 0"/>
                <a:gd name="G34" fmla="?: G4 0 G31"/>
                <a:gd name="G35" fmla="?: -9680995 G34 0"/>
                <a:gd name="G36" fmla="?: G6 G35 G31"/>
                <a:gd name="G37" fmla="+- 21600 0 G36"/>
                <a:gd name="G38" fmla="?: G4 0 G33"/>
                <a:gd name="G39" fmla="?: -968099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69 w 21600"/>
                <a:gd name="T15" fmla="*/ 5032 h 21600"/>
                <a:gd name="T16" fmla="*/ 10800 w 21600"/>
                <a:gd name="T17" fmla="*/ 0 h 21600"/>
                <a:gd name="T18" fmla="*/ 19931 w 21600"/>
                <a:gd name="T19" fmla="*/ 503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669" y="5032"/>
                  </a:moveTo>
                  <a:cubicBezTo>
                    <a:pt x="3647" y="1899"/>
                    <a:pt x="7094" y="-1"/>
                    <a:pt x="10800" y="0"/>
                  </a:cubicBezTo>
                  <a:cubicBezTo>
                    <a:pt x="14505" y="0"/>
                    <a:pt x="17952" y="1899"/>
                    <a:pt x="19930" y="5032"/>
                  </a:cubicBezTo>
                  <a:cubicBezTo>
                    <a:pt x="17952" y="1899"/>
                    <a:pt x="14505" y="-1"/>
                    <a:pt x="10799" y="0"/>
                  </a:cubicBezTo>
                  <a:cubicBezTo>
                    <a:pt x="7094" y="0"/>
                    <a:pt x="3647" y="1899"/>
                    <a:pt x="1669" y="50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310" name="Line 72"/>
            <p:cNvSpPr>
              <a:spLocks noChangeShapeType="1"/>
            </p:cNvSpPr>
            <p:nvPr/>
          </p:nvSpPr>
          <p:spPr bwMode="auto">
            <a:xfrm flipH="1" flipV="1">
              <a:off x="6427" y="4657"/>
              <a:ext cx="120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311" name="Line 71"/>
            <p:cNvSpPr>
              <a:spLocks noChangeShapeType="1"/>
            </p:cNvSpPr>
            <p:nvPr/>
          </p:nvSpPr>
          <p:spPr bwMode="auto">
            <a:xfrm>
              <a:off x="5677" y="2459"/>
              <a:ext cx="2" cy="8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312" name="Text Box 70"/>
            <p:cNvSpPr txBox="1">
              <a:spLocks noChangeArrowheads="1"/>
            </p:cNvSpPr>
            <p:nvPr/>
          </p:nvSpPr>
          <p:spPr bwMode="auto">
            <a:xfrm>
              <a:off x="6577" y="4351"/>
              <a:ext cx="436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5  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2313" name="Object 12312"/>
            <p:cNvGraphicFramePr>
              <a:graphicFrameLocks noChangeAspect="1"/>
            </p:cNvGraphicFramePr>
            <p:nvPr/>
          </p:nvGraphicFramePr>
          <p:xfrm>
            <a:off x="5828" y="5221"/>
            <a:ext cx="313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2811" name="Equation" r:id="rId6" imgW="241300" imgH="228600" progId="Equation.3">
                    <p:embed/>
                  </p:oleObj>
                </mc:Choice>
                <mc:Fallback>
                  <p:oleObj name="Equation" r:id="rId6" imgW="241300" imgH="228600" progId="Equation.3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8" y="5221"/>
                          <a:ext cx="313" cy="3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4" name="Text Box 68"/>
            <p:cNvSpPr txBox="1">
              <a:spLocks noChangeArrowheads="1"/>
            </p:cNvSpPr>
            <p:nvPr/>
          </p:nvSpPr>
          <p:spPr bwMode="auto">
            <a:xfrm>
              <a:off x="5376" y="2953"/>
              <a:ext cx="301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5" name="Line 67"/>
            <p:cNvSpPr>
              <a:spLocks noChangeShapeType="1"/>
            </p:cNvSpPr>
            <p:nvPr/>
          </p:nvSpPr>
          <p:spPr bwMode="auto">
            <a:xfrm flipH="1" flipV="1">
              <a:off x="5595" y="3259"/>
              <a:ext cx="150" cy="1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316" name="Line 66"/>
            <p:cNvSpPr>
              <a:spLocks noChangeShapeType="1"/>
            </p:cNvSpPr>
            <p:nvPr/>
          </p:nvSpPr>
          <p:spPr bwMode="auto">
            <a:xfrm flipH="1" flipV="1">
              <a:off x="4556" y="3382"/>
              <a:ext cx="52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pic>
          <p:nvPicPr>
            <p:cNvPr id="152641" name="Picture 6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150"/>
            <a:stretch>
              <a:fillRect/>
            </a:stretch>
          </p:blipFill>
          <p:spPr bwMode="auto">
            <a:xfrm>
              <a:off x="5425" y="3673"/>
              <a:ext cx="1002" cy="12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317" name="AutoShape 64"/>
            <p:cNvSpPr>
              <a:spLocks noChangeShapeType="1"/>
            </p:cNvSpPr>
            <p:nvPr/>
          </p:nvSpPr>
          <p:spPr bwMode="auto">
            <a:xfrm>
              <a:off x="5679" y="2458"/>
              <a:ext cx="42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318" name="AutoShape 63"/>
            <p:cNvSpPr>
              <a:spLocks noChangeShapeType="1"/>
            </p:cNvSpPr>
            <p:nvPr/>
          </p:nvSpPr>
          <p:spPr bwMode="auto">
            <a:xfrm flipH="1">
              <a:off x="7094" y="2744"/>
              <a:ext cx="16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2319" name="AutoShape 62"/>
            <p:cNvSpPr>
              <a:spLocks noChangeShapeType="1"/>
            </p:cNvSpPr>
            <p:nvPr/>
          </p:nvSpPr>
          <p:spPr bwMode="auto">
            <a:xfrm flipH="1">
              <a:off x="4577" y="2743"/>
              <a:ext cx="101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0" name="AutoShape 61"/>
            <p:cNvSpPr>
              <a:spLocks noChangeShapeType="1"/>
            </p:cNvSpPr>
            <p:nvPr/>
          </p:nvSpPr>
          <p:spPr bwMode="auto">
            <a:xfrm flipV="1">
              <a:off x="7095" y="2454"/>
              <a:ext cx="532" cy="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2" name="AutoShape 60"/>
            <p:cNvSpPr>
              <a:spLocks noChangeShapeType="1"/>
            </p:cNvSpPr>
            <p:nvPr/>
          </p:nvSpPr>
          <p:spPr bwMode="auto">
            <a:xfrm flipH="1">
              <a:off x="6258" y="3259"/>
              <a:ext cx="100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3" name="Text Box 59"/>
            <p:cNvSpPr txBox="1">
              <a:spLocks noChangeArrowheads="1"/>
            </p:cNvSpPr>
            <p:nvPr/>
          </p:nvSpPr>
          <p:spPr bwMode="auto">
            <a:xfrm>
              <a:off x="5860" y="3842"/>
              <a:ext cx="33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6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644" name="Freeform 58"/>
            <p:cNvSpPr>
              <a:spLocks/>
            </p:cNvSpPr>
            <p:nvPr/>
          </p:nvSpPr>
          <p:spPr bwMode="auto">
            <a:xfrm>
              <a:off x="5595" y="2646"/>
              <a:ext cx="151" cy="97"/>
            </a:xfrm>
            <a:custGeom>
              <a:avLst/>
              <a:gdLst>
                <a:gd name="T0" fmla="*/ 908 w 908"/>
                <a:gd name="T1" fmla="*/ 332 h 332"/>
                <a:gd name="T2" fmla="*/ 458 w 908"/>
                <a:gd name="T3" fmla="*/ 0 h 332"/>
                <a:gd name="T4" fmla="*/ 0 w 908"/>
                <a:gd name="T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332">
                  <a:moveTo>
                    <a:pt x="908" y="332"/>
                  </a:moveTo>
                  <a:cubicBezTo>
                    <a:pt x="758" y="166"/>
                    <a:pt x="609" y="0"/>
                    <a:pt x="458" y="0"/>
                  </a:cubicBezTo>
                  <a:cubicBezTo>
                    <a:pt x="307" y="0"/>
                    <a:pt x="65" y="310"/>
                    <a:pt x="0" y="332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5" name="AutoShape 57"/>
            <p:cNvSpPr>
              <a:spLocks noChangeShapeType="1"/>
            </p:cNvSpPr>
            <p:nvPr/>
          </p:nvSpPr>
          <p:spPr bwMode="auto">
            <a:xfrm>
              <a:off x="5746" y="2743"/>
              <a:ext cx="353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6" name="Text Box 56"/>
            <p:cNvSpPr txBox="1">
              <a:spLocks noChangeArrowheads="1"/>
            </p:cNvSpPr>
            <p:nvPr/>
          </p:nvSpPr>
          <p:spPr bwMode="auto">
            <a:xfrm>
              <a:off x="4556" y="3774"/>
              <a:ext cx="360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647" name="Line 55"/>
            <p:cNvSpPr>
              <a:spLocks noChangeShapeType="1"/>
            </p:cNvSpPr>
            <p:nvPr/>
          </p:nvSpPr>
          <p:spPr bwMode="auto">
            <a:xfrm flipV="1">
              <a:off x="3806" y="4769"/>
              <a:ext cx="2054" cy="24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8" name="Line 54"/>
            <p:cNvSpPr>
              <a:spLocks noChangeShapeType="1"/>
            </p:cNvSpPr>
            <p:nvPr/>
          </p:nvSpPr>
          <p:spPr bwMode="auto">
            <a:xfrm flipH="1" flipV="1">
              <a:off x="6141" y="3468"/>
              <a:ext cx="1" cy="3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49" name="Line 53"/>
            <p:cNvSpPr>
              <a:spLocks noChangeShapeType="1"/>
            </p:cNvSpPr>
            <p:nvPr/>
          </p:nvSpPr>
          <p:spPr bwMode="auto">
            <a:xfrm flipH="1" flipV="1">
              <a:off x="6121" y="4769"/>
              <a:ext cx="2047" cy="24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50" name="Line 52"/>
            <p:cNvSpPr>
              <a:spLocks noChangeShapeType="1"/>
            </p:cNvSpPr>
            <p:nvPr/>
          </p:nvSpPr>
          <p:spPr bwMode="auto">
            <a:xfrm flipV="1">
              <a:off x="4275" y="4769"/>
              <a:ext cx="1699" cy="26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51" name="Line 51"/>
            <p:cNvSpPr>
              <a:spLocks noChangeShapeType="1"/>
            </p:cNvSpPr>
            <p:nvPr/>
          </p:nvSpPr>
          <p:spPr bwMode="auto">
            <a:xfrm flipH="1" flipV="1">
              <a:off x="6047" y="4769"/>
              <a:ext cx="1581" cy="27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52" name="Line 50"/>
            <p:cNvSpPr>
              <a:spLocks noChangeShapeType="1"/>
            </p:cNvSpPr>
            <p:nvPr/>
          </p:nvSpPr>
          <p:spPr bwMode="auto">
            <a:xfrm>
              <a:off x="4556" y="4152"/>
              <a:ext cx="58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152653" name="AutoShape 49"/>
            <p:cNvSpPr>
              <a:spLocks noChangeShapeType="1"/>
            </p:cNvSpPr>
            <p:nvPr/>
          </p:nvSpPr>
          <p:spPr bwMode="auto">
            <a:xfrm flipV="1">
              <a:off x="5140" y="3513"/>
              <a:ext cx="456" cy="6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16551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9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0" y="836613"/>
            <a:ext cx="73787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+mn-lt"/>
              </a:rPr>
              <a:t>Solar thermal </a:t>
            </a:r>
            <a:r>
              <a:rPr lang="en-GB" sz="3200" dirty="0" err="1" smtClean="0">
                <a:latin typeface="+mn-lt"/>
              </a:rPr>
              <a:t>Brayton</a:t>
            </a:r>
            <a:r>
              <a:rPr lang="en-GB" sz="3200" dirty="0" smtClean="0">
                <a:latin typeface="+mn-lt"/>
              </a:rPr>
              <a:t> cycle advantages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sz="2000" b="1" dirty="0" err="1" smtClean="0">
                <a:latin typeface="+mn-lt"/>
              </a:rPr>
              <a:t>Recuperator</a:t>
            </a:r>
            <a:endParaRPr lang="en-ZA" sz="2000" b="1" dirty="0" smtClean="0">
              <a:latin typeface="+mn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allows for higher </a:t>
            </a:r>
            <a:r>
              <a:rPr lang="en-ZA" sz="2000" dirty="0">
                <a:latin typeface="+mn-lt"/>
              </a:rPr>
              <a:t>efficiency </a:t>
            </a:r>
            <a:r>
              <a:rPr lang="en-ZA" sz="2000" dirty="0" smtClean="0">
                <a:latin typeface="+mn-lt"/>
              </a:rPr>
              <a:t>at lower </a:t>
            </a:r>
            <a:r>
              <a:rPr lang="en-ZA" sz="2000" dirty="0">
                <a:latin typeface="+mn-lt"/>
              </a:rPr>
              <a:t>compressor pressure ratios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 smtClean="0">
                <a:latin typeface="+mn-lt"/>
              </a:rPr>
              <a:t>allows for a less </a:t>
            </a:r>
            <a:r>
              <a:rPr lang="en-ZA" sz="2000" dirty="0">
                <a:latin typeface="+mn-lt"/>
              </a:rPr>
              <a:t>complex </a:t>
            </a:r>
            <a:r>
              <a:rPr lang="en-ZA" sz="2000" dirty="0" smtClean="0">
                <a:latin typeface="+mn-lt"/>
              </a:rPr>
              <a:t>receiver (operating at lower pressure and smaller temperature increase)</a:t>
            </a:r>
            <a:endParaRPr lang="en-ZA" sz="2000" dirty="0">
              <a:latin typeface="+mn-lt"/>
            </a:endParaRPr>
          </a:p>
          <a:p>
            <a:pPr marL="742950" lvl="1" indent="-285750">
              <a:buFont typeface="Arial" pitchFamily="34" charset="0"/>
              <a:buChar char="•"/>
            </a:pPr>
            <a:endParaRPr lang="en-ZA" sz="1800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ZA" sz="10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r>
              <a:rPr lang="en-GB" sz="1000" i="1" dirty="0" smtClean="0">
                <a:latin typeface="+mn-lt"/>
              </a:rPr>
              <a:t> </a:t>
            </a:r>
            <a:endParaRPr lang="en-ZA" sz="1000" dirty="0" smtClean="0">
              <a:latin typeface="+mn-lt"/>
            </a:endParaRPr>
          </a:p>
        </p:txBody>
      </p:sp>
      <p:pic>
        <p:nvPicPr>
          <p:cNvPr id="21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45" y="2897771"/>
            <a:ext cx="6305462" cy="3350629"/>
          </a:xfrm>
        </p:spPr>
      </p:pic>
      <p:sp>
        <p:nvSpPr>
          <p:cNvPr id="22" name="Rectangle 21"/>
          <p:cNvSpPr/>
          <p:nvPr/>
        </p:nvSpPr>
        <p:spPr>
          <a:xfrm>
            <a:off x="2781300" y="6222999"/>
            <a:ext cx="6159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Image extracted from: Stine, B.S., </a:t>
            </a:r>
            <a:r>
              <a:rPr lang="en-GB" sz="1200" dirty="0" err="1"/>
              <a:t>Harrigan</a:t>
            </a:r>
            <a:r>
              <a:rPr lang="en-GB" sz="1200" dirty="0"/>
              <a:t>, R.W., 1985, Solar energy fundamentals and design. New York: John Wiley &amp; Sons, Inc. </a:t>
            </a:r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196592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10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0" y="1388156"/>
            <a:ext cx="73787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+mn-lt"/>
              </a:rPr>
              <a:t>Solar thermal </a:t>
            </a:r>
            <a:r>
              <a:rPr lang="en-GB" sz="3200" dirty="0" err="1" smtClean="0">
                <a:latin typeface="+mn-lt"/>
              </a:rPr>
              <a:t>Brayton</a:t>
            </a:r>
            <a:r>
              <a:rPr lang="en-GB" sz="3200" dirty="0" smtClean="0">
                <a:latin typeface="+mn-lt"/>
              </a:rPr>
              <a:t> cycle advantages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8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2000" b="1" dirty="0" smtClean="0">
                <a:latin typeface="+mj-lt"/>
              </a:rPr>
              <a:t>Turbocharger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2000" dirty="0" smtClean="0">
                <a:latin typeface="+mj-lt"/>
              </a:rPr>
              <a:t>The </a:t>
            </a:r>
            <a:r>
              <a:rPr lang="en-AU" sz="2000" dirty="0">
                <a:latin typeface="+mj-lt"/>
              </a:rPr>
              <a:t>maximum inlet temperature of an off-the-shelf turbocharger is about 1223 K (Garrett, 2014; Shah, 2005) and 1323 K intermittently. </a:t>
            </a:r>
            <a:endParaRPr lang="en-ZA" sz="2000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ZA" sz="10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r>
              <a:rPr lang="en-GB" sz="1000" i="1" dirty="0" smtClean="0">
                <a:latin typeface="+mn-lt"/>
              </a:rPr>
              <a:t> </a:t>
            </a:r>
            <a:endParaRPr lang="en-ZA" sz="1000" dirty="0" smtClean="0">
              <a:latin typeface="+mn-lt"/>
            </a:endParaRPr>
          </a:p>
        </p:txBody>
      </p:sp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960" y="3491803"/>
            <a:ext cx="3096079" cy="275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6120039" y="5509736"/>
            <a:ext cx="253365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GB" sz="1600" b="1" dirty="0" smtClean="0">
                <a:latin typeface="+mn-lt"/>
                <a:cs typeface="Calibri" pitchFamily="34" charset="0"/>
              </a:rPr>
              <a:t>Proposed turbocharger to use as micro-turbine </a:t>
            </a:r>
          </a:p>
          <a:p>
            <a:pPr eaLnBrk="0" hangingPunct="0"/>
            <a:r>
              <a:rPr lang="en-GB" sz="1000" b="1" dirty="0" smtClean="0">
                <a:latin typeface="+mn-lt"/>
                <a:cs typeface="Calibri" pitchFamily="34" charset="0"/>
              </a:rPr>
              <a:t>(</a:t>
            </a:r>
            <a:r>
              <a:rPr lang="en-GB" sz="1000" b="1" dirty="0">
                <a:latin typeface="+mn-lt"/>
                <a:cs typeface="Calibri" pitchFamily="34" charset="0"/>
              </a:rPr>
              <a:t>Image extracted from Garrett, 2014</a:t>
            </a:r>
            <a:r>
              <a:rPr lang="en-GB" sz="1000" b="1" dirty="0" smtClean="0">
                <a:latin typeface="+mn-lt"/>
                <a:cs typeface="Calibri" pitchFamily="34" charset="0"/>
              </a:rPr>
              <a:t>)</a:t>
            </a:r>
            <a:r>
              <a:rPr lang="en-ZA" sz="1000" dirty="0" smtClean="0">
                <a:latin typeface="+mn-lt"/>
              </a:rPr>
              <a:t> </a:t>
            </a:r>
            <a:endParaRPr lang="en-ZA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151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11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49" y="1022866"/>
            <a:ext cx="7847693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dirty="0" smtClean="0">
                <a:latin typeface="+mj-lt"/>
              </a:rPr>
              <a:t>Turbocharger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ZA" dirty="0" smtClean="0">
                <a:latin typeface="+mj-lt"/>
              </a:rPr>
              <a:t>Generator coupling</a:t>
            </a:r>
            <a:endParaRPr lang="en-ZA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ZA" sz="10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r>
              <a:rPr lang="en-GB" sz="1000" i="1" dirty="0" smtClean="0">
                <a:latin typeface="+mn-lt"/>
              </a:rPr>
              <a:t> </a:t>
            </a:r>
            <a:endParaRPr lang="en-ZA" sz="1000" dirty="0" smtClean="0">
              <a:latin typeface="+mn-lt"/>
            </a:endParaRPr>
          </a:p>
        </p:txBody>
      </p:sp>
      <p:pic>
        <p:nvPicPr>
          <p:cNvPr id="2344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373" y="1826302"/>
            <a:ext cx="5668169" cy="417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4572000" y="5987459"/>
            <a:ext cx="4056743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GB" sz="2000" b="1" dirty="0" smtClean="0">
                <a:latin typeface="+mn-lt"/>
                <a:cs typeface="Calibri" pitchFamily="34" charset="0"/>
              </a:rPr>
              <a:t>Generator coupling – simple, robust, easy to maintain</a:t>
            </a:r>
          </a:p>
          <a:p>
            <a:pPr eaLnBrk="0" hangingPunct="0"/>
            <a:r>
              <a:rPr lang="en-GB" sz="1200" b="1" dirty="0" smtClean="0">
                <a:latin typeface="+mn-lt"/>
                <a:cs typeface="Calibri" pitchFamily="34" charset="0"/>
              </a:rPr>
              <a:t>(</a:t>
            </a:r>
            <a:r>
              <a:rPr lang="en-GB" sz="1200" b="1" dirty="0">
                <a:latin typeface="+mn-lt"/>
                <a:cs typeface="Calibri" pitchFamily="34" charset="0"/>
              </a:rPr>
              <a:t>Image extracted from </a:t>
            </a:r>
            <a:r>
              <a:rPr lang="en-GB" sz="1200" b="1" dirty="0" err="1" smtClean="0">
                <a:latin typeface="+mn-lt"/>
                <a:cs typeface="Calibri" pitchFamily="34" charset="0"/>
              </a:rPr>
              <a:t>Shiraishi</a:t>
            </a:r>
            <a:r>
              <a:rPr lang="en-GB" sz="1200" b="1" dirty="0" smtClean="0">
                <a:latin typeface="+mn-lt"/>
                <a:cs typeface="Calibri" pitchFamily="34" charset="0"/>
              </a:rPr>
              <a:t> and Ono, 2007)</a:t>
            </a:r>
            <a:r>
              <a:rPr lang="en-ZA" sz="1200" dirty="0" smtClean="0">
                <a:latin typeface="+mn-lt"/>
              </a:rPr>
              <a:t> </a:t>
            </a:r>
            <a:endParaRPr lang="en-ZA" sz="1200" dirty="0">
              <a:latin typeface="+mn-lt"/>
            </a:endParaRP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190952" y="4082937"/>
            <a:ext cx="231242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Range extenders in electric vehicles</a:t>
            </a:r>
            <a:endParaRPr lang="en-ZA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97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12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49" y="1022866"/>
            <a:ext cx="7847693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dirty="0" smtClean="0">
                <a:latin typeface="+mj-lt"/>
              </a:rPr>
              <a:t>Turbocharger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ZA" dirty="0" smtClean="0">
                <a:latin typeface="+mj-lt"/>
              </a:rPr>
              <a:t>Generator coupling</a:t>
            </a:r>
            <a:endParaRPr lang="en-ZA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ZA" sz="10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r>
              <a:rPr lang="en-GB" sz="1000" i="1" dirty="0" smtClean="0">
                <a:latin typeface="+mn-lt"/>
              </a:rPr>
              <a:t> </a:t>
            </a:r>
            <a:endParaRPr lang="en-ZA" sz="1000" dirty="0" smtClean="0">
              <a:latin typeface="+mn-lt"/>
            </a:endParaRPr>
          </a:p>
        </p:txBody>
      </p:sp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68" y="2024063"/>
            <a:ext cx="51149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2481943" y="5747473"/>
            <a:ext cx="582022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GB" sz="1600" b="1" dirty="0" smtClean="0">
                <a:latin typeface="+mn-lt"/>
                <a:cs typeface="Calibri" pitchFamily="34" charset="0"/>
              </a:rPr>
              <a:t>Generator coupling – </a:t>
            </a:r>
            <a:r>
              <a:rPr lang="en-GB" sz="1600" b="1" dirty="0" err="1" smtClean="0">
                <a:latin typeface="+mn-lt"/>
                <a:cs typeface="Calibri" pitchFamily="34" charset="0"/>
              </a:rPr>
              <a:t>simpe</a:t>
            </a:r>
            <a:r>
              <a:rPr lang="en-GB" sz="1600" b="1" dirty="0" smtClean="0">
                <a:latin typeface="+mn-lt"/>
                <a:cs typeface="Calibri" pitchFamily="34" charset="0"/>
              </a:rPr>
              <a:t>, robust, easy to maintain</a:t>
            </a:r>
          </a:p>
          <a:p>
            <a:pPr eaLnBrk="0" hangingPunct="0"/>
            <a:r>
              <a:rPr lang="en-GB" sz="1400" b="1" dirty="0" smtClean="0">
                <a:latin typeface="+mn-lt"/>
                <a:cs typeface="Calibri" pitchFamily="34" charset="0"/>
              </a:rPr>
              <a:t>(</a:t>
            </a:r>
            <a:r>
              <a:rPr lang="en-GB" sz="1400" b="1" dirty="0">
                <a:latin typeface="+mn-lt"/>
                <a:cs typeface="Calibri" pitchFamily="34" charset="0"/>
              </a:rPr>
              <a:t>Image extracted from </a:t>
            </a:r>
            <a:r>
              <a:rPr lang="en-GB" sz="1400" b="1" dirty="0" err="1" smtClean="0">
                <a:latin typeface="+mn-lt"/>
                <a:cs typeface="Calibri" pitchFamily="34" charset="0"/>
              </a:rPr>
              <a:t>Shiraishi</a:t>
            </a:r>
            <a:r>
              <a:rPr lang="en-GB" sz="1400" b="1" dirty="0" smtClean="0">
                <a:latin typeface="+mn-lt"/>
                <a:cs typeface="Calibri" pitchFamily="34" charset="0"/>
              </a:rPr>
              <a:t> and Ono, 2007)</a:t>
            </a:r>
            <a:r>
              <a:rPr lang="en-ZA" sz="1400" dirty="0" smtClean="0">
                <a:latin typeface="+mn-lt"/>
              </a:rPr>
              <a:t> </a:t>
            </a:r>
            <a:endParaRPr lang="en-ZA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890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13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4950"/>
            <a:ext cx="9361714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 – Open cavity tubular receiver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1184955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3" t="11831" r="42027"/>
          <a:stretch/>
        </p:blipFill>
        <p:spPr bwMode="auto">
          <a:xfrm>
            <a:off x="2909024" y="2024063"/>
            <a:ext cx="2432233" cy="45604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5515428" y="2379522"/>
            <a:ext cx="332377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Receiver dimensions optimised in a previous work (Le Roux et al., 2014)</a:t>
            </a:r>
            <a:endParaRPr lang="en-ZA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06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14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9676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Heat up insulated receiver to 857 </a:t>
            </a:r>
            <a:r>
              <a:rPr lang="en-US" sz="2000" dirty="0">
                <a:latin typeface="+mj-lt"/>
              </a:rPr>
              <a:t>°C </a:t>
            </a:r>
            <a:endParaRPr lang="en-US" sz="2000" dirty="0" smtClean="0">
              <a:latin typeface="+mj-lt"/>
            </a:endParaRP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using 86</a:t>
            </a:r>
            <a:r>
              <a:rPr lang="en-US" sz="2000" dirty="0">
                <a:latin typeface="+mj-lt"/>
              </a:rPr>
              <a:t> kW LPG flame </a:t>
            </a:r>
            <a:r>
              <a:rPr lang="en-US" sz="2000" dirty="0" smtClean="0">
                <a:latin typeface="+mj-lt"/>
              </a:rPr>
              <a:t>from </a:t>
            </a:r>
            <a:r>
              <a:rPr lang="en-US" sz="2000" dirty="0">
                <a:latin typeface="+mj-lt"/>
              </a:rPr>
              <a:t>Sievert </a:t>
            </a:r>
            <a:r>
              <a:rPr lang="en-US" sz="2000" dirty="0" smtClean="0">
                <a:latin typeface="+mj-lt"/>
              </a:rPr>
              <a:t>burner</a:t>
            </a:r>
          </a:p>
          <a:p>
            <a:pPr marL="628650" lvl="1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</p:txBody>
      </p:sp>
      <p:grpSp>
        <p:nvGrpSpPr>
          <p:cNvPr id="24" name="Group 36"/>
          <p:cNvGrpSpPr>
            <a:grpSpLocks/>
          </p:cNvGrpSpPr>
          <p:nvPr/>
        </p:nvGrpSpPr>
        <p:grpSpPr bwMode="auto">
          <a:xfrm rot="5400000">
            <a:off x="5101794" y="1373994"/>
            <a:ext cx="3859212" cy="2886075"/>
            <a:chOff x="0" y="0"/>
            <a:chExt cx="3859481" cy="2885704"/>
          </a:xfrm>
        </p:grpSpPr>
        <p:pic>
          <p:nvPicPr>
            <p:cNvPr id="25" name="Picture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51" y="0"/>
              <a:ext cx="3835730" cy="2885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3159345" y="95238"/>
              <a:ext cx="11113" cy="355554"/>
            </a:xfrm>
            <a:prstGeom prst="straightConnector1">
              <a:avLst/>
            </a:prstGeom>
            <a:ln w="476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0" y="2398405"/>
              <a:ext cx="307996" cy="11111"/>
            </a:xfrm>
            <a:prstGeom prst="straightConnector1">
              <a:avLst/>
            </a:prstGeom>
            <a:ln w="476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 rot="16200000">
              <a:off x="2422638" y="273104"/>
              <a:ext cx="712023" cy="285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Aft>
                  <a:spcPts val="400"/>
                </a:spcAft>
              </a:pPr>
              <a:r>
                <a:rPr lang="en-ZA" sz="1400" b="1" dirty="0">
                  <a:solidFill>
                    <a:srgbClr val="FFFFFF"/>
                  </a:solidFill>
                  <a:latin typeface="Arial" charset="0"/>
                  <a:ea typeface="Calibri" pitchFamily="34" charset="0"/>
                  <a:cs typeface="Times New Roman" pitchFamily="18" charset="0"/>
                </a:rPr>
                <a:t>Inlet</a:t>
              </a:r>
              <a:endParaRPr lang="en-ZA" sz="1100" dirty="0">
                <a:latin typeface="Calibri" pitchFamily="34" charset="0"/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 rot="16200000">
              <a:off x="-174961" y="1816649"/>
              <a:ext cx="712023" cy="285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Aft>
                  <a:spcPts val="400"/>
                </a:spcAft>
              </a:pPr>
              <a:r>
                <a:rPr lang="en-ZA" sz="1400" b="1" dirty="0">
                  <a:solidFill>
                    <a:srgbClr val="FFFFFF"/>
                  </a:solidFill>
                  <a:latin typeface="Arial" charset="0"/>
                  <a:ea typeface="Calibri" pitchFamily="34" charset="0"/>
                  <a:cs typeface="Times New Roman" pitchFamily="18" charset="0"/>
                </a:rPr>
                <a:t>Outlet</a:t>
              </a:r>
              <a:endParaRPr lang="en-ZA" sz="1100" dirty="0">
                <a:latin typeface="Calibri" pitchFamily="34" charset="0"/>
                <a:ea typeface="Calibri" pitchFamily="34" charset="0"/>
                <a:cs typeface="Times New Roman" pitchFamily="18" charset="0"/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 flipV="1">
              <a:off x="3122830" y="1579360"/>
              <a:ext cx="201627" cy="24920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1959112" y="1579360"/>
              <a:ext cx="238142" cy="2857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 flipV="1">
              <a:off x="736651" y="1603169"/>
              <a:ext cx="188925" cy="2730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89328"/>
            <a:ext cx="9361714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 – Open cavity tubular receiver</a:t>
            </a:r>
            <a:endParaRPr lang="en-US" sz="2400" dirty="0" smtClean="0"/>
          </a:p>
        </p:txBody>
      </p:sp>
      <p:pic>
        <p:nvPicPr>
          <p:cNvPr id="34" name="Picture 2" descr="C:\Users\User\Pictures\A5 Foto's\Camera\20150907_1810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6" t="1" r="14592" b="35859"/>
          <a:stretch/>
        </p:blipFill>
        <p:spPr bwMode="auto">
          <a:xfrm>
            <a:off x="4187906" y="4520417"/>
            <a:ext cx="2950273" cy="210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User\Pictures\A5 Foto's\Camera\20150907_1808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7" r="30165" b="22744"/>
          <a:stretch/>
        </p:blipFill>
        <p:spPr bwMode="auto">
          <a:xfrm>
            <a:off x="286740" y="2024063"/>
            <a:ext cx="3901166" cy="375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50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15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4950"/>
            <a:ext cx="9361714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 – </a:t>
            </a:r>
            <a:r>
              <a:rPr lang="en-ZA" sz="3200" dirty="0" err="1" smtClean="0">
                <a:solidFill>
                  <a:schemeClr val="tx1"/>
                </a:solidFill>
              </a:rPr>
              <a:t>Brayton</a:t>
            </a:r>
            <a:r>
              <a:rPr lang="en-ZA" sz="3200" dirty="0" smtClean="0">
                <a:solidFill>
                  <a:schemeClr val="tx1"/>
                </a:solidFill>
              </a:rPr>
              <a:t> cycle </a:t>
            </a:r>
            <a:br>
              <a:rPr lang="en-ZA" sz="3200" dirty="0" smtClean="0">
                <a:solidFill>
                  <a:schemeClr val="tx1"/>
                </a:solidFill>
              </a:rPr>
            </a:br>
            <a:r>
              <a:rPr lang="en-ZA" sz="3200" dirty="0">
                <a:solidFill>
                  <a:schemeClr val="tx1"/>
                </a:solidFill>
              </a:rPr>
              <a:t>	</a:t>
            </a:r>
            <a:r>
              <a:rPr lang="en-ZA" sz="3200" dirty="0" smtClean="0">
                <a:solidFill>
                  <a:schemeClr val="tx1"/>
                </a:solidFill>
              </a:rPr>
              <a:t>			thermal storage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1184955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21459" t="8511" r="37225" b="4965"/>
          <a:stretch/>
        </p:blipFill>
        <p:spPr bwMode="auto">
          <a:xfrm>
            <a:off x="0" y="1821391"/>
            <a:ext cx="3240881" cy="3541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/>
          <a:srcRect l="21828" t="8747" r="38533" b="7802"/>
          <a:stretch/>
        </p:blipFill>
        <p:spPr bwMode="auto">
          <a:xfrm>
            <a:off x="3030072" y="1898803"/>
            <a:ext cx="3200372" cy="3514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6" t="5015" r="33577" b="-4486"/>
          <a:stretch/>
        </p:blipFill>
        <p:spPr bwMode="auto">
          <a:xfrm>
            <a:off x="6052458" y="1898803"/>
            <a:ext cx="3061318" cy="3514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973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16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4950"/>
            <a:ext cx="9361714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 – </a:t>
            </a:r>
            <a:r>
              <a:rPr lang="en-ZA" sz="3200" dirty="0" err="1" smtClean="0">
                <a:solidFill>
                  <a:schemeClr val="tx1"/>
                </a:solidFill>
              </a:rPr>
              <a:t>Brayton</a:t>
            </a:r>
            <a:r>
              <a:rPr lang="en-ZA" sz="3200" dirty="0" smtClean="0">
                <a:solidFill>
                  <a:schemeClr val="tx1"/>
                </a:solidFill>
              </a:rPr>
              <a:t> cycle </a:t>
            </a:r>
            <a:br>
              <a:rPr lang="en-ZA" sz="3200" dirty="0" smtClean="0">
                <a:solidFill>
                  <a:schemeClr val="tx1"/>
                </a:solidFill>
              </a:rPr>
            </a:br>
            <a:r>
              <a:rPr lang="en-ZA" sz="3200" dirty="0">
                <a:solidFill>
                  <a:schemeClr val="tx1"/>
                </a:solidFill>
              </a:rPr>
              <a:t>	</a:t>
            </a:r>
            <a:r>
              <a:rPr lang="en-ZA" sz="3200" dirty="0" smtClean="0">
                <a:solidFill>
                  <a:schemeClr val="tx1"/>
                </a:solidFill>
              </a:rPr>
              <a:t>			thermal storage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1184955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876" y="1336410"/>
            <a:ext cx="5945924" cy="529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9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17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</a:t>
            </a:r>
            <a:r>
              <a:rPr lang="en-ZA" sz="2800" dirty="0" smtClean="0">
                <a:solidFill>
                  <a:schemeClr val="tx1"/>
                </a:solidFill>
              </a:rPr>
              <a:t>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14325" y="1243310"/>
            <a:ext cx="73787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2800" dirty="0" smtClean="0">
                <a:latin typeface="+mj-lt"/>
              </a:rPr>
              <a:t>Thermal storage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ZA" sz="1800" dirty="0" smtClean="0">
                <a:latin typeface="+mj-lt"/>
              </a:rPr>
              <a:t>Lithium </a:t>
            </a:r>
            <a:r>
              <a:rPr lang="en-ZA" sz="1800" dirty="0">
                <a:latin typeface="+mj-lt"/>
              </a:rPr>
              <a:t>fluoride (Cameron et al., 1972; </a:t>
            </a:r>
            <a:r>
              <a:rPr lang="en-ZA" sz="1800" dirty="0" err="1">
                <a:latin typeface="+mj-lt"/>
              </a:rPr>
              <a:t>Asselman</a:t>
            </a:r>
            <a:r>
              <a:rPr lang="en-ZA" sz="1800" dirty="0">
                <a:latin typeface="+mj-lt"/>
              </a:rPr>
              <a:t>, 1976</a:t>
            </a:r>
            <a:r>
              <a:rPr lang="en-ZA" sz="1800" dirty="0" smtClean="0">
                <a:latin typeface="+mj-lt"/>
              </a:rPr>
              <a:t>)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ZA" sz="1800" dirty="0" smtClean="0">
                <a:latin typeface="+mj-lt"/>
              </a:rPr>
              <a:t>Packed </a:t>
            </a:r>
            <a:r>
              <a:rPr lang="en-ZA" sz="1800" dirty="0">
                <a:latin typeface="+mj-lt"/>
              </a:rPr>
              <a:t>rock beds (Allen, 2010; </a:t>
            </a:r>
            <a:r>
              <a:rPr lang="en-ZA" sz="1800" dirty="0" err="1">
                <a:latin typeface="+mj-lt"/>
              </a:rPr>
              <a:t>Ozturk</a:t>
            </a:r>
            <a:r>
              <a:rPr lang="en-ZA" sz="1800" dirty="0">
                <a:latin typeface="+mj-lt"/>
              </a:rPr>
              <a:t> et al., 2019), </a:t>
            </a:r>
            <a:endParaRPr lang="en-ZA" sz="1800" dirty="0" smtClean="0">
              <a:latin typeface="+mj-lt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ZA" sz="1800" dirty="0" smtClean="0">
                <a:latin typeface="+mj-lt"/>
              </a:rPr>
              <a:t>Encapsulated </a:t>
            </a:r>
            <a:r>
              <a:rPr lang="en-ZA" sz="1800" dirty="0">
                <a:latin typeface="+mj-lt"/>
              </a:rPr>
              <a:t>sodium sulphate (Klein, 2016) </a:t>
            </a:r>
            <a:endParaRPr lang="en-ZA" sz="1800" dirty="0" smtClean="0">
              <a:latin typeface="+mj-lt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endParaRPr lang="en-ZA" sz="1800" dirty="0">
              <a:latin typeface="+mj-lt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ZA" sz="1800" b="1" dirty="0" smtClean="0">
                <a:latin typeface="+mj-lt"/>
              </a:rPr>
              <a:t>Phase-change </a:t>
            </a:r>
            <a:r>
              <a:rPr lang="en-ZA" sz="1800" b="1" dirty="0">
                <a:latin typeface="+mj-lt"/>
              </a:rPr>
              <a:t>materials </a:t>
            </a:r>
            <a:r>
              <a:rPr lang="en-ZA" sz="1800" dirty="0">
                <a:latin typeface="+mj-lt"/>
              </a:rPr>
              <a:t>can be used to provide a stable turbine inlet temperature; </a:t>
            </a:r>
            <a:endParaRPr lang="en-ZA" sz="1800" dirty="0" smtClean="0">
              <a:latin typeface="+mj-lt"/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en-ZA" sz="1800" dirty="0" smtClean="0">
                <a:latin typeface="+mj-lt"/>
              </a:rPr>
              <a:t>however</a:t>
            </a:r>
            <a:r>
              <a:rPr lang="en-ZA" sz="1800" dirty="0">
                <a:latin typeface="+mj-lt"/>
              </a:rPr>
              <a:t>, most phase-change materials have a </a:t>
            </a:r>
            <a:r>
              <a:rPr lang="en-ZA" sz="1800" b="1" dirty="0">
                <a:latin typeface="+mj-lt"/>
              </a:rPr>
              <a:t>low thermal conductivity</a:t>
            </a:r>
            <a:r>
              <a:rPr lang="en-ZA" sz="1800" dirty="0">
                <a:latin typeface="+mj-lt"/>
              </a:rPr>
              <a:t> of around 0.5 W/</a:t>
            </a:r>
            <a:r>
              <a:rPr lang="en-ZA" sz="1800" dirty="0" err="1">
                <a:latin typeface="+mj-lt"/>
              </a:rPr>
              <a:t>mK</a:t>
            </a:r>
            <a:r>
              <a:rPr lang="en-ZA" sz="1800" dirty="0">
                <a:latin typeface="+mj-lt"/>
              </a:rPr>
              <a:t> (Liu et al., 2012</a:t>
            </a:r>
            <a:r>
              <a:rPr lang="en-ZA" sz="1800" dirty="0" smtClean="0">
                <a:latin typeface="+mj-lt"/>
              </a:rPr>
              <a:t>).</a:t>
            </a:r>
          </a:p>
          <a:p>
            <a:pPr marL="1200150" lvl="2" indent="-285750" algn="just">
              <a:buFont typeface="Arial" pitchFamily="34" charset="0"/>
              <a:buChar char="•"/>
            </a:pPr>
            <a:r>
              <a:rPr lang="en-ZA" sz="1800" b="1" dirty="0" smtClean="0">
                <a:latin typeface="+mj-lt"/>
              </a:rPr>
              <a:t>metallic </a:t>
            </a:r>
            <a:r>
              <a:rPr lang="en-ZA" sz="1800" b="1" dirty="0">
                <a:latin typeface="+mj-lt"/>
              </a:rPr>
              <a:t>phase-change materials</a:t>
            </a:r>
            <a:r>
              <a:rPr lang="en-ZA" sz="1800" dirty="0">
                <a:latin typeface="+mj-lt"/>
              </a:rPr>
              <a:t> </a:t>
            </a:r>
            <a:r>
              <a:rPr lang="en-ZA" sz="1800" dirty="0" smtClean="0">
                <a:latin typeface="+mj-lt"/>
              </a:rPr>
              <a:t>have </a:t>
            </a:r>
            <a:r>
              <a:rPr lang="en-ZA" sz="1800" dirty="0">
                <a:latin typeface="+mj-lt"/>
              </a:rPr>
              <a:t>higher thermal conductivities. </a:t>
            </a:r>
            <a:endParaRPr lang="en-ZA" sz="1800" dirty="0" smtClean="0">
              <a:latin typeface="+mj-lt"/>
            </a:endParaRPr>
          </a:p>
          <a:p>
            <a:pPr marL="1200150" lvl="2" indent="-285750" algn="just">
              <a:buFont typeface="Arial" pitchFamily="34" charset="0"/>
              <a:buChar char="•"/>
            </a:pPr>
            <a:r>
              <a:rPr lang="en-ZA" sz="1800" dirty="0" smtClean="0">
                <a:latin typeface="+mj-lt"/>
              </a:rPr>
              <a:t>Other </a:t>
            </a:r>
            <a:r>
              <a:rPr lang="en-ZA" sz="1800" dirty="0">
                <a:latin typeface="+mj-lt"/>
              </a:rPr>
              <a:t>materials such as salt composites and inorganic salts have limited applications because of large volume changes during melting as well as </a:t>
            </a:r>
            <a:r>
              <a:rPr lang="en-ZA" sz="1800" b="1" dirty="0">
                <a:latin typeface="+mj-lt"/>
              </a:rPr>
              <a:t>corrosion issues</a:t>
            </a:r>
            <a:r>
              <a:rPr lang="en-ZA" sz="1800" dirty="0">
                <a:latin typeface="+mj-lt"/>
              </a:rPr>
              <a:t> (Liu et al., 2012). </a:t>
            </a:r>
            <a:endParaRPr lang="en-GB" sz="1800" dirty="0" smtClean="0">
              <a:latin typeface="+mn-lt"/>
            </a:endParaRPr>
          </a:p>
          <a:p>
            <a:pPr algn="just"/>
            <a:r>
              <a:rPr lang="en-GB" sz="1000" i="1" dirty="0" smtClean="0">
                <a:latin typeface="+mn-lt"/>
              </a:rPr>
              <a:t> </a:t>
            </a:r>
            <a:endParaRPr lang="en-ZA" sz="10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57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18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4950"/>
            <a:ext cx="9361714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1. Introduction (Solar-dish </a:t>
            </a:r>
            <a:r>
              <a:rPr lang="en-ZA" sz="3200" dirty="0" err="1" smtClean="0">
                <a:solidFill>
                  <a:schemeClr val="tx1"/>
                </a:solidFill>
              </a:rPr>
              <a:t>Brayton</a:t>
            </a:r>
            <a:r>
              <a:rPr lang="en-ZA" sz="3200" dirty="0" smtClean="0">
                <a:solidFill>
                  <a:schemeClr val="tx1"/>
                </a:solidFill>
              </a:rPr>
              <a:t> cycle) </a:t>
            </a:r>
            <a:br>
              <a:rPr lang="en-ZA" sz="3200" dirty="0" smtClean="0">
                <a:solidFill>
                  <a:schemeClr val="tx1"/>
                </a:solidFill>
              </a:rPr>
            </a:br>
            <a:r>
              <a:rPr lang="en-ZA" sz="3200" dirty="0" smtClean="0">
                <a:solidFill>
                  <a:schemeClr val="tx1"/>
                </a:solidFill>
              </a:rPr>
              <a:t>– Metallic phase-change materials </a:t>
            </a:r>
            <a:r>
              <a:rPr lang="en-ZA" sz="2000" dirty="0" smtClean="0">
                <a:solidFill>
                  <a:schemeClr val="tx1"/>
                </a:solidFill>
              </a:rPr>
              <a:t>(Liu et al. 2012)     </a:t>
            </a:r>
            <a:endParaRPr lang="en-US" sz="20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1184955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242448"/>
              </p:ext>
            </p:extLst>
          </p:nvPr>
        </p:nvGraphicFramePr>
        <p:xfrm>
          <a:off x="-1" y="1478277"/>
          <a:ext cx="9144003" cy="5446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4344"/>
                <a:gridCol w="1581485"/>
                <a:gridCol w="1495543"/>
                <a:gridCol w="943429"/>
                <a:gridCol w="928914"/>
                <a:gridCol w="943429"/>
                <a:gridCol w="979716"/>
                <a:gridCol w="907143"/>
              </a:tblGrid>
              <a:tr h="1231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Phase-change material</a:t>
                      </a:r>
                      <a:endParaRPr lang="en-ZA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Composition (wt%)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Melting temperature (K)</a:t>
                      </a:r>
                      <a:endParaRPr lang="en-ZA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ρ (kg/m</a:t>
                      </a:r>
                      <a:r>
                        <a:rPr lang="en-GB" sz="1800" baseline="30000">
                          <a:effectLst/>
                        </a:rPr>
                        <a:t>3</a:t>
                      </a:r>
                      <a:r>
                        <a:rPr lang="en-GB" sz="1800">
                          <a:effectLst/>
                        </a:rPr>
                        <a:t>)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</a:t>
                      </a:r>
                      <a:r>
                        <a:rPr lang="en-GB" sz="1800" baseline="-25000">
                          <a:effectLst/>
                        </a:rPr>
                        <a:t>p,solid</a:t>
                      </a:r>
                      <a:r>
                        <a:rPr lang="en-GB" sz="1800">
                          <a:effectLst/>
                        </a:rPr>
                        <a:t> (J/kgK)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</a:rPr>
                        <a:t>c</a:t>
                      </a:r>
                      <a:r>
                        <a:rPr lang="en-GB" sz="1800" baseline="-25000" dirty="0" err="1">
                          <a:effectLst/>
                        </a:rPr>
                        <a:t>p,liquid</a:t>
                      </a:r>
                      <a:r>
                        <a:rPr lang="en-GB" sz="1800" dirty="0">
                          <a:effectLst/>
                        </a:rPr>
                        <a:t> (J/</a:t>
                      </a:r>
                      <a:r>
                        <a:rPr lang="en-GB" sz="1800" dirty="0" err="1">
                          <a:effectLst/>
                        </a:rPr>
                        <a:t>kgK</a:t>
                      </a:r>
                      <a:r>
                        <a:rPr lang="en-GB" sz="1800" dirty="0">
                          <a:effectLst/>
                        </a:rPr>
                        <a:t>)</a:t>
                      </a:r>
                      <a:endParaRPr lang="en-ZA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k (W/mK)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Latent heat, L</a:t>
                      </a:r>
                      <a:r>
                        <a:rPr lang="en-GB" sz="1800" baseline="-25000">
                          <a:effectLst/>
                        </a:rPr>
                        <a:t>f</a:t>
                      </a:r>
                      <a:r>
                        <a:rPr lang="en-GB" sz="1800">
                          <a:effectLst/>
                        </a:rPr>
                        <a:t> (kJ/kg)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Mg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921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1740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1270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1370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365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Al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933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2700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1100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186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397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9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Zn–Cu–Mg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49/45/6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976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8670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420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176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Cu–P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91/9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988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5600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134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Cu–Zn–P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69/17/14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993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7000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368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Cu–Zn–Si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74/19/7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1038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7170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125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Cu–Si–Mg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56/27/17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1043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4150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750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420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Mg–Ca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84/16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1063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1380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272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Mg–Si–Zn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47/38/15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1073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314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Cu–Si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80/20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1076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6600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197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Cu–P–Si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83/10/7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1113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6880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92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Si–Mg–Ca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49/30/21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1138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2250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305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1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Si-Mg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56/44</a:t>
                      </a:r>
                      <a:endParaRPr lang="en-ZA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1219</a:t>
                      </a:r>
                      <a:endParaRPr lang="en-ZA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1900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790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70</a:t>
                      </a:r>
                      <a:endParaRPr lang="en-ZA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757</a:t>
                      </a:r>
                      <a:endParaRPr lang="en-ZA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3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19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2. Problem and Purpose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1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0" y="962938"/>
            <a:ext cx="85153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+mj-lt"/>
              </a:rPr>
              <a:t>Problem</a:t>
            </a:r>
            <a:endParaRPr lang="en-ZA" sz="2800" dirty="0" smtClean="0">
              <a:latin typeface="+mj-lt"/>
            </a:endParaRPr>
          </a:p>
          <a:p>
            <a:pPr marL="285750" lvl="1" indent="-285750">
              <a:buFont typeface="Arial" pitchFamily="34" charset="0"/>
              <a:buChar char="•"/>
            </a:pPr>
            <a:r>
              <a:rPr lang="en-ZA" sz="2000" dirty="0">
                <a:latin typeface="+mj-lt"/>
              </a:rPr>
              <a:t>the phase-change temperature affects the solar conversion efficiency</a:t>
            </a:r>
            <a:r>
              <a:rPr lang="en-GB" sz="2000" dirty="0" smtClean="0">
                <a:latin typeface="+mj-lt"/>
              </a:rPr>
              <a:t> </a:t>
            </a:r>
            <a:endParaRPr lang="en-ZA" sz="2000" dirty="0" smtClean="0">
              <a:latin typeface="+mj-lt"/>
            </a:endParaRPr>
          </a:p>
          <a:p>
            <a:endParaRPr lang="en-GB" sz="2800" dirty="0" smtClean="0">
              <a:latin typeface="+mj-lt"/>
            </a:endParaRPr>
          </a:p>
          <a:p>
            <a:r>
              <a:rPr lang="en-GB" sz="2800" dirty="0" smtClean="0">
                <a:latin typeface="+mj-lt"/>
              </a:rPr>
              <a:t>Purpose of the study</a:t>
            </a:r>
            <a:endParaRPr lang="en-ZA" sz="28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Determine maximum thermal efficiency of the cycle for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an </a:t>
            </a:r>
            <a:r>
              <a:rPr lang="en-ZA" sz="2000" dirty="0">
                <a:latin typeface="+mj-lt"/>
              </a:rPr>
              <a:t>off-the-shelf turbochargers </a:t>
            </a:r>
            <a:endParaRPr lang="en-ZA" sz="2000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various </a:t>
            </a:r>
            <a:r>
              <a:rPr lang="en-ZA" sz="2000" dirty="0" err="1">
                <a:latin typeface="+mj-lt"/>
              </a:rPr>
              <a:t>recuperator</a:t>
            </a:r>
            <a:r>
              <a:rPr lang="en-ZA" sz="2000" dirty="0">
                <a:latin typeface="+mj-lt"/>
              </a:rPr>
              <a:t> geometries </a:t>
            </a:r>
            <a:endParaRPr lang="en-ZA" sz="2000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fixed </a:t>
            </a:r>
            <a:r>
              <a:rPr lang="en-ZA" sz="2000" dirty="0">
                <a:latin typeface="+mj-lt"/>
              </a:rPr>
              <a:t>receiver geometry </a:t>
            </a:r>
            <a:endParaRPr lang="en-ZA" sz="2000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>
                <a:latin typeface="+mj-lt"/>
              </a:rPr>
              <a:t>Metallic phase-change material </a:t>
            </a:r>
            <a:r>
              <a:rPr lang="en-ZA" sz="2000" dirty="0" smtClean="0">
                <a:latin typeface="+mj-lt"/>
              </a:rPr>
              <a:t>at </a:t>
            </a:r>
            <a:r>
              <a:rPr lang="en-ZA" sz="2000" dirty="0">
                <a:latin typeface="+mj-lt"/>
              </a:rPr>
              <a:t>different solar receiver </a:t>
            </a:r>
            <a:r>
              <a:rPr lang="en-ZA" sz="2000" dirty="0" smtClean="0">
                <a:latin typeface="+mj-lt"/>
              </a:rPr>
              <a:t>temperatures</a:t>
            </a:r>
          </a:p>
        </p:txBody>
      </p:sp>
    </p:spTree>
    <p:extLst>
      <p:ext uri="{BB962C8B-B14F-4D97-AF65-F5344CB8AC3E}">
        <p14:creationId xmlns:p14="http://schemas.microsoft.com/office/powerpoint/2010/main" val="1141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20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>
                <a:solidFill>
                  <a:schemeClr val="tx1"/>
                </a:solidFill>
              </a:rPr>
              <a:t>3</a:t>
            </a:r>
            <a:r>
              <a:rPr lang="en-ZA" sz="3200" dirty="0" smtClean="0">
                <a:solidFill>
                  <a:schemeClr val="tx1"/>
                </a:solidFill>
              </a:rPr>
              <a:t>. Methodology - Receiver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endParaRPr lang="en-ZA" sz="2000" dirty="0">
              <a:latin typeface="+mj-lt"/>
            </a:endParaRPr>
          </a:p>
          <a:p>
            <a:endParaRPr lang="en-ZA" sz="2000" dirty="0" smtClean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816898" y="856030"/>
            <a:ext cx="506085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Assumptions for receiver: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Constant surface temperature tube, at steady state (</a:t>
            </a:r>
            <a:r>
              <a:rPr lang="en-ZA" sz="2000" b="1" i="1" dirty="0" err="1" smtClean="0">
                <a:latin typeface="+mn-lt"/>
                <a:cs typeface="Calibri" pitchFamily="34" charset="0"/>
              </a:rPr>
              <a:t>T</a:t>
            </a:r>
            <a:r>
              <a:rPr lang="en-ZA" sz="2000" b="1" i="1" baseline="-25000" dirty="0" err="1" smtClean="0">
                <a:latin typeface="+mn-lt"/>
                <a:cs typeface="Calibri" pitchFamily="34" charset="0"/>
              </a:rPr>
              <a:t>s</a:t>
            </a:r>
            <a:r>
              <a:rPr lang="en-ZA" sz="2000" b="1" dirty="0" smtClean="0">
                <a:latin typeface="+mn-lt"/>
                <a:cs typeface="Calibri" pitchFamily="34" charset="0"/>
              </a:rPr>
              <a:t> = PCM temperature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Koenig and Marvin heat loss model for cavity receiver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361356"/>
              </p:ext>
            </p:extLst>
          </p:nvPr>
        </p:nvGraphicFramePr>
        <p:xfrm>
          <a:off x="4572001" y="3831770"/>
          <a:ext cx="4427097" cy="1183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48" name="Equation" r:id="rId3" imgW="1790700" imgH="482600" progId="Equation.3">
                  <p:embed/>
                </p:oleObj>
              </mc:Choice>
              <mc:Fallback>
                <p:oleObj name="Equation" r:id="rId3" imgW="17907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1" y="3831770"/>
                        <a:ext cx="4427097" cy="11839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043810"/>
              </p:ext>
            </p:extLst>
          </p:nvPr>
        </p:nvGraphicFramePr>
        <p:xfrm>
          <a:off x="493485" y="5312227"/>
          <a:ext cx="4576511" cy="52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49" name="Equation" r:id="rId5" imgW="2400300" imgH="254000" progId="Equation.3">
                  <p:embed/>
                </p:oleObj>
              </mc:Choice>
              <mc:Fallback>
                <p:oleObj name="Equation" r:id="rId5" imgW="2400300" imgH="254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485" y="5312227"/>
                        <a:ext cx="4576511" cy="5225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745040"/>
              </p:ext>
            </p:extLst>
          </p:nvPr>
        </p:nvGraphicFramePr>
        <p:xfrm>
          <a:off x="4743109" y="3062288"/>
          <a:ext cx="4305581" cy="725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50" name="Equation" r:id="rId7" imgW="1637589" imgH="253890" progId="Equation.3">
                  <p:embed/>
                </p:oleObj>
              </mc:Choice>
              <mc:Fallback>
                <p:oleObj name="Equation" r:id="rId7" imgW="1637589" imgH="25389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109" y="3062288"/>
                        <a:ext cx="4305581" cy="7259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547009"/>
              </p:ext>
            </p:extLst>
          </p:nvPr>
        </p:nvGraphicFramePr>
        <p:xfrm>
          <a:off x="3396343" y="5792561"/>
          <a:ext cx="4095112" cy="94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51" name="Equation" r:id="rId9" imgW="2070100" imgH="431800" progId="Equation.3">
                  <p:embed/>
                </p:oleObj>
              </mc:Choice>
              <mc:Fallback>
                <p:oleObj name="Equation" r:id="rId9" imgW="2070100" imgH="4318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6343" y="5792561"/>
                        <a:ext cx="4095112" cy="9420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4" y="1671638"/>
            <a:ext cx="3691994" cy="334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21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3. Methodology - </a:t>
            </a:r>
            <a:r>
              <a:rPr lang="en-ZA" sz="3200" dirty="0" err="1" smtClean="0">
                <a:solidFill>
                  <a:schemeClr val="tx1"/>
                </a:solidFill>
              </a:rPr>
              <a:t>Recuperator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endParaRPr lang="en-ZA" sz="2000" dirty="0">
              <a:latin typeface="+mj-lt"/>
            </a:endParaRPr>
          </a:p>
          <a:p>
            <a:endParaRPr lang="en-ZA" sz="2000" dirty="0" smtClean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871980"/>
              </p:ext>
            </p:extLst>
          </p:nvPr>
        </p:nvGraphicFramePr>
        <p:xfrm>
          <a:off x="2447926" y="3093584"/>
          <a:ext cx="6414885" cy="3650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8" name="Picture" r:id="rId3" imgW="5586842" imgH="3449045" progId="Word.Picture.8">
                  <p:embed/>
                </p:oleObj>
              </mc:Choice>
              <mc:Fallback>
                <p:oleObj name="Picture" r:id="rId3" imgW="5586842" imgH="344904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7056"/>
                      <a:stretch>
                        <a:fillRect/>
                      </a:stretch>
                    </p:blipFill>
                    <p:spPr bwMode="auto">
                      <a:xfrm>
                        <a:off x="2447926" y="3093584"/>
                        <a:ext cx="6414885" cy="36501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23851" y="1105858"/>
            <a:ext cx="773157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Assumptions for </a:t>
            </a:r>
            <a:r>
              <a:rPr lang="en-ZA" sz="2000" b="1" dirty="0" err="1" smtClean="0">
                <a:latin typeface="+mn-lt"/>
                <a:cs typeface="Calibri" pitchFamily="34" charset="0"/>
              </a:rPr>
              <a:t>recuperator</a:t>
            </a:r>
            <a:r>
              <a:rPr lang="en-ZA" sz="2000" b="1" dirty="0" smtClean="0">
                <a:latin typeface="+mn-lt"/>
                <a:cs typeface="Calibri" pitchFamily="34" charset="0"/>
              </a:rPr>
              <a:t>: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Effectiveness-NTU model including heat loss to the environment (</a:t>
            </a:r>
            <a:r>
              <a:rPr lang="en-ZA" sz="2000" b="1" dirty="0" err="1" smtClean="0">
                <a:latin typeface="+mn-lt"/>
                <a:cs typeface="Calibri" pitchFamily="34" charset="0"/>
              </a:rPr>
              <a:t>Nellis</a:t>
            </a:r>
            <a:r>
              <a:rPr lang="en-ZA" sz="2000" b="1" dirty="0" smtClean="0">
                <a:latin typeface="+mn-lt"/>
                <a:cs typeface="Calibri" pitchFamily="34" charset="0"/>
              </a:rPr>
              <a:t> </a:t>
            </a:r>
            <a:r>
              <a:rPr lang="en-ZA" sz="2000" b="1" dirty="0">
                <a:latin typeface="+mn-lt"/>
                <a:cs typeface="Calibri" pitchFamily="34" charset="0"/>
              </a:rPr>
              <a:t>and </a:t>
            </a:r>
            <a:r>
              <a:rPr lang="en-ZA" sz="2000" b="1" dirty="0" err="1" smtClean="0">
                <a:latin typeface="+mn-lt"/>
                <a:cs typeface="Calibri" pitchFamily="34" charset="0"/>
              </a:rPr>
              <a:t>Pfotenhauer</a:t>
            </a:r>
            <a:r>
              <a:rPr lang="en-ZA" sz="2000" b="1" dirty="0" smtClean="0">
                <a:latin typeface="+mn-lt"/>
                <a:cs typeface="Calibri" pitchFamily="34" charset="0"/>
              </a:rPr>
              <a:t>, 2005)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609177"/>
              </p:ext>
            </p:extLst>
          </p:nvPr>
        </p:nvGraphicFramePr>
        <p:xfrm>
          <a:off x="374424" y="2271713"/>
          <a:ext cx="3677052" cy="106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9" name="Equation" r:id="rId5" imgW="1548728" imgH="482391" progId="Equation.3">
                  <p:embed/>
                </p:oleObj>
              </mc:Choice>
              <mc:Fallback>
                <p:oleObj name="Equation" r:id="rId5" imgW="1548728" imgH="48239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24" y="2271713"/>
                        <a:ext cx="3677052" cy="10667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955382"/>
              </p:ext>
            </p:extLst>
          </p:nvPr>
        </p:nvGraphicFramePr>
        <p:xfrm>
          <a:off x="6038053" y="2271713"/>
          <a:ext cx="2801148" cy="921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70" name="Equation" r:id="rId7" imgW="1447800" imgH="469900" progId="Equation.3">
                  <p:embed/>
                </p:oleObj>
              </mc:Choice>
              <mc:Fallback>
                <p:oleObj name="Equation" r:id="rId7" imgW="1447800" imgH="469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053" y="2271713"/>
                        <a:ext cx="2801148" cy="9214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056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22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3. Methodology - Turbocharger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endParaRPr lang="en-ZA" sz="2000" dirty="0">
              <a:latin typeface="+mj-lt"/>
            </a:endParaRPr>
          </a:p>
          <a:p>
            <a:endParaRPr lang="en-ZA" sz="2000" dirty="0" smtClean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23851" y="1105859"/>
            <a:ext cx="815249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Assumptions for turbocharger: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Determine mass flow rate and pressure ratios from the compressor map and turbine map (GT2052)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pic>
        <p:nvPicPr>
          <p:cNvPr id="238618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006" y="2383702"/>
            <a:ext cx="4357687" cy="3964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5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23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3. Methodology - Turbocharger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endParaRPr lang="en-ZA" sz="2000" dirty="0">
              <a:latin typeface="+mj-lt"/>
            </a:endParaRPr>
          </a:p>
          <a:p>
            <a:endParaRPr lang="en-ZA" sz="2000" dirty="0" smtClean="0">
              <a:latin typeface="+mj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23851" y="951971"/>
            <a:ext cx="457199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Assumptions for turbocharger: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ZA" sz="2000" b="1" dirty="0" smtClean="0">
                <a:latin typeface="+mn-lt"/>
                <a:cs typeface="Calibri" pitchFamily="34" charset="0"/>
              </a:rPr>
              <a:t>Determine mass flow rate and pressure ratios from the compressor map and turbine map</a:t>
            </a:r>
          </a:p>
        </p:txBody>
      </p:sp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09" y="2357438"/>
            <a:ext cx="3265034" cy="366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85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3216686"/>
            <a:ext cx="43719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081826"/>
              </p:ext>
            </p:extLst>
          </p:nvPr>
        </p:nvGraphicFramePr>
        <p:xfrm>
          <a:off x="5847669" y="623277"/>
          <a:ext cx="2743199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6" name="Equation" r:id="rId5" imgW="1574800" imgH="876300" progId="Equation.3">
                  <p:embed/>
                </p:oleObj>
              </mc:Choice>
              <mc:Fallback>
                <p:oleObj name="Equation" r:id="rId5" imgW="1574800" imgH="876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7669" y="623277"/>
                        <a:ext cx="2743199" cy="1625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815327"/>
              </p:ext>
            </p:extLst>
          </p:nvPr>
        </p:nvGraphicFramePr>
        <p:xfrm>
          <a:off x="5341256" y="2129095"/>
          <a:ext cx="3338287" cy="973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7" name="Equation" r:id="rId7" imgW="1790700" imgH="533400" progId="Equation.3">
                  <p:embed/>
                </p:oleObj>
              </mc:Choice>
              <mc:Fallback>
                <p:oleObj name="Equation" r:id="rId7" imgW="17907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1256" y="2129095"/>
                        <a:ext cx="3338287" cy="9736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12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24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748712" cy="836613"/>
          </a:xfrm>
        </p:spPr>
        <p:txBody>
          <a:bodyPr/>
          <a:lstStyle/>
          <a:p>
            <a:pPr eaLnBrk="1" hangingPunct="1"/>
            <a:r>
              <a:rPr lang="en-ZA" sz="3200" dirty="0">
                <a:solidFill>
                  <a:schemeClr val="tx1"/>
                </a:solidFill>
              </a:rPr>
              <a:t>3</a:t>
            </a:r>
            <a:r>
              <a:rPr lang="en-ZA" sz="3200" dirty="0" smtClean="0">
                <a:solidFill>
                  <a:schemeClr val="tx1"/>
                </a:solidFill>
              </a:rPr>
              <a:t>. Methodology – Parameters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endParaRPr lang="en-ZA" sz="2000" dirty="0">
              <a:latin typeface="+mj-lt"/>
            </a:endParaRPr>
          </a:p>
          <a:p>
            <a:endParaRPr lang="en-ZA" sz="2000" dirty="0" smtClean="0">
              <a:latin typeface="+mj-lt"/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32582" y="1134814"/>
            <a:ext cx="8524875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Power output calculation:</a:t>
            </a:r>
          </a:p>
          <a:p>
            <a:pPr eaLnBrk="0" hangingPunct="0"/>
            <a:endParaRPr lang="en-ZA" sz="2000" b="1" dirty="0" smtClean="0">
              <a:latin typeface="+mn-lt"/>
              <a:cs typeface="Calibri" pitchFamily="34" charset="0"/>
            </a:endParaRPr>
          </a:p>
          <a:p>
            <a:pPr eaLnBrk="0" hangingPunct="0"/>
            <a:endParaRPr lang="en-ZA" sz="2000" b="1" dirty="0">
              <a:latin typeface="+mn-lt"/>
              <a:cs typeface="Calibri" pitchFamily="34" charset="0"/>
            </a:endParaRP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The MATLAB program has the following </a:t>
            </a:r>
            <a:r>
              <a:rPr lang="en-ZA" sz="2000" b="1" dirty="0" err="1">
                <a:latin typeface="+mn-lt"/>
                <a:cs typeface="Calibri" pitchFamily="34" charset="0"/>
              </a:rPr>
              <a:t>stucture</a:t>
            </a:r>
            <a:r>
              <a:rPr lang="en-ZA" sz="2000" b="1" dirty="0">
                <a:latin typeface="+mn-lt"/>
                <a:cs typeface="Calibri" pitchFamily="34" charset="0"/>
              </a:rPr>
              <a:t>:</a:t>
            </a:r>
          </a:p>
          <a:p>
            <a:pPr eaLnBrk="0" hangingPunct="0"/>
            <a:endParaRPr lang="en-ZA" sz="2000" b="1" dirty="0">
              <a:latin typeface="+mn-lt"/>
              <a:cs typeface="Calibri" pitchFamily="34" charset="0"/>
            </a:endParaRPr>
          </a:p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	For </a:t>
            </a:r>
            <a:r>
              <a:rPr lang="en-ZA" sz="2000" b="1" dirty="0" err="1">
                <a:latin typeface="+mn-lt"/>
                <a:cs typeface="Calibri" pitchFamily="34" charset="0"/>
              </a:rPr>
              <a:t>Ts</a:t>
            </a:r>
            <a:r>
              <a:rPr lang="en-ZA" sz="2000" b="1" dirty="0">
                <a:latin typeface="+mn-lt"/>
                <a:cs typeface="Calibri" pitchFamily="34" charset="0"/>
              </a:rPr>
              <a:t> = 900:100:1200,</a:t>
            </a: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	</a:t>
            </a:r>
            <a:endParaRPr lang="en-ZA" sz="2000" b="1" dirty="0" smtClean="0">
              <a:latin typeface="+mn-lt"/>
              <a:cs typeface="Calibri" pitchFamily="34" charset="0"/>
            </a:endParaRP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</a:t>
            </a:r>
            <a:r>
              <a:rPr lang="en-ZA" sz="2000" b="1" dirty="0" smtClean="0">
                <a:latin typeface="+mn-lt"/>
                <a:cs typeface="Calibri" pitchFamily="34" charset="0"/>
              </a:rPr>
              <a:t>	For </a:t>
            </a:r>
            <a:r>
              <a:rPr lang="en-ZA" sz="2000" b="1" dirty="0">
                <a:latin typeface="+mn-lt"/>
                <a:cs typeface="Calibri" pitchFamily="34" charset="0"/>
              </a:rPr>
              <a:t>each turbine pressure ratio (</a:t>
            </a:r>
            <a:r>
              <a:rPr lang="en-ZA" sz="2000" b="1" dirty="0" err="1">
                <a:latin typeface="+mn-lt"/>
                <a:cs typeface="Calibri" pitchFamily="34" charset="0"/>
              </a:rPr>
              <a:t>rt</a:t>
            </a:r>
            <a:r>
              <a:rPr lang="en-ZA" sz="2000" b="1" dirty="0">
                <a:latin typeface="+mn-lt"/>
                <a:cs typeface="Calibri" pitchFamily="34" charset="0"/>
              </a:rPr>
              <a:t>) in the operating </a:t>
            </a:r>
            <a:r>
              <a:rPr lang="en-ZA" sz="2000" b="1" dirty="0" smtClean="0">
                <a:latin typeface="+mn-lt"/>
                <a:cs typeface="Calibri" pitchFamily="34" charset="0"/>
              </a:rPr>
              <a:t>			range </a:t>
            </a:r>
            <a:r>
              <a:rPr lang="en-ZA" sz="2000" b="1" dirty="0">
                <a:latin typeface="+mn-lt"/>
                <a:cs typeface="Calibri" pitchFamily="34" charset="0"/>
              </a:rPr>
              <a:t>of </a:t>
            </a:r>
            <a:r>
              <a:rPr lang="en-ZA" sz="2000" b="1" dirty="0" smtClean="0">
                <a:latin typeface="+mn-lt"/>
                <a:cs typeface="Calibri" pitchFamily="34" charset="0"/>
              </a:rPr>
              <a:t>the </a:t>
            </a:r>
            <a:r>
              <a:rPr lang="en-ZA" sz="2000" b="1" dirty="0">
                <a:latin typeface="+mn-lt"/>
                <a:cs typeface="Calibri" pitchFamily="34" charset="0"/>
              </a:rPr>
              <a:t>turbine,</a:t>
            </a: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		</a:t>
            </a:r>
            <a:endParaRPr lang="en-ZA" sz="2000" b="1" dirty="0" smtClean="0">
              <a:latin typeface="+mn-lt"/>
              <a:cs typeface="Calibri" pitchFamily="34" charset="0"/>
            </a:endParaRP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</a:t>
            </a:r>
            <a:r>
              <a:rPr lang="en-ZA" sz="2000" b="1" dirty="0" smtClean="0">
                <a:latin typeface="+mn-lt"/>
                <a:cs typeface="Calibri" pitchFamily="34" charset="0"/>
              </a:rPr>
              <a:t>		For </a:t>
            </a:r>
            <a:r>
              <a:rPr lang="en-ZA" sz="2000" b="1" dirty="0">
                <a:latin typeface="+mn-lt"/>
                <a:cs typeface="Calibri" pitchFamily="34" charset="0"/>
              </a:rPr>
              <a:t>each </a:t>
            </a:r>
            <a:r>
              <a:rPr lang="en-ZA" sz="2000" b="1" dirty="0" err="1">
                <a:latin typeface="+mn-lt"/>
                <a:cs typeface="Calibri" pitchFamily="34" charset="0"/>
              </a:rPr>
              <a:t>recuperator</a:t>
            </a:r>
            <a:r>
              <a:rPr lang="en-ZA" sz="2000" b="1" dirty="0">
                <a:latin typeface="+mn-lt"/>
                <a:cs typeface="Calibri" pitchFamily="34" charset="0"/>
              </a:rPr>
              <a:t> design (625 different </a:t>
            </a:r>
            <a:r>
              <a:rPr lang="en-ZA" sz="2000" b="1" dirty="0" smtClean="0">
                <a:latin typeface="+mn-lt"/>
                <a:cs typeface="Calibri" pitchFamily="34" charset="0"/>
              </a:rPr>
              <a:t>				combinations),</a:t>
            </a:r>
            <a:endParaRPr lang="en-ZA" sz="2000" b="1" dirty="0">
              <a:latin typeface="+mn-lt"/>
              <a:cs typeface="Calibri" pitchFamily="34" charset="0"/>
            </a:endParaRP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			</a:t>
            </a:r>
            <a:endParaRPr lang="en-ZA" sz="2000" b="1" dirty="0" smtClean="0">
              <a:latin typeface="+mn-lt"/>
              <a:cs typeface="Calibri" pitchFamily="34" charset="0"/>
            </a:endParaRP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</a:t>
            </a:r>
            <a:r>
              <a:rPr lang="en-ZA" sz="2000" b="1" dirty="0" smtClean="0">
                <a:latin typeface="+mn-lt"/>
                <a:cs typeface="Calibri" pitchFamily="34" charset="0"/>
              </a:rPr>
              <a:t>			Find net power output and efficiency</a:t>
            </a:r>
          </a:p>
          <a:p>
            <a:pPr eaLnBrk="0" hangingPunct="0"/>
            <a:r>
              <a:rPr lang="en-ZA" sz="2000" b="1" dirty="0">
                <a:latin typeface="+mn-lt"/>
                <a:cs typeface="Calibri" pitchFamily="34" charset="0"/>
              </a:rPr>
              <a:t>	</a:t>
            </a:r>
            <a:r>
              <a:rPr lang="en-ZA" sz="2000" b="1" dirty="0" smtClean="0">
                <a:latin typeface="+mn-lt"/>
                <a:cs typeface="Calibri" pitchFamily="34" charset="0"/>
              </a:rPr>
              <a:t>			of cycle</a:t>
            </a:r>
            <a:r>
              <a:rPr lang="en-ZA" sz="2000" b="1" dirty="0">
                <a:latin typeface="+mn-lt"/>
                <a:cs typeface="Calibri" pitchFamily="34" charset="0"/>
              </a:rPr>
              <a:t>. </a:t>
            </a:r>
          </a:p>
          <a:p>
            <a:pPr eaLnBrk="0" hangingPunct="0"/>
            <a:endParaRPr lang="en-ZA" sz="2000" b="1" dirty="0" smtClean="0">
              <a:latin typeface="+mn-lt"/>
              <a:cs typeface="Calibri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99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95E6273-B28A-4052-B45C-1FD1E64D6C64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25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443912" cy="836613"/>
          </a:xfrm>
        </p:spPr>
        <p:txBody>
          <a:bodyPr/>
          <a:lstStyle/>
          <a:p>
            <a:pPr eaLnBrk="1" hangingPunct="1"/>
            <a:r>
              <a:rPr lang="en-ZA" sz="3200" dirty="0">
                <a:solidFill>
                  <a:schemeClr val="tx1"/>
                </a:solidFill>
              </a:rPr>
              <a:t>3</a:t>
            </a:r>
            <a:r>
              <a:rPr lang="en-ZA" sz="3200" dirty="0" smtClean="0">
                <a:solidFill>
                  <a:schemeClr val="tx1"/>
                </a:solidFill>
              </a:rPr>
              <a:t>. Methodology – Net power output</a:t>
            </a:r>
            <a:r>
              <a:rPr lang="en-ZA" sz="2800" dirty="0" smtClean="0">
                <a:solidFill>
                  <a:schemeClr val="tx1"/>
                </a:solidFill>
              </a:rPr>
              <a:t>      </a:t>
            </a:r>
            <a:endParaRPr lang="en-US" sz="2400" dirty="0" smtClean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5" name="Rectangle 31"/>
          <p:cNvSpPr>
            <a:spLocks noChangeArrowheads="1"/>
          </p:cNvSpPr>
          <p:nvPr/>
        </p:nvSpPr>
        <p:spPr bwMode="auto">
          <a:xfrm>
            <a:off x="314325" y="1071563"/>
            <a:ext cx="4581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  <a:p>
            <a:pPr marL="180975" indent="-180975" defTabSz="180975">
              <a:buFontTx/>
              <a:buChar char="•"/>
            </a:pPr>
            <a:endParaRPr lang="en-GB">
              <a:latin typeface="Arial" charset="0"/>
            </a:endParaRPr>
          </a:p>
        </p:txBody>
      </p:sp>
      <p:sp>
        <p:nvSpPr>
          <p:cNvPr id="123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8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1230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323851" y="962938"/>
            <a:ext cx="424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endParaRPr lang="en-ZA" sz="2000" dirty="0">
              <a:latin typeface="+mj-lt"/>
            </a:endParaRPr>
          </a:p>
          <a:p>
            <a:endParaRPr lang="en-ZA" sz="2000" dirty="0" smtClean="0">
              <a:latin typeface="+mj-lt"/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23851" y="1116826"/>
            <a:ext cx="780414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en-ZA" sz="2000" b="1" dirty="0" smtClean="0">
                <a:latin typeface="+mn-lt"/>
                <a:cs typeface="Calibri" pitchFamily="34" charset="0"/>
              </a:rPr>
              <a:t>Entropy generation minimisation to optimise geometries of components for a common goal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875170"/>
              </p:ext>
            </p:extLst>
          </p:nvPr>
        </p:nvGraphicFramePr>
        <p:xfrm>
          <a:off x="546553" y="2043235"/>
          <a:ext cx="8050894" cy="913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709" name="Equation" r:id="rId3" imgW="3924300" imgH="482600" progId="Equation.3">
                  <p:embed/>
                </p:oleObj>
              </mc:Choice>
              <mc:Fallback>
                <p:oleObj name="Equation" r:id="rId3" imgW="39243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53" y="2043235"/>
                        <a:ext cx="8050894" cy="9139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928860"/>
              </p:ext>
            </p:extLst>
          </p:nvPr>
        </p:nvGraphicFramePr>
        <p:xfrm>
          <a:off x="2447926" y="3018970"/>
          <a:ext cx="6403488" cy="3120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710" name="Equation" r:id="rId5" imgW="3416300" imgH="1701800" progId="Equation.3">
                  <p:embed/>
                </p:oleObj>
              </mc:Choice>
              <mc:Fallback>
                <p:oleObj name="Equation" r:id="rId5" imgW="3416300" imgH="170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6" y="3018970"/>
                        <a:ext cx="6403488" cy="31205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12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26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344" y="101600"/>
            <a:ext cx="5964199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discussion- thermal efficiency</a:t>
            </a:r>
            <a:endParaRPr lang="en-US" sz="3200" dirty="0" smtClean="0"/>
          </a:p>
        </p:txBody>
      </p:sp>
      <p:sp>
        <p:nvSpPr>
          <p:cNvPr id="69636" name="Line 6"/>
          <p:cNvSpPr>
            <a:spLocks noChangeShapeType="1"/>
          </p:cNvSpPr>
          <p:nvPr/>
        </p:nvSpPr>
        <p:spPr bwMode="auto">
          <a:xfrm>
            <a:off x="323850" y="1047948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7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8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162" y="1399111"/>
            <a:ext cx="5450645" cy="42236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699656" y="5600120"/>
            <a:ext cx="53557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+mj-lt"/>
              </a:rPr>
              <a:t>Maximum thermal efficiency of the cycle for different turbine pressure ratios and receiver tube surface temperatures (for </a:t>
            </a:r>
            <a:r>
              <a:rPr lang="en-GB" sz="2000" i="1" dirty="0">
                <a:latin typeface="+mj-lt"/>
              </a:rPr>
              <a:t>GT2052</a:t>
            </a:r>
            <a:r>
              <a:rPr lang="en-GB" sz="2000" dirty="0">
                <a:latin typeface="+mj-lt"/>
              </a:rPr>
              <a:t>).</a:t>
            </a:r>
            <a:endParaRPr lang="en-ZA" sz="2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344" y="1773406"/>
            <a:ext cx="25243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+mj-lt"/>
              </a:rPr>
              <a:t>M</a:t>
            </a:r>
            <a:r>
              <a:rPr lang="en-GB" sz="2000" dirty="0" smtClean="0">
                <a:latin typeface="+mj-lt"/>
              </a:rPr>
              <a:t>aximum </a:t>
            </a:r>
            <a:r>
              <a:rPr lang="en-GB" sz="2000" dirty="0">
                <a:latin typeface="+mj-lt"/>
              </a:rPr>
              <a:t>thermal efficiencies of 20.2% to 34.2</a:t>
            </a:r>
            <a:r>
              <a:rPr lang="en-GB" sz="2000" dirty="0" smtClean="0">
                <a:latin typeface="+mj-lt"/>
              </a:rPr>
              <a:t>%</a:t>
            </a:r>
            <a:endParaRPr lang="en-ZA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099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27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598" y="10160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 – receiver heat loss</a:t>
            </a:r>
            <a:endParaRPr lang="en-US" sz="3200" dirty="0" smtClean="0"/>
          </a:p>
        </p:txBody>
      </p:sp>
      <p:sp>
        <p:nvSpPr>
          <p:cNvPr id="69636" name="Line 6"/>
          <p:cNvSpPr>
            <a:spLocks noChangeShapeType="1"/>
          </p:cNvSpPr>
          <p:nvPr/>
        </p:nvSpPr>
        <p:spPr bwMode="auto">
          <a:xfrm>
            <a:off x="323850" y="1178576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7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8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2670627" y="5937240"/>
            <a:ext cx="51380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+mj-lt"/>
              </a:rPr>
              <a:t>Heat loss rate from the solar receiver as a function of tube surface temperature.</a:t>
            </a:r>
            <a:endParaRPr lang="en-ZA" sz="2000" dirty="0">
              <a:latin typeface="+mj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053" y="1311446"/>
            <a:ext cx="5619433" cy="46257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064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28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492343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 – performance map</a:t>
            </a:r>
            <a:endParaRPr lang="en-US" sz="3200" dirty="0" smtClean="0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7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8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2685143" y="6044425"/>
            <a:ext cx="5631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000" dirty="0">
                <a:latin typeface="+mj-lt"/>
              </a:rPr>
              <a:t>Net power output at maximum thermal efficiency for </a:t>
            </a:r>
            <a:r>
              <a:rPr lang="en-ZA" sz="2000" i="1" dirty="0" smtClean="0">
                <a:latin typeface="+mj-lt"/>
              </a:rPr>
              <a:t>GT2052</a:t>
            </a:r>
            <a:r>
              <a:rPr lang="en-ZA" sz="2000" dirty="0">
                <a:latin typeface="+mj-lt"/>
              </a:rPr>
              <a:t> </a:t>
            </a:r>
            <a:r>
              <a:rPr lang="en-ZA" sz="2000" dirty="0" smtClean="0">
                <a:latin typeface="+mj-lt"/>
              </a:rPr>
              <a:t>as a function of dish size</a:t>
            </a:r>
            <a:endParaRPr lang="en-ZA" sz="2000" dirty="0">
              <a:latin typeface="+mj-lt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3"/>
          <a:stretch/>
        </p:blipFill>
        <p:spPr bwMode="auto">
          <a:xfrm>
            <a:off x="885372" y="743591"/>
            <a:ext cx="7431314" cy="5365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685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29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534" y="10160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 – solar conversion efficiency</a:t>
            </a:r>
            <a:endParaRPr lang="en-US" sz="3200" dirty="0" smtClean="0"/>
          </a:p>
        </p:txBody>
      </p:sp>
      <p:sp>
        <p:nvSpPr>
          <p:cNvPr id="69636" name="Line 6"/>
          <p:cNvSpPr>
            <a:spLocks noChangeShapeType="1"/>
          </p:cNvSpPr>
          <p:nvPr/>
        </p:nvSpPr>
        <p:spPr bwMode="auto">
          <a:xfrm>
            <a:off x="323850" y="1047948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7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8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2598057" y="6044425"/>
            <a:ext cx="62411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+mj-lt"/>
              </a:rPr>
              <a:t>Maximum solar conversion efficiency for </a:t>
            </a:r>
            <a:r>
              <a:rPr lang="en-GB" sz="2000" i="1" dirty="0">
                <a:latin typeface="+mj-lt"/>
              </a:rPr>
              <a:t>GT2052</a:t>
            </a:r>
            <a:r>
              <a:rPr lang="en-GB" sz="2000" dirty="0">
                <a:latin typeface="+mj-lt"/>
              </a:rPr>
              <a:t>.</a:t>
            </a:r>
            <a:endParaRPr lang="en-ZA" sz="2000" dirty="0">
              <a:latin typeface="+mj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4" y="1248601"/>
            <a:ext cx="5154114" cy="48758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6001439" y="1437337"/>
            <a:ext cx="25694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+mj-lt"/>
              </a:rPr>
              <a:t>Maximum solar </a:t>
            </a:r>
            <a:r>
              <a:rPr lang="en-GB" sz="2000" dirty="0">
                <a:latin typeface="+mj-lt"/>
              </a:rPr>
              <a:t>conversion efficiencies of </a:t>
            </a:r>
            <a:r>
              <a:rPr lang="en-GB" sz="2000" b="1" dirty="0">
                <a:latin typeface="+mj-lt"/>
              </a:rPr>
              <a:t>13.5% to 21%</a:t>
            </a:r>
            <a:r>
              <a:rPr lang="en-GB" sz="2000" dirty="0">
                <a:latin typeface="+mj-lt"/>
              </a:rPr>
              <a:t> can be achieved at receiver temperatures of between 900 K and 1200 K.</a:t>
            </a:r>
            <a:endParaRPr lang="en-ZA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118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30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7505" y="10160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</a:t>
            </a:r>
            <a:endParaRPr lang="en-US" sz="3200" dirty="0" smtClean="0"/>
          </a:p>
        </p:txBody>
      </p:sp>
      <p:sp>
        <p:nvSpPr>
          <p:cNvPr id="69636" name="Line 6"/>
          <p:cNvSpPr>
            <a:spLocks noChangeShapeType="1"/>
          </p:cNvSpPr>
          <p:nvPr/>
        </p:nvSpPr>
        <p:spPr bwMode="auto">
          <a:xfrm>
            <a:off x="323850" y="1047948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7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8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2583544" y="5727066"/>
            <a:ext cx="57621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Temperature in the cycle at different receiver surface temperatures for maximum thermal efficiency (for </a:t>
            </a:r>
            <a:r>
              <a:rPr lang="en-US" sz="2000" i="1" dirty="0">
                <a:latin typeface="+mj-lt"/>
              </a:rPr>
              <a:t>GT2052</a:t>
            </a:r>
            <a:r>
              <a:rPr lang="en-US" sz="2000" dirty="0">
                <a:latin typeface="+mj-lt"/>
              </a:rPr>
              <a:t>).</a:t>
            </a:r>
            <a:endParaRPr lang="en-ZA" sz="2000" dirty="0">
              <a:latin typeface="+mj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344" y="77790"/>
            <a:ext cx="3679371" cy="327533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57874"/>
            <a:ext cx="5707608" cy="4599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3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31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7505" y="10160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</a:t>
            </a:r>
            <a:endParaRPr lang="en-US" sz="3200" dirty="0" smtClean="0"/>
          </a:p>
        </p:txBody>
      </p:sp>
      <p:sp>
        <p:nvSpPr>
          <p:cNvPr id="69636" name="Line 6"/>
          <p:cNvSpPr>
            <a:spLocks noChangeShapeType="1"/>
          </p:cNvSpPr>
          <p:nvPr/>
        </p:nvSpPr>
        <p:spPr bwMode="auto">
          <a:xfrm>
            <a:off x="323850" y="1047948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2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7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8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2583544" y="5727066"/>
            <a:ext cx="56605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Pressure in the cycle at different receiver surface temperatures for maximum thermal efficiency (for </a:t>
            </a:r>
            <a:r>
              <a:rPr lang="en-US" sz="2000" i="1" dirty="0">
                <a:latin typeface="+mj-lt"/>
              </a:rPr>
              <a:t>GT2052</a:t>
            </a:r>
            <a:r>
              <a:rPr lang="en-US" sz="2000" dirty="0">
                <a:latin typeface="+mj-lt"/>
              </a:rPr>
              <a:t>).</a:t>
            </a:r>
            <a:endParaRPr lang="en-ZA" sz="2000" dirty="0">
              <a:latin typeface="+mj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1183821"/>
            <a:ext cx="5893587" cy="4543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2344" y="77790"/>
            <a:ext cx="3679371" cy="327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4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32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4648" y="116114"/>
            <a:ext cx="8438561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 – storage time</a:t>
            </a:r>
            <a:endParaRPr lang="en-US" sz="3200" dirty="0" smtClean="0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0" y="912174"/>
            <a:ext cx="19139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Thermal storage time available at the phase-change temperature.</a:t>
            </a:r>
            <a:endParaRPr lang="en-ZA" sz="2000" dirty="0">
              <a:latin typeface="+mj-lt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" b="3629"/>
          <a:stretch/>
        </p:blipFill>
        <p:spPr bwMode="auto">
          <a:xfrm>
            <a:off x="1913964" y="790942"/>
            <a:ext cx="7099407" cy="56479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361785"/>
              </p:ext>
            </p:extLst>
          </p:nvPr>
        </p:nvGraphicFramePr>
        <p:xfrm>
          <a:off x="6109586" y="3403330"/>
          <a:ext cx="2440256" cy="566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895" name="Equation" r:id="rId5" imgW="1167893" imgH="253890" progId="Equation.3">
                  <p:embed/>
                </p:oleObj>
              </mc:Choice>
              <mc:Fallback>
                <p:oleObj name="Equation" r:id="rId5" imgW="1167893" imgH="25389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9586" y="3403330"/>
                        <a:ext cx="2440256" cy="5661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372148" y="912174"/>
            <a:ext cx="2960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+mj-lt"/>
              </a:rPr>
              <a:t>For</a:t>
            </a:r>
            <a:r>
              <a:rPr lang="en-GB" i="1" dirty="0" smtClean="0">
                <a:latin typeface="+mj-lt"/>
              </a:rPr>
              <a:t> V</a:t>
            </a:r>
            <a:r>
              <a:rPr lang="en-GB" i="1" baseline="-25000" dirty="0" smtClean="0">
                <a:latin typeface="+mj-lt"/>
              </a:rPr>
              <a:t>PCM</a:t>
            </a:r>
            <a:r>
              <a:rPr lang="en-GB" dirty="0" smtClean="0">
                <a:latin typeface="+mj-lt"/>
              </a:rPr>
              <a:t> </a:t>
            </a:r>
            <a:r>
              <a:rPr lang="en-GB" dirty="0">
                <a:latin typeface="+mj-lt"/>
              </a:rPr>
              <a:t>= 0.05 m</a:t>
            </a:r>
            <a:r>
              <a:rPr lang="en-GB" baseline="30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 </a:t>
            </a:r>
            <a:endParaRPr lang="en-Z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525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4F6E768-7491-4637-A7C4-B14D122E7C00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33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4648" y="116114"/>
            <a:ext cx="8438561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4. Results and discussion – storage time</a:t>
            </a:r>
            <a:endParaRPr lang="en-US" sz="3200" dirty="0" smtClean="0"/>
          </a:p>
        </p:txBody>
      </p:sp>
      <p:sp>
        <p:nvSpPr>
          <p:cNvPr id="69638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39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3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696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" b="3629"/>
          <a:stretch/>
        </p:blipFill>
        <p:spPr bwMode="auto">
          <a:xfrm>
            <a:off x="1913964" y="790942"/>
            <a:ext cx="7099407" cy="56479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773914"/>
              </p:ext>
            </p:extLst>
          </p:nvPr>
        </p:nvGraphicFramePr>
        <p:xfrm>
          <a:off x="6109586" y="3403330"/>
          <a:ext cx="2440256" cy="566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17" name="Equation" r:id="rId5" imgW="1167893" imgH="253890" progId="Equation.3">
                  <p:embed/>
                </p:oleObj>
              </mc:Choice>
              <mc:Fallback>
                <p:oleObj name="Equation" r:id="rId5" imgW="1167893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9586" y="3403330"/>
                        <a:ext cx="2440256" cy="5661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372148" y="912174"/>
            <a:ext cx="2960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+mj-lt"/>
              </a:rPr>
              <a:t>For</a:t>
            </a:r>
            <a:r>
              <a:rPr lang="en-GB" i="1" dirty="0" smtClean="0">
                <a:latin typeface="+mj-lt"/>
              </a:rPr>
              <a:t> V</a:t>
            </a:r>
            <a:r>
              <a:rPr lang="en-GB" i="1" baseline="-25000" dirty="0" smtClean="0">
                <a:latin typeface="+mj-lt"/>
              </a:rPr>
              <a:t>PCM</a:t>
            </a:r>
            <a:r>
              <a:rPr lang="en-GB" dirty="0" smtClean="0">
                <a:latin typeface="+mj-lt"/>
              </a:rPr>
              <a:t> </a:t>
            </a:r>
            <a:r>
              <a:rPr lang="en-GB" dirty="0">
                <a:latin typeface="+mj-lt"/>
              </a:rPr>
              <a:t>= 0.05 m</a:t>
            </a:r>
            <a:r>
              <a:rPr lang="en-GB" baseline="30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 </a:t>
            </a:r>
            <a:endParaRPr lang="en-ZA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867" y="1365914"/>
            <a:ext cx="175622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+mj-lt"/>
              </a:rPr>
              <a:t>Molten </a:t>
            </a:r>
            <a:r>
              <a:rPr lang="en-US" sz="2000" dirty="0">
                <a:latin typeface="+mj-lt"/>
              </a:rPr>
              <a:t>aluminum in the receiver at 933 K, could be worth investigating further as a simple and low-cost solar-dish </a:t>
            </a:r>
            <a:r>
              <a:rPr lang="en-US" sz="2000" dirty="0" err="1">
                <a:latin typeface="+mj-lt"/>
              </a:rPr>
              <a:t>Brayton</a:t>
            </a:r>
            <a:r>
              <a:rPr lang="en-US" sz="2000" dirty="0">
                <a:latin typeface="+mj-lt"/>
              </a:rPr>
              <a:t> cycle configuration.</a:t>
            </a:r>
            <a:endParaRPr lang="en-ZA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325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DEF7C9D5-19E2-45EB-A134-BBBA1BBF65B9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34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5. Conclusion</a:t>
            </a:r>
            <a:endParaRPr lang="en-US" sz="3200" dirty="0" smtClean="0"/>
          </a:p>
        </p:txBody>
      </p:sp>
      <p:sp>
        <p:nvSpPr>
          <p:cNvPr id="88068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88069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0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1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4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5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8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9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0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323849" y="923865"/>
            <a:ext cx="838472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Solar-dish </a:t>
            </a:r>
            <a:r>
              <a:rPr lang="en-US" sz="2000" dirty="0" err="1" smtClean="0">
                <a:latin typeface="+mj-lt"/>
              </a:rPr>
              <a:t>Brayton</a:t>
            </a:r>
            <a:r>
              <a:rPr lang="en-US" sz="2000" dirty="0" smtClean="0">
                <a:latin typeface="+mj-lt"/>
              </a:rPr>
              <a:t> cycle advantages: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air </a:t>
            </a:r>
            <a:r>
              <a:rPr lang="en-US" sz="2000" dirty="0">
                <a:latin typeface="+mj-lt"/>
              </a:rPr>
              <a:t>as working </a:t>
            </a:r>
            <a:r>
              <a:rPr lang="en-US" sz="2000" dirty="0" smtClean="0">
                <a:latin typeface="+mj-lt"/>
              </a:rPr>
              <a:t>fluid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cogeneration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err="1" smtClean="0">
                <a:latin typeface="+mj-lt"/>
              </a:rPr>
              <a:t>hybridisation</a:t>
            </a:r>
            <a:endParaRPr lang="en-US" sz="2000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thermal storage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cost benefits, benefits for the economy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Problem - </a:t>
            </a:r>
            <a:r>
              <a:rPr lang="en-ZA" sz="2000" dirty="0">
                <a:latin typeface="+mj-lt"/>
              </a:rPr>
              <a:t>the phase-change temperature affects the solar conversion efficiency </a:t>
            </a:r>
          </a:p>
          <a:p>
            <a:pPr marL="285750" indent="-285750">
              <a:buFont typeface="Arial" pitchFamily="34" charset="0"/>
              <a:buChar char="•"/>
            </a:pPr>
            <a:endParaRPr lang="en-ZA" sz="2000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Purpose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Determine </a:t>
            </a:r>
            <a:r>
              <a:rPr lang="en-ZA" sz="2000" dirty="0">
                <a:latin typeface="+mj-lt"/>
              </a:rPr>
              <a:t>maximum thermal efficiency of the cycle for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off-the-shelf turbocharger</a:t>
            </a:r>
            <a:endParaRPr lang="en-ZA" sz="2000" dirty="0">
              <a:latin typeface="+mj-lt"/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en-ZA" sz="2000" dirty="0">
                <a:latin typeface="+mj-lt"/>
              </a:rPr>
              <a:t>various </a:t>
            </a:r>
            <a:r>
              <a:rPr lang="en-ZA" sz="2000" dirty="0" err="1">
                <a:latin typeface="+mj-lt"/>
              </a:rPr>
              <a:t>recuperator</a:t>
            </a:r>
            <a:r>
              <a:rPr lang="en-ZA" sz="2000" dirty="0">
                <a:latin typeface="+mj-lt"/>
              </a:rPr>
              <a:t> geometries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fixed </a:t>
            </a:r>
            <a:r>
              <a:rPr lang="en-ZA" sz="2000" dirty="0">
                <a:latin typeface="+mj-lt"/>
              </a:rPr>
              <a:t>receiver geometry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ZA" sz="2000" dirty="0" smtClean="0">
                <a:latin typeface="+mj-lt"/>
              </a:rPr>
              <a:t>metallic </a:t>
            </a:r>
            <a:r>
              <a:rPr lang="en-ZA" sz="2000" dirty="0">
                <a:latin typeface="+mj-lt"/>
              </a:rPr>
              <a:t>phase-change material at different solar receiver temperatures</a:t>
            </a:r>
          </a:p>
        </p:txBody>
      </p:sp>
    </p:spTree>
    <p:extLst>
      <p:ext uri="{BB962C8B-B14F-4D97-AF65-F5344CB8AC3E}">
        <p14:creationId xmlns:p14="http://schemas.microsoft.com/office/powerpoint/2010/main" val="24790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DEF7C9D5-19E2-45EB-A134-BBBA1BBF65B9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35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5. Conclusion</a:t>
            </a:r>
            <a:endParaRPr lang="en-US" sz="3200" dirty="0" smtClean="0"/>
          </a:p>
        </p:txBody>
      </p:sp>
      <p:sp>
        <p:nvSpPr>
          <p:cNvPr id="88068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88069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0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1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4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5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8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79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0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80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161924" y="1222921"/>
            <a:ext cx="84160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ZA" b="1" dirty="0" smtClean="0">
                <a:latin typeface="+mj-lt"/>
              </a:rPr>
              <a:t>Maximum </a:t>
            </a:r>
            <a:r>
              <a:rPr lang="en-ZA" b="1" dirty="0">
                <a:latin typeface="+mj-lt"/>
              </a:rPr>
              <a:t>thermal efficiencies of 20.2% to 34.2% </a:t>
            </a:r>
            <a:endParaRPr lang="en-ZA" b="1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b="1" dirty="0" smtClean="0">
                <a:latin typeface="+mj-lt"/>
              </a:rPr>
              <a:t>Maximum solar </a:t>
            </a:r>
            <a:r>
              <a:rPr lang="en-ZA" b="1" dirty="0">
                <a:latin typeface="+mj-lt"/>
              </a:rPr>
              <a:t>conversion efficiencies of 13.5% to 21% </a:t>
            </a:r>
            <a:r>
              <a:rPr lang="en-ZA" dirty="0">
                <a:latin typeface="+mj-lt"/>
              </a:rPr>
              <a:t>can be achieved at </a:t>
            </a:r>
            <a:r>
              <a:rPr lang="en-ZA" b="1" dirty="0">
                <a:latin typeface="+mj-lt"/>
              </a:rPr>
              <a:t>receiver temperatures of between 900 K and 1200 K. </a:t>
            </a:r>
            <a:endParaRPr lang="en-ZA" b="1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>
                <a:latin typeface="+mj-lt"/>
              </a:rPr>
              <a:t>Overall</a:t>
            </a:r>
            <a:r>
              <a:rPr lang="en-ZA" dirty="0">
                <a:latin typeface="+mj-lt"/>
              </a:rPr>
              <a:t>, the results show that an open-cavity tubular solar receiver with metallic phase-change thermal storage material can be used together with an off-the-shelf turbocharger for power generation in a recuperated solar-dish </a:t>
            </a:r>
            <a:r>
              <a:rPr lang="en-ZA" dirty="0" err="1">
                <a:latin typeface="+mj-lt"/>
              </a:rPr>
              <a:t>Brayton</a:t>
            </a:r>
            <a:r>
              <a:rPr lang="en-ZA" dirty="0">
                <a:latin typeface="+mj-lt"/>
              </a:rPr>
              <a:t> cycle. </a:t>
            </a:r>
            <a:endParaRPr lang="en-ZA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>
                <a:latin typeface="+mj-lt"/>
              </a:rPr>
              <a:t>The </a:t>
            </a:r>
            <a:r>
              <a:rPr lang="en-ZA" i="1" dirty="0">
                <a:latin typeface="+mj-lt"/>
              </a:rPr>
              <a:t>GT2052</a:t>
            </a:r>
            <a:r>
              <a:rPr lang="en-ZA" dirty="0">
                <a:latin typeface="+mj-lt"/>
              </a:rPr>
              <a:t> operating with molten aluminium in the receiver is recommended for further analytical and experimental investigation.</a:t>
            </a:r>
          </a:p>
        </p:txBody>
      </p:sp>
    </p:spTree>
    <p:extLst>
      <p:ext uri="{BB962C8B-B14F-4D97-AF65-F5344CB8AC3E}">
        <p14:creationId xmlns:p14="http://schemas.microsoft.com/office/powerpoint/2010/main" val="22378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7C5782-43CB-44CA-A769-190197C2E53E}" type="slidenum">
              <a:rPr lang="en-GB" sz="1200" smtClean="0">
                <a:solidFill>
                  <a:srgbClr val="005BAB"/>
                </a:solidFill>
                <a:latin typeface="Verdana" pitchFamily="34" charset="0"/>
              </a:rPr>
              <a:pPr eaLnBrk="1" hangingPunct="1"/>
              <a:t>36</a:t>
            </a:fld>
            <a:endParaRPr lang="en-GB" sz="1200" smtClean="0">
              <a:solidFill>
                <a:srgbClr val="005BAB"/>
              </a:solidFill>
              <a:latin typeface="Verdana" pitchFamily="34" charset="0"/>
            </a:endParaRPr>
          </a:p>
        </p:txBody>
      </p:sp>
      <p:pic>
        <p:nvPicPr>
          <p:cNvPr id="10243" name="Picture 9" descr="C:\Documents and Settings\stephan\My Documents\Projects\13777_UP_Corp_PPT\Graphix\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-1838718" y="447575"/>
            <a:ext cx="85924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ZA" sz="2800" b="1" dirty="0" err="1" smtClean="0">
                <a:solidFill>
                  <a:schemeClr val="bg1"/>
                </a:solidFill>
                <a:latin typeface="Arial" charset="0"/>
              </a:rPr>
              <a:t>Solar@UP</a:t>
            </a:r>
            <a:endParaRPr lang="en-GB" sz="28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10250"/>
            <a:ext cx="9144000" cy="1047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0246" name="Picture 5" descr="UP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5810250"/>
            <a:ext cx="30734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1237465" y="5071713"/>
            <a:ext cx="66690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Arial" charset="0"/>
              </a:rPr>
              <a:t>Department of Mechanical and Aeronautical Engineering,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GB" sz="2000" b="1" dirty="0">
                <a:solidFill>
                  <a:schemeClr val="bg1"/>
                </a:solidFill>
                <a:latin typeface="Arial" charset="0"/>
              </a:rPr>
              <a:t>University of </a:t>
            </a:r>
            <a:r>
              <a:rPr lang="en-GB" sz="2000" b="1" dirty="0" smtClean="0">
                <a:solidFill>
                  <a:schemeClr val="bg1"/>
                </a:solidFill>
                <a:latin typeface="Arial" charset="0"/>
              </a:rPr>
              <a:t>Pretoria</a:t>
            </a:r>
            <a:endParaRPr lang="en-GB" sz="20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1237465" y="970795"/>
            <a:ext cx="24400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  <a:latin typeface="Arial" charset="0"/>
              </a:rPr>
              <a:t>Dr WG Le Roux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" r="7879"/>
          <a:stretch/>
        </p:blipFill>
        <p:spPr>
          <a:xfrm>
            <a:off x="4616384" y="447575"/>
            <a:ext cx="3720815" cy="4375012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8786" y="1889909"/>
            <a:ext cx="409182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ZA" sz="2800" b="1" dirty="0" smtClean="0">
                <a:solidFill>
                  <a:schemeClr val="bg1"/>
                </a:solidFill>
                <a:latin typeface="Arial" charset="0"/>
              </a:rPr>
              <a:t>TIA funded project: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ZA" sz="2800" b="1" dirty="0" smtClean="0">
                <a:solidFill>
                  <a:schemeClr val="bg1"/>
                </a:solidFill>
                <a:latin typeface="Arial" charset="0"/>
              </a:rPr>
              <a:t> Building a prototype: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ZA" sz="2800" b="1" dirty="0" smtClean="0">
                <a:solidFill>
                  <a:schemeClr val="bg1"/>
                </a:solidFill>
                <a:latin typeface="Arial" charset="0"/>
              </a:rPr>
              <a:t>Recuperated solar-dish </a:t>
            </a:r>
            <a:r>
              <a:rPr lang="en-ZA" sz="2800" b="1" dirty="0" err="1" smtClean="0">
                <a:solidFill>
                  <a:schemeClr val="bg1"/>
                </a:solidFill>
                <a:latin typeface="Arial" charset="0"/>
              </a:rPr>
              <a:t>Brayton</a:t>
            </a:r>
            <a:r>
              <a:rPr lang="en-ZA" sz="2800" b="1" dirty="0" smtClean="0">
                <a:solidFill>
                  <a:schemeClr val="bg1"/>
                </a:solidFill>
                <a:latin typeface="Arial" charset="0"/>
              </a:rPr>
              <a:t> cycle with turbocharger</a:t>
            </a:r>
            <a:endParaRPr lang="en-GB" sz="28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6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Very good DNI (SAURAN)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95" y="836611"/>
            <a:ext cx="8167635" cy="5201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7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38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old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71" y="1026886"/>
            <a:ext cx="6284685" cy="471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4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old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06" y="1567541"/>
            <a:ext cx="6837843" cy="384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5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old dish</a:t>
            </a:r>
          </a:p>
          <a:p>
            <a:pPr eaLnBrk="1" hangingPunct="1"/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2" y="1091292"/>
            <a:ext cx="7529687" cy="423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0" y="174172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Solar receiver testing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41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53" y="1240516"/>
            <a:ext cx="7923115" cy="4579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66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42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CFD (Prof. Ken Craig)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100138"/>
            <a:ext cx="55245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44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6" y="1063744"/>
            <a:ext cx="4847771" cy="485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6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11" y="1074057"/>
            <a:ext cx="6705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3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836612"/>
            <a:ext cx="7082971" cy="531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6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46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 - new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577" y="1204686"/>
            <a:ext cx="6434667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3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47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99807" y="802367"/>
            <a:ext cx="2795271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8334" y="941854"/>
            <a:ext cx="6342867" cy="475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48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 (photogrammetry)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58" y="1175656"/>
            <a:ext cx="8577943" cy="48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49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09" y="957942"/>
            <a:ext cx="6686248" cy="50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50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95865" y="1199860"/>
            <a:ext cx="6252432" cy="4689324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6264" y="1097869"/>
            <a:ext cx="2761498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57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51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772" y="836612"/>
            <a:ext cx="7015142" cy="52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52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512" y="1124855"/>
            <a:ext cx="5921829" cy="4441372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6263" y="256040"/>
            <a:ext cx="853939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9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53</a:t>
            </a:fld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78" y="967241"/>
            <a:ext cx="6872665" cy="5154499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6263" y="256040"/>
            <a:ext cx="853939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38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54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314" y="1146249"/>
            <a:ext cx="4107543" cy="5476725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6263" y="256040"/>
            <a:ext cx="853939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New dish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55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0" y="261258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Smaller dish setup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13" y="1424938"/>
            <a:ext cx="6153395" cy="46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2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56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86" y="1317171"/>
            <a:ext cx="6516914" cy="488768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15920" y="261258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Smaller dish setup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0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57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45" y="1221241"/>
            <a:ext cx="6586130" cy="4939598"/>
          </a:xfrm>
          <a:prstGeom prst="rect">
            <a:avLst/>
          </a:prstGeom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15920" y="261258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Smaller dish setup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43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58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2" y="1319095"/>
            <a:ext cx="6400799" cy="4800599"/>
          </a:xfrm>
          <a:prstGeom prst="rect">
            <a:avLst/>
          </a:prstGeom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15920" y="261258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Smaller dish setup (moonlight testing)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7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59</a:t>
            </a:fld>
            <a:endParaRPr lang="en-GB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" y="261258"/>
            <a:ext cx="931817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</a:t>
            </a:r>
          </a:p>
          <a:p>
            <a:pPr eaLnBrk="1" hangingPunct="1"/>
            <a:r>
              <a:rPr lang="en-ZA" sz="3200" b="1" dirty="0" smtClean="0">
                <a:latin typeface="Arial" charset="0"/>
              </a:rPr>
              <a:t>– Moonlight testing for flux mapping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46785" name="Picture 1" descr="C:\Users\u25105991\Documents\Werk\2019\Conferences\STERG Symposium\20190716_2101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72" y="1291771"/>
            <a:ext cx="6531428" cy="489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7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60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892" y="1248229"/>
            <a:ext cx="6502400" cy="4876800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261258"/>
            <a:ext cx="931817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</a:t>
            </a:r>
          </a:p>
          <a:p>
            <a:pPr eaLnBrk="1" hangingPunct="1"/>
            <a:r>
              <a:rPr lang="en-ZA" sz="3200" b="1" dirty="0" smtClean="0">
                <a:latin typeface="Arial" charset="0"/>
              </a:rPr>
              <a:t>– Moonlight testing for flux mapping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72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817D37-8A03-4107-B93C-59D136609728}" type="slidenum">
              <a:rPr lang="en-GB" smtClean="0"/>
              <a:pPr>
                <a:defRPr/>
              </a:pPr>
              <a:t>61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15921" y="0"/>
            <a:ext cx="847798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ZA" sz="3200" b="1" dirty="0" smtClean="0">
                <a:latin typeface="Arial" charset="0"/>
              </a:rPr>
              <a:t>Solar @ UP – </a:t>
            </a:r>
            <a:r>
              <a:rPr lang="en-ZA" sz="3200" b="1" dirty="0" err="1" smtClean="0">
                <a:latin typeface="Arial" charset="0"/>
              </a:rPr>
              <a:t>Recuperator</a:t>
            </a:r>
            <a:r>
              <a:rPr lang="en-ZA" sz="3200" b="1" dirty="0" smtClean="0">
                <a:latin typeface="Arial" charset="0"/>
              </a:rPr>
              <a:t> testin</a:t>
            </a:r>
            <a:r>
              <a:rPr lang="en-ZA" sz="3200" b="1" dirty="0">
                <a:latin typeface="Arial" charset="0"/>
              </a:rPr>
              <a:t>g</a:t>
            </a:r>
            <a:endParaRPr lang="en-US" sz="1400" b="1" dirty="0">
              <a:solidFill>
                <a:srgbClr val="00308E"/>
              </a:solidFill>
              <a:latin typeface="Arial" charset="0"/>
            </a:endParaRPr>
          </a:p>
        </p:txBody>
      </p:sp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457325"/>
            <a:ext cx="645795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2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55E7F773-07DB-4237-941E-66CD694FBF7A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62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6491287" cy="836613"/>
          </a:xfrm>
        </p:spPr>
        <p:txBody>
          <a:bodyPr/>
          <a:lstStyle/>
          <a:p>
            <a:pPr eaLnBrk="1" hangingPunct="1"/>
            <a:r>
              <a:rPr lang="en-ZA" sz="3200" smtClean="0">
                <a:solidFill>
                  <a:schemeClr val="tx1"/>
                </a:solidFill>
              </a:rPr>
              <a:t>Acknowledgements </a:t>
            </a:r>
            <a:endParaRPr lang="en-US" sz="3200" smtClean="0"/>
          </a:p>
        </p:txBody>
      </p:sp>
      <p:sp>
        <p:nvSpPr>
          <p:cNvPr id="89092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89093" name="Rectangle 7"/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094" name="Rectangle 8"/>
          <p:cNvSpPr>
            <a:spLocks noChangeArrowheads="1"/>
          </p:cNvSpPr>
          <p:nvPr/>
        </p:nvSpPr>
        <p:spPr bwMode="auto">
          <a:xfrm>
            <a:off x="50800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095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09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09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098" name="Rectangle 12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099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2" name="Rectangle 1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3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4" name="Rectangle 1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0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891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323850" y="1066800"/>
            <a:ext cx="851535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n-ZA" sz="2800" dirty="0"/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ZA" sz="2800" dirty="0"/>
              <a:t>This work is based on the research supported by </a:t>
            </a:r>
            <a:r>
              <a:rPr lang="en-ZA" sz="2800" dirty="0" smtClean="0"/>
              <a:t>the 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ZA" sz="2800" b="1" dirty="0" smtClean="0"/>
              <a:t>Technology </a:t>
            </a:r>
            <a:r>
              <a:rPr lang="en-ZA" sz="2800" b="1" dirty="0"/>
              <a:t>Innovation Agency (TIA</a:t>
            </a:r>
            <a:r>
              <a:rPr lang="en-ZA" sz="2800" b="1" dirty="0" smtClean="0"/>
              <a:t>), 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ZA" sz="2800" b="1" dirty="0" smtClean="0"/>
              <a:t>National </a:t>
            </a:r>
            <a:r>
              <a:rPr lang="en-ZA" sz="2800" b="1" dirty="0"/>
              <a:t>Research Foundation (NRF</a:t>
            </a:r>
            <a:r>
              <a:rPr lang="en-ZA" sz="2800" b="1" dirty="0" smtClean="0"/>
              <a:t>), 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ZA" sz="2800" b="1" dirty="0"/>
              <a:t>Royal Society, UK</a:t>
            </a:r>
            <a:r>
              <a:rPr lang="en-ZA" sz="2800" b="1" dirty="0" smtClean="0"/>
              <a:t>,</a:t>
            </a:r>
          </a:p>
          <a:p>
            <a:pPr lvl="1">
              <a:defRPr/>
            </a:pPr>
            <a:endParaRPr lang="en-ZA" sz="2800" dirty="0" smtClean="0"/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ZA" sz="2800" b="1" dirty="0" smtClean="0"/>
              <a:t>SAURAN</a:t>
            </a:r>
            <a:r>
              <a:rPr lang="en-ZA" sz="2800" dirty="0" smtClean="0"/>
              <a:t> is acknowledged for the data used (temperature and wind measurements)</a:t>
            </a:r>
          </a:p>
        </p:txBody>
      </p:sp>
    </p:spTree>
    <p:extLst>
      <p:ext uri="{BB962C8B-B14F-4D97-AF65-F5344CB8AC3E}">
        <p14:creationId xmlns:p14="http://schemas.microsoft.com/office/powerpoint/2010/main" val="46234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3"/>
          <p:cNvSpPr txBox="1">
            <a:spLocks noGrp="1"/>
          </p:cNvSpPr>
          <p:nvPr/>
        </p:nvSpPr>
        <p:spPr bwMode="auto">
          <a:xfrm>
            <a:off x="7010400" y="62484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52B11E4A-97D6-4933-B722-50809255F968}" type="slidenum">
              <a:rPr lang="en-GB" sz="1200" b="1">
                <a:solidFill>
                  <a:srgbClr val="005BAB"/>
                </a:solidFill>
                <a:latin typeface="Verdana" pitchFamily="34" charset="0"/>
              </a:rPr>
              <a:pPr algn="r" eaLnBrk="1" hangingPunct="1"/>
              <a:t>63</a:t>
            </a:fld>
            <a:endParaRPr lang="en-GB" sz="1200" b="1">
              <a:solidFill>
                <a:srgbClr val="005BAB"/>
              </a:solidFill>
              <a:latin typeface="Verdana" pitchFamily="34" charset="0"/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0"/>
            <a:ext cx="7764463" cy="836613"/>
          </a:xfrm>
        </p:spPr>
        <p:txBody>
          <a:bodyPr/>
          <a:lstStyle/>
          <a:p>
            <a:pPr eaLnBrk="1" hangingPunct="1"/>
            <a:r>
              <a:rPr lang="en-ZA" sz="3200" dirty="0" smtClean="0">
                <a:solidFill>
                  <a:schemeClr val="tx1"/>
                </a:solidFill>
              </a:rPr>
              <a:t>Thank you</a:t>
            </a:r>
            <a:endParaRPr lang="en-US" sz="3200" dirty="0" smtClean="0"/>
          </a:p>
        </p:txBody>
      </p:sp>
      <p:sp>
        <p:nvSpPr>
          <p:cNvPr id="92164" name="Line 6"/>
          <p:cNvSpPr>
            <a:spLocks noChangeShapeType="1"/>
          </p:cNvSpPr>
          <p:nvPr/>
        </p:nvSpPr>
        <p:spPr bwMode="auto">
          <a:xfrm>
            <a:off x="323850" y="836613"/>
            <a:ext cx="6481763" cy="0"/>
          </a:xfrm>
          <a:prstGeom prst="line">
            <a:avLst/>
          </a:prstGeom>
          <a:noFill/>
          <a:ln w="28575">
            <a:solidFill>
              <a:srgbClr val="005BA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92166" name="Rectangle 8"/>
          <p:cNvSpPr>
            <a:spLocks noChangeArrowheads="1"/>
          </p:cNvSpPr>
          <p:nvPr/>
        </p:nvSpPr>
        <p:spPr bwMode="auto">
          <a:xfrm>
            <a:off x="0" y="2281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67" name="Rectangle 9"/>
          <p:cNvSpPr>
            <a:spLocks noChangeArrowheads="1"/>
          </p:cNvSpPr>
          <p:nvPr/>
        </p:nvSpPr>
        <p:spPr bwMode="auto">
          <a:xfrm>
            <a:off x="0" y="2357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6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6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71" name="Rectangle 13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7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7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7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7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8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8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8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ZA"/>
          </a:p>
        </p:txBody>
      </p:sp>
      <p:sp>
        <p:nvSpPr>
          <p:cNvPr id="92185" name="Rectangle 31"/>
          <p:cNvSpPr>
            <a:spLocks noChangeArrowheads="1"/>
          </p:cNvSpPr>
          <p:nvPr/>
        </p:nvSpPr>
        <p:spPr bwMode="auto">
          <a:xfrm>
            <a:off x="314325" y="2365376"/>
            <a:ext cx="85153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ZA" sz="3200" dirty="0" smtClean="0">
                <a:latin typeface="+mn-lt"/>
              </a:rPr>
              <a:t>Questions?</a:t>
            </a:r>
          </a:p>
          <a:p>
            <a:pPr algn="ctr"/>
            <a:endParaRPr lang="en-ZA" sz="3200" dirty="0" smtClean="0">
              <a:latin typeface="+mn-lt"/>
            </a:endParaRPr>
          </a:p>
          <a:p>
            <a:pPr algn="ctr"/>
            <a:r>
              <a:rPr lang="en-ZA" sz="3200" dirty="0" smtClean="0">
                <a:latin typeface="+mn-lt"/>
              </a:rPr>
              <a:t>willem.leroux@up.ac.za</a:t>
            </a:r>
          </a:p>
        </p:txBody>
      </p:sp>
    </p:spTree>
    <p:extLst>
      <p:ext uri="{BB962C8B-B14F-4D97-AF65-F5344CB8AC3E}">
        <p14:creationId xmlns:p14="http://schemas.microsoft.com/office/powerpoint/2010/main" val="215294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000004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Ppt0000004</Template>
  <TotalTime>8368</TotalTime>
  <Words>1599</Words>
  <Application>Microsoft Office PowerPoint</Application>
  <PresentationFormat>On-screen Show (4:3)</PresentationFormat>
  <Paragraphs>499</Paragraphs>
  <Slides>63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Ppt0000004</vt:lpstr>
      <vt:lpstr>Equation</vt:lpstr>
      <vt:lpstr>Picture</vt:lpstr>
      <vt:lpstr>PowerPoint Presentation</vt:lpstr>
      <vt:lpstr>Background</vt:lpstr>
      <vt:lpstr>Background</vt:lpstr>
      <vt:lpstr>Background</vt:lpstr>
      <vt:lpstr>Presentation Outline     </vt:lpstr>
      <vt:lpstr>1. Introduction      </vt:lpstr>
      <vt:lpstr>1. Introduction      </vt:lpstr>
      <vt:lpstr>1. Introduction     </vt:lpstr>
      <vt:lpstr>1. Introduction     </vt:lpstr>
      <vt:lpstr>1. Introduction     </vt:lpstr>
      <vt:lpstr>1. Introduction     </vt:lpstr>
      <vt:lpstr>1. Introduction     </vt:lpstr>
      <vt:lpstr>1. Introduction – Open cavity tubular receiver</vt:lpstr>
      <vt:lpstr>1. Introduction – Open cavity tubular receiver</vt:lpstr>
      <vt:lpstr>1. Introduction – Brayton cycle      thermal storage     </vt:lpstr>
      <vt:lpstr>1. Introduction – Brayton cycle      thermal storage     </vt:lpstr>
      <vt:lpstr>1. Introduction     </vt:lpstr>
      <vt:lpstr>1. Introduction (Solar-dish Brayton cycle)  – Metallic phase-change materials (Liu et al. 2012)     </vt:lpstr>
      <vt:lpstr>2. Problem and Purpose      </vt:lpstr>
      <vt:lpstr>3. Methodology - Receiver      </vt:lpstr>
      <vt:lpstr>3. Methodology - Recuperator      </vt:lpstr>
      <vt:lpstr>3. Methodology - Turbocharger      </vt:lpstr>
      <vt:lpstr>3. Methodology - Turbocharger      </vt:lpstr>
      <vt:lpstr>3. Methodology – Parameters</vt:lpstr>
      <vt:lpstr>3. Methodology – Net power output      </vt:lpstr>
      <vt:lpstr>4. Results and discussion- thermal efficiency</vt:lpstr>
      <vt:lpstr>4. Results and discussion – receiver heat loss</vt:lpstr>
      <vt:lpstr>4. Results and discussion – performance map</vt:lpstr>
      <vt:lpstr>4. Results and discussion – solar conversion efficiency</vt:lpstr>
      <vt:lpstr>4. Results and discussion</vt:lpstr>
      <vt:lpstr>4. Results and discussion</vt:lpstr>
      <vt:lpstr>4. Results and discussion – storage time</vt:lpstr>
      <vt:lpstr>4. Results and discussion – storage time</vt:lpstr>
      <vt:lpstr>5. Conclusion</vt:lpstr>
      <vt:lpstr>5. Conclusion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 </vt:lpstr>
      <vt:lpstr>Thank you</vt:lpstr>
    </vt:vector>
  </TitlesOfParts>
  <Company>University of Pretoria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UP Employee</dc:creator>
  <cp:lastModifiedBy>User</cp:lastModifiedBy>
  <cp:revision>289</cp:revision>
  <dcterms:created xsi:type="dcterms:W3CDTF">2009-11-13T08:42:19Z</dcterms:created>
  <dcterms:modified xsi:type="dcterms:W3CDTF">2019-07-18T10:54:39Z</dcterms:modified>
</cp:coreProperties>
</file>