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21" r:id="rId2"/>
    <p:sldId id="451" r:id="rId3"/>
    <p:sldId id="414" r:id="rId4"/>
    <p:sldId id="415" r:id="rId5"/>
    <p:sldId id="425" r:id="rId6"/>
    <p:sldId id="453" r:id="rId7"/>
    <p:sldId id="452" r:id="rId8"/>
    <p:sldId id="460" r:id="rId9"/>
    <p:sldId id="461" r:id="rId10"/>
    <p:sldId id="462" r:id="rId11"/>
    <p:sldId id="456" r:id="rId12"/>
    <p:sldId id="465" r:id="rId13"/>
    <p:sldId id="466" r:id="rId14"/>
    <p:sldId id="467" r:id="rId15"/>
    <p:sldId id="468" r:id="rId16"/>
    <p:sldId id="469" r:id="rId17"/>
    <p:sldId id="290" r:id="rId18"/>
    <p:sldId id="297" r:id="rId19"/>
    <p:sldId id="340" r:id="rId20"/>
    <p:sldId id="447" r:id="rId21"/>
    <p:sldId id="281" r:id="rId22"/>
    <p:sldId id="277" r:id="rId23"/>
    <p:sldId id="278" r:id="rId24"/>
    <p:sldId id="275" r:id="rId25"/>
    <p:sldId id="422" r:id="rId26"/>
    <p:sldId id="430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443"/>
    <a:srgbClr val="4C4E39"/>
    <a:srgbClr val="1189C4"/>
    <a:srgbClr val="F48328"/>
    <a:srgbClr val="D53127"/>
    <a:srgbClr val="FEBF0D"/>
    <a:srgbClr val="3E3936"/>
    <a:srgbClr val="29AA5E"/>
    <a:srgbClr val="26A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6" autoAdjust="0"/>
    <p:restoredTop sz="89506" autoAdjust="0"/>
  </p:normalViewPr>
  <p:slideViewPr>
    <p:cSldViewPr snapToGrid="0" snapToObjects="1">
      <p:cViewPr varScale="1">
        <p:scale>
          <a:sx n="152" d="100"/>
          <a:sy n="152" d="100"/>
        </p:scale>
        <p:origin x="738" y="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1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Location of private equity/venture capital investee company head office by number of deals concluded (SAVCA, 2018)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Gauteng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19</c:v>
                </c:pt>
                <c:pt idx="2">
                  <c:v>16</c:v>
                </c:pt>
                <c:pt idx="3">
                  <c:v>34</c:v>
                </c:pt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0-4D45-8B84-11DA5BA73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Kwazulu-Natal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0-4D45-8B84-11DA5BA73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Western Cape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41</c:v>
                </c:pt>
                <c:pt idx="2">
                  <c:v>54</c:v>
                </c:pt>
                <c:pt idx="3">
                  <c:v>42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0-4D45-8B84-11DA5BA731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Rest of SA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0-4D45-8B84-11DA5BA731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Southern Africa (non SA)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30-4D45-8B84-11DA5BA73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12681360"/>
        <c:axId val="-2078733776"/>
      </c:barChart>
      <c:catAx>
        <c:axId val="-211268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78733776"/>
        <c:crosses val="autoZero"/>
        <c:auto val="1"/>
        <c:lblAlgn val="ctr"/>
        <c:lblOffset val="100"/>
        <c:noMultiLvlLbl val="0"/>
      </c:catAx>
      <c:valAx>
        <c:axId val="-207873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268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4935A-CFF0-9E43-B7B3-00B271B39D5F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3A85-1DF1-0849-ACB1-525B2D56A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4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8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57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Characteristics of great universities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Amount of researchers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Number of graduates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contribution they make to society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Font typeface="+mj-lt"/>
              <a:buNone/>
            </a:pPr>
            <a:endParaRPr lang="en-US" dirty="0"/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“And, on that note, I’d like to tell you a story…”</a:t>
            </a:r>
            <a:endParaRPr lang="en-ZA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22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56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8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25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7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07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9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80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796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847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00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054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533A85-1DF1-0849-ACB1-525B2D56A2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612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31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31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56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6238" y="698500"/>
            <a:ext cx="620712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04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5993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4f9240fbcf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2" name="Google Shape;592;g4f9240fbcf_1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/>
              <a:t>Focusing on these 2 themes from GEDI as challenges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/>
              <a:t>First startup skills. And if you get that right you can build a sustainable business.  Risk capital is not the goal, but it does follow sustainable and scalable businesses.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g4f9240fbcf_1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127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4f9240fbcf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4" name="Google Shape;604;g4f9240fbcf_1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g4f9240fbcf_1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4130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f9240fbcf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g4f9240fbcf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3207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defTabSz="861668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94535F-36E2-455B-9773-57D813BE5BE1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588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33A85-1DF1-0849-ACB1-525B2D56A26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5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6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9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5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2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4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50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 descr="COVER.jpg"/>
          <p:cNvPicPr preferRelativeResize="0"/>
          <p:nvPr/>
        </p:nvPicPr>
        <p:blipFill rotWithShape="1">
          <a:blip r:embed="rId2">
            <a:alphaModFix/>
          </a:blip>
          <a:srcRect r="64632"/>
          <a:stretch/>
        </p:blipFill>
        <p:spPr>
          <a:xfrm>
            <a:off x="0" y="0"/>
            <a:ext cx="3233057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870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/>
          </a:blip>
          <a:srcRect r="2477" b="17604"/>
          <a:stretch/>
        </p:blipFill>
        <p:spPr>
          <a:xfrm>
            <a:off x="-1" y="-1"/>
            <a:ext cx="9204961" cy="5151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 descr="0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129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 descr="Asset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9518" y="3896005"/>
            <a:ext cx="2580837" cy="2845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781550" y="500062"/>
            <a:ext cx="3989388" cy="396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24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ustom Layout">
  <p:cSld name="28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 descr="08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2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003550" y="469900"/>
            <a:ext cx="5543550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7" descr="Asset 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432" y="3929524"/>
            <a:ext cx="878103" cy="968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210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2">
            <a:alphaModFix/>
          </a:blip>
          <a:srcRect r="3151" b="17725"/>
          <a:stretch/>
        </p:blipFill>
        <p:spPr>
          <a:xfrm>
            <a:off x="0" y="-1"/>
            <a:ext cx="914129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 descr="EN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9" y="-14943"/>
            <a:ext cx="914129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 descr="Asset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946" y="1008528"/>
            <a:ext cx="2808507" cy="309655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4781550" y="1022986"/>
            <a:ext cx="3989388" cy="133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2"/>
          </p:nvPr>
        </p:nvSpPr>
        <p:spPr>
          <a:xfrm>
            <a:off x="4859240" y="2579874"/>
            <a:ext cx="3989388" cy="133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52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EB08-5575-8347-8F30-B91489C8C4D3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E8592-2F45-3849-A42E-F0DC2E215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5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19.jp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jp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ajnel@sun.ac.za" TargetMode="External"/><Relationship Id="rId3" Type="http://schemas.openxmlformats.org/officeDocument/2006/relationships/image" Target="../media/image19.jp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mailto:brandon@launchlab.co.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9128" y="1246655"/>
            <a:ext cx="1407500" cy="129480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 flipV="1">
            <a:off x="2111426" y="2540092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912434" y="3126986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making innovation matter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746" y="1246655"/>
            <a:ext cx="2425131" cy="12948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877" y="4248647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75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 flipV="1">
            <a:off x="-2717418" y="2387317"/>
            <a:ext cx="5119678" cy="345044"/>
            <a:chOff x="1952678" y="2870449"/>
            <a:chExt cx="4576414" cy="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7" y="734298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428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93123" y="397701"/>
            <a:ext cx="2950883" cy="920386"/>
            <a:chOff x="1208651" y="3845238"/>
            <a:chExt cx="2878765" cy="920386"/>
          </a:xfrm>
        </p:grpSpPr>
        <p:sp>
          <p:nvSpPr>
            <p:cNvPr id="18" name="Rectangle 17"/>
            <p:cNvSpPr/>
            <p:nvPr/>
          </p:nvSpPr>
          <p:spPr>
            <a:xfrm>
              <a:off x="1208651" y="3845238"/>
              <a:ext cx="2878765" cy="920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08651" y="3884180"/>
              <a:ext cx="2607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4C4E39"/>
                  </a:solidFill>
                  <a:latin typeface="Avenir Light"/>
                  <a:cs typeface="Avenir Light"/>
                </a:rPr>
                <a:t>Characteristics of </a:t>
              </a:r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great universities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 rot="16200000" flipV="1">
            <a:off x="6396700" y="2387317"/>
            <a:ext cx="5119678" cy="345044"/>
            <a:chOff x="1952678" y="2870449"/>
            <a:chExt cx="4576414" cy="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313485" y="1685135"/>
            <a:ext cx="394553" cy="394551"/>
            <a:chOff x="7633861" y="1601593"/>
            <a:chExt cx="787151" cy="787151"/>
          </a:xfrm>
        </p:grpSpPr>
        <p:pic>
          <p:nvPicPr>
            <p:cNvPr id="22" name="Picture 21" descr="tool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9542" y="1753782"/>
              <a:ext cx="474725" cy="47472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7633861" y="1601593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13485" y="2315681"/>
            <a:ext cx="394553" cy="394551"/>
            <a:chOff x="7633861" y="2748084"/>
            <a:chExt cx="787151" cy="78715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7399" y="2886453"/>
              <a:ext cx="522195" cy="522198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7633861" y="274808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313485" y="2892134"/>
            <a:ext cx="394553" cy="394551"/>
            <a:chOff x="7633861" y="3894574"/>
            <a:chExt cx="787151" cy="787151"/>
          </a:xfrm>
        </p:grpSpPr>
        <p:sp>
          <p:nvSpPr>
            <p:cNvPr id="26" name="Oval 25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3" y="4050717"/>
              <a:ext cx="474723" cy="474725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6495868" y="1600054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High quality &amp; relevant research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00756" y="2267687"/>
            <a:ext cx="226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Strong programmes &amp; research teams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00756" y="2807051"/>
            <a:ext cx="226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Number of employable graduates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8313485" y="3539990"/>
            <a:ext cx="394553" cy="394551"/>
            <a:chOff x="7633861" y="3894574"/>
            <a:chExt cx="787151" cy="787151"/>
          </a:xfrm>
        </p:grpSpPr>
        <p:sp>
          <p:nvSpPr>
            <p:cNvPr id="39" name="Oval 38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3" y="4050717"/>
              <a:ext cx="474723" cy="474725"/>
            </a:xfrm>
            <a:prstGeom prst="rect">
              <a:avLst/>
            </a:prstGeom>
          </p:spPr>
        </p:pic>
      </p:grpSp>
      <p:sp>
        <p:nvSpPr>
          <p:cNvPr id="41" name="TextBox 40"/>
          <p:cNvSpPr txBox="1"/>
          <p:nvPr/>
        </p:nvSpPr>
        <p:spPr>
          <a:xfrm>
            <a:off x="6908697" y="3454908"/>
            <a:ext cx="136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Successful postgraduates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8313485" y="4219100"/>
            <a:ext cx="394553" cy="394551"/>
            <a:chOff x="7633861" y="3894574"/>
            <a:chExt cx="787151" cy="787151"/>
          </a:xfrm>
        </p:grpSpPr>
        <p:sp>
          <p:nvSpPr>
            <p:cNvPr id="43" name="Oval 42"/>
            <p:cNvSpPr/>
            <p:nvPr/>
          </p:nvSpPr>
          <p:spPr>
            <a:xfrm>
              <a:off x="7633861" y="3894574"/>
              <a:ext cx="787151" cy="787151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4" name="Picture 43" descr="thumb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8162" y="4050717"/>
              <a:ext cx="474725" cy="474725"/>
            </a:xfrm>
            <a:prstGeom prst="rect">
              <a:avLst/>
            </a:prstGeom>
          </p:spPr>
        </p:pic>
      </p:grpSp>
      <p:sp>
        <p:nvSpPr>
          <p:cNvPr id="45" name="TextBox 44"/>
          <p:cNvSpPr txBox="1"/>
          <p:nvPr/>
        </p:nvSpPr>
        <p:spPr>
          <a:xfrm>
            <a:off x="6908697" y="4134017"/>
            <a:ext cx="1360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prstClr val="white"/>
                </a:solidFill>
                <a:latin typeface="Avenir Medium"/>
                <a:cs typeface="Avenir Medium"/>
              </a:rPr>
              <a:t>Impact on society</a:t>
            </a:r>
          </a:p>
        </p:txBody>
      </p:sp>
    </p:spTree>
    <p:extLst>
      <p:ext uri="{BB962C8B-B14F-4D97-AF65-F5344CB8AC3E}">
        <p14:creationId xmlns:p14="http://schemas.microsoft.com/office/powerpoint/2010/main" val="17925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41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189C4"/>
                </a:solidFill>
                <a:latin typeface="Avenir Light"/>
                <a:cs typeface="Avenir Light"/>
              </a:rPr>
              <a:t>Stellenbosch University</a:t>
            </a:r>
          </a:p>
        </p:txBody>
      </p:sp>
      <p:pic>
        <p:nvPicPr>
          <p:cNvPr id="18" name="Picture 17" descr="logostackleft3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040" y="4483345"/>
            <a:ext cx="1288642" cy="42876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86709" y="4483345"/>
            <a:ext cx="1316484" cy="516715"/>
            <a:chOff x="134251" y="4599754"/>
            <a:chExt cx="1316484" cy="516715"/>
          </a:xfrm>
        </p:grpSpPr>
        <p:pic>
          <p:nvPicPr>
            <p:cNvPr id="21" name="Picture 20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4251" y="4697726"/>
              <a:ext cx="348691" cy="320772"/>
            </a:xfrm>
            <a:prstGeom prst="rect">
              <a:avLst/>
            </a:prstGeom>
          </p:spPr>
        </p:pic>
        <p:pic>
          <p:nvPicPr>
            <p:cNvPr id="22" name="Picture 21" descr="logo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942" y="4599754"/>
              <a:ext cx="967793" cy="516715"/>
            </a:xfrm>
            <a:prstGeom prst="rect">
              <a:avLst/>
            </a:prstGeom>
          </p:spPr>
        </p:pic>
      </p:grpSp>
      <p:sp>
        <p:nvSpPr>
          <p:cNvPr id="23" name="Content Placeholder 1"/>
          <p:cNvSpPr txBox="1">
            <a:spLocks/>
          </p:cNvSpPr>
          <p:nvPr/>
        </p:nvSpPr>
        <p:spPr>
          <a:xfrm>
            <a:off x="1158120" y="10626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Ranked among the top 350 universities in the world*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30 000 students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33% are postgraduate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&gt;4300 international students from &gt;100 countries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Research intensive university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10 Faculties on 5 campuses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&gt;1000 academic staff</a:t>
            </a:r>
          </a:p>
          <a:p>
            <a:pPr marL="342900" indent="-342900" algn="l">
              <a:buFont typeface="Arial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algn="l"/>
            <a:endParaRPr lang="en-US" sz="2400" dirty="0">
              <a:solidFill>
                <a:prstClr val="black"/>
              </a:solidFill>
            </a:endParaRPr>
          </a:p>
          <a:p>
            <a:pPr algn="l"/>
            <a:r>
              <a:rPr lang="en-US" sz="1100" dirty="0">
                <a:solidFill>
                  <a:prstClr val="black"/>
                </a:solidFill>
              </a:rPr>
              <a:t>*Times Higher Education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1299" y="4242021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65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189C4"/>
                </a:solidFill>
                <a:latin typeface="Avenir Light"/>
                <a:cs typeface="Avenir Light"/>
              </a:rPr>
              <a:t>Innovus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86709" y="4483345"/>
            <a:ext cx="1316484" cy="516715"/>
            <a:chOff x="134251" y="4599754"/>
            <a:chExt cx="1316484" cy="516715"/>
          </a:xfrm>
        </p:grpSpPr>
        <p:pic>
          <p:nvPicPr>
            <p:cNvPr id="21" name="Picture 20" descr="logo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4251" y="4697726"/>
              <a:ext cx="348691" cy="320772"/>
            </a:xfrm>
            <a:prstGeom prst="rect">
              <a:avLst/>
            </a:prstGeom>
          </p:spPr>
        </p:pic>
        <p:pic>
          <p:nvPicPr>
            <p:cNvPr id="22" name="Picture 21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942" y="4599754"/>
              <a:ext cx="967793" cy="516715"/>
            </a:xfrm>
            <a:prstGeom prst="rect">
              <a:avLst/>
            </a:prstGeom>
          </p:spPr>
        </p:pic>
      </p:grpSp>
      <p:sp>
        <p:nvSpPr>
          <p:cNvPr id="23" name="Content Placeholder 1"/>
          <p:cNvSpPr txBox="1">
            <a:spLocks/>
          </p:cNvSpPr>
          <p:nvPr/>
        </p:nvSpPr>
        <p:spPr>
          <a:xfrm>
            <a:off x="383177" y="1062640"/>
            <a:ext cx="862148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</a:rPr>
              <a:t>Innovus is Stellenbosch University’s university-industry interaction platform for the </a:t>
            </a:r>
            <a:r>
              <a:rPr lang="en-US" sz="1400" dirty="0" err="1">
                <a:solidFill>
                  <a:schemeClr val="tx1"/>
                </a:solidFill>
              </a:rPr>
              <a:t>commercialisation</a:t>
            </a:r>
            <a:r>
              <a:rPr lang="en-US" sz="1400" dirty="0">
                <a:solidFill>
                  <a:schemeClr val="tx1"/>
                </a:solidFill>
              </a:rPr>
              <a:t> of SU’s assets. Innovus is both a division within SU as well as company.  Innovus, the company, holds the shareholding in SU’s group of </a:t>
            </a:r>
            <a:r>
              <a:rPr lang="en-US" sz="1400" b="1" dirty="0">
                <a:solidFill>
                  <a:schemeClr val="tx1"/>
                </a:solidFill>
              </a:rPr>
              <a:t>more than 20 companies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Innovus, as an SU division, is responsible for the university’s commercial activities (</a:t>
            </a:r>
            <a:r>
              <a:rPr lang="en-US" sz="1400" b="1" dirty="0">
                <a:solidFill>
                  <a:schemeClr val="tx1"/>
                </a:solidFill>
              </a:rPr>
              <a:t>SU’s fifth income stream</a:t>
            </a:r>
            <a:r>
              <a:rPr lang="en-US" sz="1400" dirty="0">
                <a:solidFill>
                  <a:schemeClr val="tx1"/>
                </a:solidFill>
              </a:rPr>
              <a:t>).  This includes </a:t>
            </a:r>
            <a:r>
              <a:rPr lang="en-US" sz="1400" b="1" dirty="0">
                <a:solidFill>
                  <a:schemeClr val="tx1"/>
                </a:solidFill>
              </a:rPr>
              <a:t>technology transfer</a:t>
            </a:r>
            <a:r>
              <a:rPr lang="en-US" sz="1400" dirty="0">
                <a:solidFill>
                  <a:schemeClr val="tx1"/>
                </a:solidFill>
              </a:rPr>
              <a:t>, which is the </a:t>
            </a:r>
            <a:r>
              <a:rPr lang="en-US" sz="1400" dirty="0" err="1">
                <a:solidFill>
                  <a:schemeClr val="tx1"/>
                </a:solidFill>
              </a:rPr>
              <a:t>commercialisation</a:t>
            </a:r>
            <a:r>
              <a:rPr lang="en-US" sz="1400" dirty="0">
                <a:solidFill>
                  <a:schemeClr val="tx1"/>
                </a:solidFill>
              </a:rPr>
              <a:t> and the management of the University's intellectual property portfolio through patent protection, licensing and the formation of spin-out companies. 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 also supports entrepreneurial staff, students and entrepreneurs from outside the University through our Nedbank Stellenbosch University </a:t>
            </a:r>
            <a:r>
              <a:rPr lang="en-US" sz="1400" b="1" dirty="0">
                <a:solidFill>
                  <a:schemeClr val="tx1"/>
                </a:solidFill>
              </a:rPr>
              <a:t>LaunchLab business incubator </a:t>
            </a:r>
            <a:r>
              <a:rPr lang="en-US" sz="1400" dirty="0">
                <a:solidFill>
                  <a:schemeClr val="tx1"/>
                </a:solidFill>
              </a:rPr>
              <a:t>to start and grow new ventures.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Innovus is also responsible for the management of SU’s </a:t>
            </a:r>
            <a:r>
              <a:rPr lang="en-US" sz="1400" b="1" dirty="0">
                <a:solidFill>
                  <a:schemeClr val="tx1"/>
                </a:solidFill>
              </a:rPr>
              <a:t>trademarks</a:t>
            </a:r>
            <a:r>
              <a:rPr lang="en-US" sz="1400" dirty="0">
                <a:solidFill>
                  <a:schemeClr val="tx1"/>
                </a:solidFill>
              </a:rPr>
              <a:t>.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The University’s </a:t>
            </a:r>
            <a:r>
              <a:rPr lang="en-US" sz="1400" b="1" dirty="0">
                <a:solidFill>
                  <a:schemeClr val="tx1"/>
                </a:solidFill>
              </a:rPr>
              <a:t>Short Courses and Copyright</a:t>
            </a:r>
            <a:r>
              <a:rPr lang="en-US" sz="1400" dirty="0">
                <a:solidFill>
                  <a:schemeClr val="tx1"/>
                </a:solidFill>
              </a:rPr>
              <a:t> division and </a:t>
            </a:r>
            <a:r>
              <a:rPr lang="en-US" sz="1400" b="1" dirty="0">
                <a:solidFill>
                  <a:schemeClr val="tx1"/>
                </a:solidFill>
              </a:rPr>
              <a:t>SUNCOM</a:t>
            </a:r>
            <a:r>
              <a:rPr lang="en-US" sz="1400" dirty="0">
                <a:solidFill>
                  <a:schemeClr val="tx1"/>
                </a:solidFill>
              </a:rPr>
              <a:t>, the commercial services division of SU, also fall within Innovus.  </a:t>
            </a:r>
          </a:p>
          <a:p>
            <a:r>
              <a:rPr lang="en-US" sz="1400" dirty="0">
                <a:solidFill>
                  <a:schemeClr val="tx1"/>
                </a:solidFill>
              </a:rPr>
              <a:t>SUNCOM is responsible for campus-based </a:t>
            </a:r>
            <a:r>
              <a:rPr lang="en-US" sz="1400" b="1" dirty="0">
                <a:solidFill>
                  <a:schemeClr val="tx1"/>
                </a:solidFill>
              </a:rPr>
              <a:t>residential services</a:t>
            </a:r>
            <a:r>
              <a:rPr lang="en-US" sz="1400" dirty="0">
                <a:solidFill>
                  <a:schemeClr val="tx1"/>
                </a:solidFill>
              </a:rPr>
              <a:t>, SU's </a:t>
            </a:r>
            <a:r>
              <a:rPr lang="en-US" sz="1400" b="1" dirty="0">
                <a:solidFill>
                  <a:schemeClr val="tx1"/>
                </a:solidFill>
              </a:rPr>
              <a:t>student centers</a:t>
            </a:r>
            <a:r>
              <a:rPr lang="en-US" sz="1400" dirty="0">
                <a:solidFill>
                  <a:schemeClr val="tx1"/>
                </a:solidFill>
              </a:rPr>
              <a:t>, the </a:t>
            </a:r>
            <a:r>
              <a:rPr lang="en-US" sz="1400" b="1" dirty="0" err="1">
                <a:solidFill>
                  <a:schemeClr val="tx1"/>
                </a:solidFill>
              </a:rPr>
              <a:t>Matie</a:t>
            </a:r>
            <a:r>
              <a:rPr lang="en-US" sz="1400" b="1" dirty="0">
                <a:solidFill>
                  <a:schemeClr val="tx1"/>
                </a:solidFill>
              </a:rPr>
              <a:t> Shops</a:t>
            </a:r>
            <a:r>
              <a:rPr lang="en-US" sz="1400" dirty="0">
                <a:solidFill>
                  <a:schemeClr val="tx1"/>
                </a:solidFill>
              </a:rPr>
              <a:t>, the </a:t>
            </a:r>
            <a:r>
              <a:rPr lang="en-US" sz="1400" b="1" dirty="0">
                <a:solidFill>
                  <a:schemeClr val="tx1"/>
                </a:solidFill>
              </a:rPr>
              <a:t>Botanical Garden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Maties</a:t>
            </a:r>
            <a:r>
              <a:rPr lang="en-US" sz="1400" b="1" dirty="0">
                <a:solidFill>
                  <a:schemeClr val="tx1"/>
                </a:solidFill>
              </a:rPr>
              <a:t> Dairy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>
                <a:solidFill>
                  <a:schemeClr val="tx1"/>
                </a:solidFill>
              </a:rPr>
              <a:t>Compliance and Food Services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Maties</a:t>
            </a:r>
            <a:r>
              <a:rPr lang="en-US" sz="1400" b="1" dirty="0">
                <a:solidFill>
                  <a:schemeClr val="tx1"/>
                </a:solidFill>
              </a:rPr>
              <a:t> Copy and Print</a:t>
            </a:r>
            <a:r>
              <a:rPr lang="en-US" sz="1400" dirty="0">
                <a:solidFill>
                  <a:schemeClr val="tx1"/>
                </a:solidFill>
              </a:rPr>
              <a:t>, and the </a:t>
            </a:r>
            <a:r>
              <a:rPr lang="en-US" sz="1400" b="1" dirty="0">
                <a:solidFill>
                  <a:schemeClr val="tx1"/>
                </a:solidFill>
              </a:rPr>
              <a:t>Conference and Event Support </a:t>
            </a:r>
            <a:r>
              <a:rPr lang="en-US" sz="1400" dirty="0">
                <a:solidFill>
                  <a:schemeClr val="tx1"/>
                </a:solidFill>
              </a:rPr>
              <a:t>division and the </a:t>
            </a:r>
            <a:r>
              <a:rPr lang="en-US" sz="1400" b="1" dirty="0">
                <a:solidFill>
                  <a:schemeClr val="tx1"/>
                </a:solidFill>
              </a:rPr>
              <a:t>rental of all SU facilities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1299" y="4261899"/>
            <a:ext cx="2380794" cy="81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5751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8046" y="125629"/>
            <a:ext cx="8865324" cy="4365366"/>
            <a:chOff x="148046" y="125629"/>
            <a:chExt cx="8865324" cy="4365366"/>
          </a:xfrm>
        </p:grpSpPr>
        <p:sp>
          <p:nvSpPr>
            <p:cNvPr id="10" name="Donut 9"/>
            <p:cNvSpPr/>
            <p:nvPr/>
          </p:nvSpPr>
          <p:spPr>
            <a:xfrm>
              <a:off x="721973" y="257374"/>
              <a:ext cx="4051162" cy="4051162"/>
            </a:xfrm>
            <a:prstGeom prst="donut">
              <a:avLst>
                <a:gd name="adj" fmla="val 774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872342" y="1794688"/>
              <a:ext cx="1750423" cy="710531"/>
              <a:chOff x="2046514" y="1970617"/>
              <a:chExt cx="1402080" cy="48768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2046514" y="1970617"/>
                <a:ext cx="1402080" cy="48768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046514" y="2022174"/>
                <a:ext cx="1402080" cy="31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132216" y="816033"/>
              <a:ext cx="1402080" cy="523220"/>
              <a:chOff x="5847806" y="1181794"/>
              <a:chExt cx="1402080" cy="52322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5847806" y="1183583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847806" y="1181794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Innovus (Pty) Ltd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132216" y="2855629"/>
              <a:ext cx="1402080" cy="487680"/>
              <a:chOff x="5037908" y="2994966"/>
              <a:chExt cx="1402080" cy="48768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037908" y="2994966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37908" y="3054140"/>
                <a:ext cx="1402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prstClr val="white"/>
                    </a:solidFill>
                  </a:rPr>
                  <a:t>SunCom</a:t>
                </a:r>
                <a:endParaRPr lang="en-US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148046" y="2849489"/>
              <a:ext cx="1402080" cy="493820"/>
              <a:chOff x="2046514" y="1963000"/>
              <a:chExt cx="1402080" cy="49382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046514" y="1995155"/>
                <a:ext cx="1402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prstClr val="white"/>
                    </a:solidFill>
                  </a:rPr>
                  <a:t>Short Courses and Copyright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046514" y="4003315"/>
              <a:ext cx="1402080" cy="487680"/>
              <a:chOff x="2046514" y="1963000"/>
              <a:chExt cx="1402080" cy="48768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46514" y="2022174"/>
                <a:ext cx="1402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Trademarks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2046514" y="125629"/>
              <a:ext cx="1402080" cy="523220"/>
              <a:chOff x="3944982" y="1237056"/>
              <a:chExt cx="1402080" cy="523220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3944982" y="1254826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944982" y="1237056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Technology Transfer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6139542" y="1756725"/>
              <a:ext cx="1402080" cy="523220"/>
              <a:chOff x="2046514" y="1963000"/>
              <a:chExt cx="1402080" cy="523220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46514" y="1963000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Residential Services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6139542" y="2290520"/>
              <a:ext cx="1402080" cy="523220"/>
              <a:chOff x="2046514" y="1949941"/>
              <a:chExt cx="1402080" cy="523220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046514" y="1949941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Botanical Garden</a:t>
                </a: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7611290" y="3944141"/>
              <a:ext cx="1402080" cy="487680"/>
              <a:chOff x="3518262" y="3056708"/>
              <a:chExt cx="1402080" cy="487680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3518262" y="3056708"/>
                <a:ext cx="1402080" cy="487680"/>
              </a:xfrm>
              <a:prstGeom prst="roundRect">
                <a:avLst/>
              </a:prstGeom>
              <a:solidFill>
                <a:schemeClr val="accent3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518262" y="3146659"/>
                <a:ext cx="1402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Facility Rentals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6139542" y="3374806"/>
              <a:ext cx="1402080" cy="523220"/>
              <a:chOff x="2046514" y="1940519"/>
              <a:chExt cx="1402080" cy="523220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046514" y="1940519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Compliance and </a:t>
                </a:r>
                <a:r>
                  <a:rPr lang="en-US" sz="1400" b="1">
                    <a:solidFill>
                      <a:prstClr val="white"/>
                    </a:solidFill>
                  </a:rPr>
                  <a:t>Food Services</a:t>
                </a:r>
                <a:endParaRPr lang="en-US" sz="140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6149089" y="2847869"/>
              <a:ext cx="1402080" cy="487680"/>
              <a:chOff x="2056061" y="866728"/>
              <a:chExt cx="1402080" cy="487680"/>
            </a:xfrm>
          </p:grpSpPr>
          <p:sp>
            <p:nvSpPr>
              <p:cNvPr id="62" name="Rounded Rectangle 61"/>
              <p:cNvSpPr/>
              <p:nvPr/>
            </p:nvSpPr>
            <p:spPr>
              <a:xfrm>
                <a:off x="2056061" y="866728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061" y="956679"/>
                <a:ext cx="1402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prstClr val="white"/>
                    </a:solidFill>
                  </a:rPr>
                  <a:t>Student Centers</a:t>
                </a:r>
                <a:endParaRPr lang="en-US" sz="14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5" name="Rounded Rectangle 64"/>
            <p:cNvSpPr/>
            <p:nvPr/>
          </p:nvSpPr>
          <p:spPr>
            <a:xfrm>
              <a:off x="7611290" y="1771577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611290" y="2301015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7611290" y="2847869"/>
              <a:ext cx="1402080" cy="523220"/>
              <a:chOff x="2046514" y="1963000"/>
              <a:chExt cx="1402080" cy="523220"/>
            </a:xfrm>
          </p:grpSpPr>
          <p:sp>
            <p:nvSpPr>
              <p:cNvPr id="71" name="Rounded Rectangle 70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46514" y="1963000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prstClr val="white"/>
                    </a:solidFill>
                  </a:rPr>
                  <a:t>Maties</a:t>
                </a:r>
                <a:r>
                  <a:rPr lang="en-US" sz="1400" b="1" dirty="0">
                    <a:solidFill>
                      <a:prstClr val="white"/>
                    </a:solidFill>
                  </a:rPr>
                  <a:t> Copy and Print</a:t>
                </a: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7611290" y="3383837"/>
              <a:ext cx="1402080" cy="523220"/>
              <a:chOff x="2046514" y="1952114"/>
              <a:chExt cx="1402080" cy="523220"/>
            </a:xfrm>
          </p:grpSpPr>
          <p:sp>
            <p:nvSpPr>
              <p:cNvPr id="74" name="Rounded Rectangle 73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solidFill>
                <a:schemeClr val="accent3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46514" y="1952114"/>
                <a:ext cx="140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Conference and Event Support</a:t>
                </a: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6139542" y="816033"/>
              <a:ext cx="1402080" cy="487680"/>
              <a:chOff x="2046514" y="1963000"/>
              <a:chExt cx="1402080" cy="487680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2046514" y="1963000"/>
                <a:ext cx="1402080" cy="487680"/>
              </a:xfrm>
              <a:prstGeom prst="roundRect">
                <a:avLst/>
              </a:prstGeom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46514" y="2052951"/>
                <a:ext cx="139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prstClr val="white"/>
                    </a:solidFill>
                  </a:rPr>
                  <a:t>&gt; 20 Companies</a:t>
                </a:r>
              </a:p>
            </p:txBody>
          </p:sp>
        </p:grpSp>
        <p:cxnSp>
          <p:nvCxnSpPr>
            <p:cNvPr id="12" name="Straight Arrow Connector 11"/>
            <p:cNvCxnSpPr/>
            <p:nvPr/>
          </p:nvCxnSpPr>
          <p:spPr>
            <a:xfrm>
              <a:off x="5660570" y="1059872"/>
              <a:ext cx="357052" cy="0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5660570" y="3112476"/>
              <a:ext cx="357052" cy="0"/>
            </a:xfrm>
            <a:prstGeom prst="straightConnector1">
              <a:avLst/>
            </a:prstGeom>
            <a:ln>
              <a:tailEnd type="triangle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Picture 79" descr="logo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9668" y="1893695"/>
              <a:ext cx="589102" cy="541933"/>
            </a:xfrm>
            <a:prstGeom prst="rect">
              <a:avLst/>
            </a:prstGeom>
          </p:spPr>
        </p:pic>
        <p:pic>
          <p:nvPicPr>
            <p:cNvPr id="81" name="Picture 80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7394" y="1893695"/>
              <a:ext cx="1015027" cy="541934"/>
            </a:xfrm>
            <a:prstGeom prst="rect">
              <a:avLst/>
            </a:prstGeom>
          </p:spPr>
        </p:pic>
        <p:sp>
          <p:nvSpPr>
            <p:cNvPr id="84" name="Rounded Rectangle 83"/>
            <p:cNvSpPr/>
            <p:nvPr/>
          </p:nvSpPr>
          <p:spPr>
            <a:xfrm>
              <a:off x="6139542" y="257374"/>
              <a:ext cx="1402080" cy="487680"/>
            </a:xfrm>
            <a:prstGeom prst="roundRect">
              <a:avLst/>
            </a:prstGeo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39542" y="316548"/>
              <a:ext cx="1402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LaunchLab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148046" y="846117"/>
              <a:ext cx="1402080" cy="487680"/>
            </a:xfrm>
            <a:prstGeom prst="roundRect">
              <a:avLst/>
            </a:prstGeom>
            <a:solidFill>
              <a:schemeClr val="accent3"/>
            </a:solidFill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48046" y="910729"/>
              <a:ext cx="1402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white"/>
                  </a:solidFill>
                </a:rPr>
                <a:t>New Initiatives</a:t>
              </a:r>
            </a:p>
          </p:txBody>
        </p:sp>
      </p:grpSp>
      <p:sp>
        <p:nvSpPr>
          <p:cNvPr id="82" name="Rounded Rectangle 81"/>
          <p:cNvSpPr/>
          <p:nvPr/>
        </p:nvSpPr>
        <p:spPr>
          <a:xfrm>
            <a:off x="7445828" y="816033"/>
            <a:ext cx="85741" cy="487680"/>
          </a:xfrm>
          <a:prstGeom prst="roundRect">
            <a:avLst/>
          </a:prstGeom>
          <a:solidFill>
            <a:schemeClr val="accent3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149089" y="3944141"/>
            <a:ext cx="1402080" cy="487680"/>
          </a:xfrm>
          <a:prstGeom prst="roundRect">
            <a:avLst/>
          </a:prstGeom>
          <a:solidFill>
            <a:schemeClr val="accent3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8193386" y="2299395"/>
            <a:ext cx="819984" cy="48768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149089" y="4034092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white"/>
                </a:solidFill>
              </a:rPr>
              <a:t>New Channels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611290" y="2374387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prstClr val="white"/>
                </a:solidFill>
              </a:rPr>
              <a:t>Maties</a:t>
            </a:r>
            <a:r>
              <a:rPr lang="en-US" sz="1400" b="1" dirty="0">
                <a:solidFill>
                  <a:prstClr val="white"/>
                </a:solidFill>
              </a:rPr>
              <a:t> Dairy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193385" y="1769956"/>
            <a:ext cx="819983" cy="47180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611290" y="1868937"/>
            <a:ext cx="140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prstClr val="white"/>
                </a:solidFill>
              </a:rPr>
              <a:t>Matie</a:t>
            </a:r>
            <a:r>
              <a:rPr lang="en-US" sz="1400" b="1" dirty="0">
                <a:solidFill>
                  <a:prstClr val="white"/>
                </a:solidFill>
              </a:rPr>
              <a:t> Shops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00" y="4373148"/>
            <a:ext cx="1927654" cy="660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ame 2"/>
          <p:cNvSpPr/>
          <p:nvPr/>
        </p:nvSpPr>
        <p:spPr>
          <a:xfrm>
            <a:off x="3779520" y="125629"/>
            <a:ext cx="4223657" cy="1511582"/>
          </a:xfrm>
          <a:prstGeom prst="frame">
            <a:avLst>
              <a:gd name="adj1" fmla="val 213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0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Responsible for </a:t>
            </a:r>
            <a:r>
              <a:rPr lang="en-US" sz="2400" dirty="0">
                <a:solidFill>
                  <a:srgbClr val="F48328"/>
                </a:solidFill>
                <a:latin typeface="Avenir Medium"/>
                <a:cs typeface="Avenir Medium"/>
              </a:rPr>
              <a:t>more innovations </a:t>
            </a:r>
            <a:r>
              <a:rPr lang="en-US" sz="2400">
                <a:solidFill>
                  <a:srgbClr val="F48328"/>
                </a:solidFill>
                <a:latin typeface="Avenir Medium"/>
                <a:cs typeface="Avenir Medium"/>
              </a:rPr>
              <a:t>in SA </a:t>
            </a:r>
            <a:r>
              <a:rPr lang="en-US" sz="2400">
                <a:solidFill>
                  <a:srgbClr val="4C4E39"/>
                </a:solidFill>
                <a:latin typeface="Avenir Light"/>
                <a:cs typeface="Avenir Light"/>
              </a:rPr>
              <a:t>than </a:t>
            </a:r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anyone else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05" y="912103"/>
            <a:ext cx="6661258" cy="415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Main Clusters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001A92-4A93-4DDE-A7C0-9372FAB4C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52" y="1347008"/>
            <a:ext cx="5147564" cy="317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0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4C4E39"/>
                </a:solidFill>
                <a:latin typeface="Avenir Light"/>
                <a:cs typeface="Avenir Light"/>
              </a:rPr>
              <a:t>Commercialisation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85A840-079D-427F-8B34-A8EBC5DF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35" y="1308492"/>
            <a:ext cx="7871597" cy="300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8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 flipV="1">
            <a:off x="2111426" y="477577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71475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Spin-outs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2776B9-D041-4203-994A-810186FCE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853" y="1417067"/>
            <a:ext cx="7061407" cy="304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flipV="1">
            <a:off x="2111426" y="508897"/>
            <a:ext cx="4921150" cy="345044"/>
            <a:chOff x="1952678" y="2870449"/>
            <a:chExt cx="4576414" cy="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535400" y="280298"/>
            <a:ext cx="797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189C4"/>
                </a:solidFill>
                <a:latin typeface="Avenir Light"/>
                <a:cs typeface="Avenir Light"/>
              </a:rPr>
              <a:t>SU Group of Companies</a:t>
            </a:r>
            <a:endParaRPr lang="en-US" sz="2400" b="1" dirty="0">
              <a:solidFill>
                <a:srgbClr val="1189C4"/>
              </a:solidFill>
              <a:latin typeface="Avenir Light"/>
              <a:cs typeface="Avenir Light"/>
            </a:endParaRPr>
          </a:p>
        </p:txBody>
      </p:sp>
      <p:sp>
        <p:nvSpPr>
          <p:cNvPr id="35" name="Content Placeholder 1"/>
          <p:cNvSpPr txBox="1">
            <a:spLocks/>
          </p:cNvSpPr>
          <p:nvPr/>
        </p:nvSpPr>
        <p:spPr>
          <a:xfrm>
            <a:off x="1158120" y="10626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endParaRPr lang="en-US" sz="2000" dirty="0">
              <a:solidFill>
                <a:prstClr val="black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9" name="Picture 2" descr="http://www.innovus.co.za/cache/images/spin-out-companies_new%20high%20res%20logos_africa-640x300-cropp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41" y="968760"/>
            <a:ext cx="1724385" cy="808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innovus.co.za/cache/images/spin-out-companies_axiovr-640x300-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2" y="1863144"/>
            <a:ext cx="1742124" cy="81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www.innovus.co.za/cache/images/spin-out-companies_bridgiot%20-%20featured%20-%20new%20logo(1)-640x300-cropp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7" y="2852431"/>
            <a:ext cx="1742124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ttp://www.innovus.co.za/cache/images/spin-out-companies_cubespace-640x300-cropp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65" y="3783203"/>
            <a:ext cx="1742124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innovus.co.za/cache/images/spin-out-companies_CargoTelematicsLogo%20copy-640x300-croppe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040" y="861883"/>
            <a:ext cx="2153055" cy="100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2" descr="http://www.innovus.co.za/cache/images/custos_new-640x300-croppe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037" y="1850782"/>
            <a:ext cx="1814901" cy="838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www.innovus.co.za/cache/images/spin-out-companies_geosmart-640x300-croppe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189" y="2854016"/>
            <a:ext cx="1788934" cy="8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http://www.innovus.co.za/cache/images/spin-out-companies_download%20copy-640x300-croppe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360" y="3783203"/>
            <a:ext cx="1752480" cy="81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http://www.innovus.co.za/cache/images/spin-out-companies_new%20high%20res%20logos_launchlab_3-640x300-croppe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1002557"/>
            <a:ext cx="1719868" cy="80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" descr="http://www.innovus.co.za/cache/images/spin-out-companies_maties-640x300-cropped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1895053"/>
            <a:ext cx="1729438" cy="80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 descr="http://www.innovus.co.za/cache/images/spin-out-companies_sharksafe-640x300-cropped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97" y="2857433"/>
            <a:ext cx="1777364" cy="865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http://www.innovus.co.za/cache/images/spin-out-companies_sein-640x300-cropped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3826899"/>
            <a:ext cx="1761013" cy="819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8" descr="http://www.innovus.co.za/cache/images/spin-out-companies_new%20high%20res%20logos_snc-640x300-cropped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2" y="986240"/>
            <a:ext cx="1745668" cy="832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6" descr="http://www.innovus.co.za/cache/images/spin-out-companies_new%20high%20res%20logos_inductex_1-640x300-croppe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507" y="1871128"/>
            <a:ext cx="1720343" cy="789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6767532" y="2630859"/>
            <a:ext cx="1665234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 b="1" dirty="0" smtClean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</a:t>
            </a:r>
            <a:r>
              <a:rPr lang="en-ZA" sz="1000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Magnetics (Pty) Ltd</a:t>
            </a:r>
            <a:endParaRPr lang="en-ZA" sz="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Picture 22" descr="http://www.innovus.co.za/cache/images/spin-out-companies_new%20high%20res%20logos_usb-640x300-cropped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844" y="2891251"/>
            <a:ext cx="1720343" cy="84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0" descr="http://www.innovus.co.za/cache/images/spin-out-companies_unistel%20expand-640x300-croppe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2" y="3767759"/>
            <a:ext cx="2077539" cy="97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2800411" y="4719873"/>
            <a:ext cx="2166481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6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Factory </a:t>
            </a:r>
            <a:r>
              <a:rPr lang="en-ZA" sz="1600" b="1" dirty="0">
                <a:solidFill>
                  <a:srgbClr val="D1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209</a:t>
            </a:r>
            <a:r>
              <a:rPr lang="en-ZA" sz="16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(Pty) Ltd</a:t>
            </a:r>
            <a:endParaRPr lang="en-ZA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645023" y="4719873"/>
            <a:ext cx="3411166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Surfactant Medical Technologies (Pty) Ltd</a:t>
            </a:r>
            <a:endParaRPr lang="en-ZA" sz="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627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61" y="959819"/>
            <a:ext cx="5342677" cy="3753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6992" y="4703755"/>
            <a:ext cx="25763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Source: Presentation at KCA 2018 by Stephen </a:t>
            </a:r>
            <a:r>
              <a:rPr lang="en-US" sz="600" dirty="0" err="1" smtClean="0"/>
              <a:t>Rodda</a:t>
            </a:r>
            <a:r>
              <a:rPr lang="en-US" sz="600" dirty="0" smtClean="0"/>
              <a:t> (CEO – </a:t>
            </a:r>
            <a:r>
              <a:rPr lang="en-US" sz="600" dirty="0" err="1" smtClean="0"/>
              <a:t>UniSA</a:t>
            </a:r>
            <a:r>
              <a:rPr lang="en-US" sz="600" dirty="0" smtClean="0"/>
              <a:t> Ventures)</a:t>
            </a:r>
            <a:endParaRPr lang="en-ZA" sz="600" dirty="0"/>
          </a:p>
        </p:txBody>
      </p:sp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How?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744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61" y="959819"/>
            <a:ext cx="5342677" cy="3753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6992" y="4703755"/>
            <a:ext cx="25763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Source: Presentation at KCA 2018 by Stephen </a:t>
            </a:r>
            <a:r>
              <a:rPr lang="en-US" sz="600" dirty="0" err="1" smtClean="0"/>
              <a:t>Rodda</a:t>
            </a:r>
            <a:r>
              <a:rPr lang="en-US" sz="600" dirty="0" smtClean="0"/>
              <a:t> (CEO – </a:t>
            </a:r>
            <a:r>
              <a:rPr lang="en-US" sz="600" dirty="0" err="1" smtClean="0"/>
              <a:t>UniSA</a:t>
            </a:r>
            <a:r>
              <a:rPr lang="en-US" sz="600" dirty="0" smtClean="0"/>
              <a:t> Ventures)</a:t>
            </a:r>
            <a:endParaRPr lang="en-ZA" sz="600" dirty="0"/>
          </a:p>
        </p:txBody>
      </p:sp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How?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661" y="959819"/>
            <a:ext cx="5471308" cy="374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Not an easy task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5481" y="1032359"/>
            <a:ext cx="6318354" cy="2852936"/>
            <a:chOff x="1079177" y="0"/>
            <a:chExt cx="8069594" cy="3501008"/>
          </a:xfrm>
        </p:grpSpPr>
        <p:pic>
          <p:nvPicPr>
            <p:cNvPr id="16" name="Picture 15" descr="20140819_093812_resized_1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4756" y="0"/>
              <a:ext cx="6224015" cy="3501008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 flipV="1">
              <a:off x="2339752" y="1772816"/>
              <a:ext cx="3096344" cy="4320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39952" y="1196752"/>
              <a:ext cx="360040" cy="72008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079177" y="2051556"/>
              <a:ext cx="1260574" cy="453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Syringes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7308304" y="1268760"/>
              <a:ext cx="432048" cy="6480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452320" y="827420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Copper Wire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 flipV="1">
              <a:off x="6084168" y="2204864"/>
              <a:ext cx="1008112" cy="64807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236296" y="2780928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Glue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175694" y="4039016"/>
            <a:ext cx="5202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1200" dirty="0">
                <a:latin typeface="Calibri" charset="0"/>
                <a:ea typeface="Calibri" charset="0"/>
                <a:cs typeface="Times New Roman" charset="0"/>
              </a:rPr>
              <a:t>Academic proofs of concepts often satisfies the research question asked, but rarely presents themselves as tangible products or prototypes with a clear route to market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430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20140729_131836_resiz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970" y="1720915"/>
            <a:ext cx="3050613" cy="171596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7 years later…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pic>
        <p:nvPicPr>
          <p:cNvPr id="33" name="Picture 32" descr="20140729_131404_resize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47" y="2968157"/>
            <a:ext cx="3218728" cy="1810534"/>
          </a:xfrm>
          <a:prstGeom prst="rect">
            <a:avLst/>
          </a:prstGeom>
        </p:spPr>
      </p:pic>
      <p:pic>
        <p:nvPicPr>
          <p:cNvPr id="34" name="Picture 33" descr="20140729_135217_resize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66" y="919375"/>
            <a:ext cx="2793910" cy="15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8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111426" y="413629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61356" y="207527"/>
            <a:ext cx="800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4C4E39"/>
                </a:solidFill>
                <a:latin typeface="Avenir Light"/>
                <a:cs typeface="Avenir Light"/>
              </a:rPr>
              <a:t>Bridging the gap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962104" y="1068946"/>
            <a:ext cx="7216523" cy="3654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Early stage technology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Technological risks/uncertainties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Commercial risks/uncertainties</a:t>
            </a:r>
          </a:p>
          <a:p>
            <a:pPr marL="800100" lvl="1" indent="-342900" algn="l">
              <a:buFont typeface="Arial" charset="0"/>
              <a:buChar char="•"/>
            </a:pPr>
            <a:endParaRPr lang="en-GB" sz="2000" dirty="0" smtClean="0">
              <a:solidFill>
                <a:prstClr val="black"/>
              </a:solidFill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Assumptions need to be tested</a:t>
            </a:r>
          </a:p>
          <a:p>
            <a:pPr marL="800100" lvl="1" indent="-342900" algn="l">
              <a:buFont typeface="Arial" charset="0"/>
              <a:buChar char="•"/>
            </a:pPr>
            <a:r>
              <a:rPr lang="en-GB" sz="2000" dirty="0" smtClean="0">
                <a:solidFill>
                  <a:prstClr val="black"/>
                </a:solidFill>
              </a:rPr>
              <a:t>Actually, assumptions first need to be identified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GB" sz="2400" dirty="0" smtClean="0">
                <a:solidFill>
                  <a:prstClr val="black"/>
                </a:solidFill>
              </a:rPr>
              <a:t>Limited funding – need to prioritise assumption testing – what are the showstopper?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1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flipV="1">
            <a:off x="2111426" y="2044240"/>
            <a:ext cx="4921150" cy="345044"/>
            <a:chOff x="1952678" y="2870449"/>
            <a:chExt cx="4576414" cy="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866551" y="1170946"/>
            <a:ext cx="7395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59B443"/>
                </a:solidFill>
                <a:latin typeface="Avenir Medium"/>
                <a:cs typeface="Avenir Medium"/>
              </a:rPr>
              <a:t>Creating </a:t>
            </a:r>
            <a:r>
              <a:rPr lang="en-US" sz="3600" dirty="0">
                <a:solidFill>
                  <a:srgbClr val="59B443"/>
                </a:solidFill>
                <a:latin typeface="Avenir Medium"/>
                <a:cs typeface="Avenir Medium"/>
              </a:rPr>
              <a:t>Knowledge Regions</a:t>
            </a:r>
            <a:br>
              <a:rPr lang="en-US" sz="3600" dirty="0">
                <a:solidFill>
                  <a:srgbClr val="59B443"/>
                </a:solidFill>
                <a:latin typeface="Avenir Medium"/>
                <a:cs typeface="Avenir Medium"/>
              </a:rPr>
            </a:br>
            <a:endParaRPr lang="en-US" sz="2400" dirty="0">
              <a:solidFill>
                <a:srgbClr val="59B443"/>
              </a:solidFill>
              <a:latin typeface="Avenir Medium"/>
              <a:cs typeface="Avenir Medium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75618" y="2614788"/>
            <a:ext cx="1792777" cy="1792777"/>
            <a:chOff x="3533671" y="2682024"/>
            <a:chExt cx="1792777" cy="1792777"/>
          </a:xfrm>
        </p:grpSpPr>
        <p:sp>
          <p:nvSpPr>
            <p:cNvPr id="19" name="Oval 18"/>
            <p:cNvSpPr/>
            <p:nvPr/>
          </p:nvSpPr>
          <p:spPr>
            <a:xfrm>
              <a:off x="3678654" y="2836260"/>
              <a:ext cx="1485068" cy="1485068"/>
            </a:xfrm>
            <a:prstGeom prst="ellipse">
              <a:avLst/>
            </a:prstGeom>
            <a:noFill/>
            <a:ln w="38100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Brain-Games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3671" y="2682024"/>
              <a:ext cx="1792777" cy="1792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80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/>
          <p:cNvCxnSpPr/>
          <p:nvPr/>
        </p:nvCxnSpPr>
        <p:spPr>
          <a:xfrm>
            <a:off x="2245148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219095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189466" y="2574112"/>
            <a:ext cx="501599" cy="0"/>
          </a:xfrm>
          <a:prstGeom prst="straightConnector1">
            <a:avLst/>
          </a:prstGeom>
          <a:ln w="28575" cmpd="sng">
            <a:solidFill>
              <a:srgbClr val="1189C4"/>
            </a:solidFill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2111426" y="928492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912434" y="725908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The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Medium"/>
              </a:rPr>
              <a:t> </a:t>
            </a:r>
            <a:r>
              <a:rPr lang="en-US" sz="2400" dirty="0">
                <a:solidFill>
                  <a:srgbClr val="F48328"/>
                </a:solidFill>
                <a:latin typeface="Avenir Medium"/>
                <a:cs typeface="Avenir Medium"/>
              </a:rPr>
              <a:t>changing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Medium"/>
              </a:rPr>
              <a:t> </a:t>
            </a:r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role of universities</a:t>
            </a:r>
          </a:p>
        </p:txBody>
      </p:sp>
      <p:pic>
        <p:nvPicPr>
          <p:cNvPr id="28" name="Picture 27" descr="quantum-physics-lecture-1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279" y="1828111"/>
            <a:ext cx="1482861" cy="1479854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pic>
        <p:nvPicPr>
          <p:cNvPr id="29" name="Picture 28" descr="lab-test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5763" y="1828111"/>
            <a:ext cx="1482861" cy="1484466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pic>
        <p:nvPicPr>
          <p:cNvPr id="30" name="Picture 29" descr="stock-photo-designer-teamwork-brainstorming-planning-meeting-concept-30072002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6504" y="1828111"/>
            <a:ext cx="1482861" cy="1479854"/>
          </a:xfrm>
          <a:prstGeom prst="ellipse">
            <a:avLst/>
          </a:prstGeom>
          <a:ln w="28575" cmpd="sng">
            <a:solidFill>
              <a:srgbClr val="F48328"/>
            </a:solidFill>
          </a:ln>
        </p:spPr>
      </p:pic>
      <p:pic>
        <p:nvPicPr>
          <p:cNvPr id="31" name="Picture 30" descr="8c9001550-130915-textbook-costs-hmed-1120a.nbcnews-ux-2880-1000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5021" y="1828111"/>
            <a:ext cx="1482861" cy="1479854"/>
          </a:xfrm>
          <a:prstGeom prst="ellipse">
            <a:avLst/>
          </a:prstGeom>
          <a:ln w="28575" cmpd="sng">
            <a:solidFill>
              <a:srgbClr val="1189C4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752213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Teaching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46747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Research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8139" y="3337919"/>
            <a:ext cx="163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C4E39"/>
                </a:solidFill>
                <a:latin typeface="Avenir Medium"/>
                <a:cs typeface="Avenir Medium"/>
              </a:rPr>
              <a:t>Innovation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5433" y="3337916"/>
            <a:ext cx="163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48328"/>
                </a:solidFill>
                <a:latin typeface="Avenir Medium"/>
                <a:cs typeface="Avenir Medium"/>
              </a:rPr>
              <a:t>Knowledge Regions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125" y="3777149"/>
            <a:ext cx="1434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400" indent="-176400">
              <a:buFont typeface="Arial"/>
              <a:buChar char="•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Light"/>
                <a:cs typeface="Avenir Light"/>
              </a:rPr>
              <a:t>Graduates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419576" y="2636036"/>
            <a:ext cx="1450969" cy="1980291"/>
            <a:chOff x="4419573" y="2636036"/>
            <a:chExt cx="1450969" cy="1980291"/>
          </a:xfrm>
        </p:grpSpPr>
        <p:sp>
          <p:nvSpPr>
            <p:cNvPr id="42" name="TextBox 41"/>
            <p:cNvSpPr txBox="1"/>
            <p:nvPr/>
          </p:nvSpPr>
          <p:spPr>
            <a:xfrm>
              <a:off x="4435855" y="3777146"/>
              <a:ext cx="1434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Graduates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Publications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IP</a:t>
              </a: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4419573" y="2636036"/>
              <a:ext cx="0" cy="1980291"/>
            </a:xfrm>
            <a:prstGeom prst="line">
              <a:avLst/>
            </a:prstGeom>
            <a:ln w="19050" cmpd="sng"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406735" y="2787001"/>
            <a:ext cx="1504467" cy="1980291"/>
            <a:chOff x="2406729" y="2787000"/>
            <a:chExt cx="1504467" cy="1980291"/>
          </a:xfrm>
        </p:grpSpPr>
        <p:sp>
          <p:nvSpPr>
            <p:cNvPr id="40" name="TextBox 39"/>
            <p:cNvSpPr txBox="1"/>
            <p:nvPr/>
          </p:nvSpPr>
          <p:spPr>
            <a:xfrm>
              <a:off x="2476509" y="3777146"/>
              <a:ext cx="14346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Graduates</a:t>
              </a:r>
            </a:p>
            <a:p>
              <a:pPr marL="176400" indent="-176400">
                <a:buFont typeface="Arial"/>
                <a:buChar char="•"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Publications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406729" y="2787000"/>
              <a:ext cx="0" cy="1980291"/>
            </a:xfrm>
            <a:prstGeom prst="line">
              <a:avLst/>
            </a:prstGeom>
            <a:ln w="19050" cmpd="sng"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921649" y="3777149"/>
            <a:ext cx="2762705" cy="954107"/>
            <a:chOff x="4921643" y="3777146"/>
            <a:chExt cx="2762705" cy="954107"/>
          </a:xfrm>
        </p:grpSpPr>
        <p:sp>
          <p:nvSpPr>
            <p:cNvPr id="43" name="TextBox 42"/>
            <p:cNvSpPr txBox="1"/>
            <p:nvPr/>
          </p:nvSpPr>
          <p:spPr>
            <a:xfrm>
              <a:off x="6059210" y="3777146"/>
              <a:ext cx="162513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Industry</a:t>
              </a:r>
            </a:p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Researchers</a:t>
              </a:r>
            </a:p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Light"/>
                  <a:cs typeface="Avenir Light"/>
                </a:rPr>
                <a:t>Entrepreneurs</a:t>
              </a:r>
            </a:p>
            <a:p>
              <a:endParaRPr lang="en-US" sz="1400" dirty="0">
                <a:solidFill>
                  <a:schemeClr val="bg1">
                    <a:lumMod val="50000"/>
                  </a:schemeClr>
                </a:solidFill>
                <a:latin typeface="Avenir Light"/>
                <a:cs typeface="Avenir Light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5624197" y="3948710"/>
              <a:ext cx="458160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753395" y="4158199"/>
              <a:ext cx="328962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4921643" y="4372913"/>
              <a:ext cx="1160714" cy="0"/>
            </a:xfrm>
            <a:prstGeom prst="line">
              <a:avLst/>
            </a:prstGeom>
            <a:ln w="19050" cmpd="sng">
              <a:solidFill>
                <a:srgbClr val="7F7F7F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21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2" grpId="0"/>
      <p:bldP spid="3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563150" y="309536"/>
            <a:ext cx="7584778" cy="7584738"/>
            <a:chOff x="-2563150" y="309536"/>
            <a:chExt cx="7584778" cy="7584738"/>
          </a:xfrm>
        </p:grpSpPr>
        <p:sp>
          <p:nvSpPr>
            <p:cNvPr id="61" name="Oval 60"/>
            <p:cNvSpPr/>
            <p:nvPr/>
          </p:nvSpPr>
          <p:spPr>
            <a:xfrm>
              <a:off x="-66581" y="2806092"/>
              <a:ext cx="2591640" cy="2591626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-860626" y="2012052"/>
              <a:ext cx="4179730" cy="417970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-1721939" y="1150743"/>
              <a:ext cx="5902356" cy="5902324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-2563150" y="309536"/>
              <a:ext cx="7584778" cy="7584738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239058" y="475416"/>
            <a:ext cx="2764117" cy="899370"/>
            <a:chOff x="-239058" y="3657886"/>
            <a:chExt cx="2764117" cy="899370"/>
          </a:xfrm>
        </p:grpSpPr>
        <p:sp>
          <p:nvSpPr>
            <p:cNvPr id="19" name="Rectangle 18"/>
            <p:cNvSpPr/>
            <p:nvPr/>
          </p:nvSpPr>
          <p:spPr>
            <a:xfrm>
              <a:off x="1" y="3657886"/>
              <a:ext cx="2525058" cy="8993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9058" y="3681700"/>
              <a:ext cx="26894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Knowledge Regions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 flipV="1">
            <a:off x="-2717418" y="2412249"/>
            <a:ext cx="5119678" cy="345044"/>
            <a:chOff x="1952678" y="2870449"/>
            <a:chExt cx="4576414" cy="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3397477" y="2444337"/>
            <a:ext cx="880025" cy="880019"/>
            <a:chOff x="290067" y="1685134"/>
            <a:chExt cx="394553" cy="394551"/>
          </a:xfrm>
        </p:grpSpPr>
        <p:grpSp>
          <p:nvGrpSpPr>
            <p:cNvPr id="27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28" name="Freeform 2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29" name="Freeform 2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0" name="Freeform 2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42" name="Oval 41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794841" y="4218648"/>
            <a:ext cx="174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1189C4"/>
                </a:solidFill>
                <a:latin typeface="Avenir Medium"/>
                <a:cs typeface="Avenir Medium"/>
              </a:rPr>
              <a:t>Critical mass of spin-off companies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3514618" y="1313214"/>
            <a:ext cx="605269" cy="605266"/>
            <a:chOff x="290067" y="2265274"/>
            <a:chExt cx="394553" cy="394551"/>
          </a:xfrm>
        </p:grpSpPr>
        <p:grpSp>
          <p:nvGrpSpPr>
            <p:cNvPr id="32" name="Group 31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33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4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5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6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37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44" name="Oval 43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3670126" y="381331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48328"/>
                </a:solidFill>
                <a:latin typeface="Avenir Medium"/>
                <a:cs typeface="Avenir Medium"/>
              </a:rPr>
              <a:t>Attract entrepreneurs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5159000" y="898224"/>
            <a:ext cx="694538" cy="694534"/>
            <a:chOff x="290067" y="2845414"/>
            <a:chExt cx="394553" cy="394551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46" name="Oval 45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878875" y="912906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9B443"/>
                </a:solidFill>
                <a:latin typeface="Avenir Medium"/>
                <a:cs typeface="Avenir Medium"/>
              </a:rPr>
              <a:t>Attract VCs and angel investors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6358594" y="3828324"/>
            <a:ext cx="844888" cy="844884"/>
            <a:chOff x="290067" y="3425554"/>
            <a:chExt cx="394553" cy="39455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48" name="Oval 47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230525" y="3992777"/>
            <a:ext cx="177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D53127"/>
                </a:solidFill>
                <a:latin typeface="Avenir Medium"/>
                <a:cs typeface="Avenir Medium"/>
              </a:rPr>
              <a:t>Attract multinationals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0999" y="3191620"/>
            <a:ext cx="1792777" cy="1792777"/>
            <a:chOff x="340993" y="3191617"/>
            <a:chExt cx="1792777" cy="1792777"/>
          </a:xfrm>
        </p:grpSpPr>
        <p:pic>
          <p:nvPicPr>
            <p:cNvPr id="2" name="Picture 1" descr="Brain-Games 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93" y="3191617"/>
              <a:ext cx="1792777" cy="1792777"/>
            </a:xfrm>
            <a:prstGeom prst="rect">
              <a:avLst/>
            </a:prstGeom>
          </p:spPr>
        </p:pic>
        <p:sp>
          <p:nvSpPr>
            <p:cNvPr id="60" name="Oval 59"/>
            <p:cNvSpPr/>
            <p:nvPr/>
          </p:nvSpPr>
          <p:spPr>
            <a:xfrm>
              <a:off x="512861" y="3385530"/>
              <a:ext cx="1432756" cy="1432749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810788" y="2029738"/>
            <a:ext cx="574469" cy="574466"/>
            <a:chOff x="290067" y="1685134"/>
            <a:chExt cx="394553" cy="394551"/>
          </a:xfrm>
        </p:grpSpPr>
        <p:grpSp>
          <p:nvGrpSpPr>
            <p:cNvPr id="66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68" name="Freeform 6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69" name="Freeform 6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0" name="Freeform 6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67" name="Oval 66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28345" y="3699004"/>
            <a:ext cx="375626" cy="375623"/>
            <a:chOff x="290067" y="1685134"/>
            <a:chExt cx="394553" cy="394551"/>
          </a:xfrm>
        </p:grpSpPr>
        <p:grpSp>
          <p:nvGrpSpPr>
            <p:cNvPr id="72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74" name="Freeform 73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5" name="Freeform 74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76" name="Freeform 75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73" name="Oval 72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846929" y="2164020"/>
            <a:ext cx="375626" cy="375623"/>
            <a:chOff x="290067" y="1685134"/>
            <a:chExt cx="394553" cy="394551"/>
          </a:xfrm>
        </p:grpSpPr>
        <p:grpSp>
          <p:nvGrpSpPr>
            <p:cNvPr id="78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80" name="Freeform 79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2" name="Freeform 81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79" name="Oval 78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147413" y="4085380"/>
            <a:ext cx="625691" cy="625686"/>
            <a:chOff x="290067" y="1685134"/>
            <a:chExt cx="394553" cy="394551"/>
          </a:xfrm>
        </p:grpSpPr>
        <p:grpSp>
          <p:nvGrpSpPr>
            <p:cNvPr id="84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86" name="Freeform 85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7" name="Freeform 86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88" name="Freeform 87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85" name="Oval 84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296154" y="3549571"/>
            <a:ext cx="625691" cy="625686"/>
            <a:chOff x="290067" y="1685134"/>
            <a:chExt cx="394553" cy="394551"/>
          </a:xfrm>
        </p:grpSpPr>
        <p:grpSp>
          <p:nvGrpSpPr>
            <p:cNvPr id="90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92" name="Freeform 91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3" name="Freeform 92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4" name="Freeform 93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91" name="Oval 90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1782211" y="3261843"/>
            <a:ext cx="286884" cy="286882"/>
            <a:chOff x="290067" y="1685134"/>
            <a:chExt cx="394553" cy="394551"/>
          </a:xfrm>
        </p:grpSpPr>
        <p:grpSp>
          <p:nvGrpSpPr>
            <p:cNvPr id="96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98" name="Freeform 97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99" name="Freeform 98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0" name="Freeform 99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87923" y="2387583"/>
            <a:ext cx="460429" cy="460426"/>
            <a:chOff x="290067" y="1685134"/>
            <a:chExt cx="394553" cy="394551"/>
          </a:xfrm>
        </p:grpSpPr>
        <p:grpSp>
          <p:nvGrpSpPr>
            <p:cNvPr id="102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104" name="Freeform 103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5" name="Freeform 104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06" name="Freeform 105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2862873" y="1115098"/>
            <a:ext cx="430266" cy="430262"/>
            <a:chOff x="290067" y="1685134"/>
            <a:chExt cx="394553" cy="394551"/>
          </a:xfrm>
        </p:grpSpPr>
        <p:grpSp>
          <p:nvGrpSpPr>
            <p:cNvPr id="108" name="Group 35"/>
            <p:cNvGrpSpPr>
              <a:grpSpLocks/>
            </p:cNvGrpSpPr>
            <p:nvPr/>
          </p:nvGrpSpPr>
          <p:grpSpPr bwMode="auto">
            <a:xfrm>
              <a:off x="381963" y="1779682"/>
              <a:ext cx="223722" cy="212230"/>
              <a:chOff x="2281238" y="2551113"/>
              <a:chExt cx="989012" cy="938212"/>
            </a:xfrm>
            <a:solidFill>
              <a:schemeClr val="bg1"/>
            </a:solidFill>
          </p:grpSpPr>
          <p:sp>
            <p:nvSpPr>
              <p:cNvPr id="110" name="Freeform 109"/>
              <p:cNvSpPr>
                <a:spLocks noChangeArrowheads="1"/>
              </p:cNvSpPr>
              <p:nvPr/>
            </p:nvSpPr>
            <p:spPr bwMode="auto">
              <a:xfrm>
                <a:off x="2979738" y="2808288"/>
                <a:ext cx="290512" cy="642937"/>
              </a:xfrm>
              <a:custGeom>
                <a:avLst/>
                <a:gdLst>
                  <a:gd name="T0" fmla="*/ 252258 w 805"/>
                  <a:gd name="T1" fmla="*/ 598634 h 1785"/>
                  <a:gd name="T2" fmla="*/ 252258 w 805"/>
                  <a:gd name="T3" fmla="*/ 0 h 1785"/>
                  <a:gd name="T4" fmla="*/ 0 w 805"/>
                  <a:gd name="T5" fmla="*/ 0 h 1785"/>
                  <a:gd name="T6" fmla="*/ 0 w 805"/>
                  <a:gd name="T7" fmla="*/ 56910 h 1785"/>
                  <a:gd name="T8" fmla="*/ 208230 w 805"/>
                  <a:gd name="T9" fmla="*/ 56910 h 1785"/>
                  <a:gd name="T10" fmla="*/ 208230 w 805"/>
                  <a:gd name="T11" fmla="*/ 88246 h 1785"/>
                  <a:gd name="T12" fmla="*/ 0 w 805"/>
                  <a:gd name="T13" fmla="*/ 88246 h 1785"/>
                  <a:gd name="T14" fmla="*/ 0 w 805"/>
                  <a:gd name="T15" fmla="*/ 132549 h 1785"/>
                  <a:gd name="T16" fmla="*/ 208230 w 805"/>
                  <a:gd name="T17" fmla="*/ 132549 h 1785"/>
                  <a:gd name="T18" fmla="*/ 208230 w 805"/>
                  <a:gd name="T19" fmla="*/ 163886 h 1785"/>
                  <a:gd name="T20" fmla="*/ 0 w 805"/>
                  <a:gd name="T21" fmla="*/ 163886 h 1785"/>
                  <a:gd name="T22" fmla="*/ 0 w 805"/>
                  <a:gd name="T23" fmla="*/ 208189 h 1785"/>
                  <a:gd name="T24" fmla="*/ 208230 w 805"/>
                  <a:gd name="T25" fmla="*/ 208189 h 1785"/>
                  <a:gd name="T26" fmla="*/ 208230 w 805"/>
                  <a:gd name="T27" fmla="*/ 239526 h 1785"/>
                  <a:gd name="T28" fmla="*/ 0 w 805"/>
                  <a:gd name="T29" fmla="*/ 239526 h 1785"/>
                  <a:gd name="T30" fmla="*/ 0 w 805"/>
                  <a:gd name="T31" fmla="*/ 289952 h 1785"/>
                  <a:gd name="T32" fmla="*/ 208230 w 805"/>
                  <a:gd name="T33" fmla="*/ 289952 h 1785"/>
                  <a:gd name="T34" fmla="*/ 208230 w 805"/>
                  <a:gd name="T35" fmla="*/ 315165 h 1785"/>
                  <a:gd name="T36" fmla="*/ 0 w 805"/>
                  <a:gd name="T37" fmla="*/ 315165 h 1785"/>
                  <a:gd name="T38" fmla="*/ 0 w 805"/>
                  <a:gd name="T39" fmla="*/ 365592 h 1785"/>
                  <a:gd name="T40" fmla="*/ 208230 w 805"/>
                  <a:gd name="T41" fmla="*/ 365592 h 1785"/>
                  <a:gd name="T42" fmla="*/ 208230 w 805"/>
                  <a:gd name="T43" fmla="*/ 396928 h 1785"/>
                  <a:gd name="T44" fmla="*/ 0 w 805"/>
                  <a:gd name="T45" fmla="*/ 396928 h 1785"/>
                  <a:gd name="T46" fmla="*/ 0 w 805"/>
                  <a:gd name="T47" fmla="*/ 441231 h 1785"/>
                  <a:gd name="T48" fmla="*/ 208230 w 805"/>
                  <a:gd name="T49" fmla="*/ 441231 h 1785"/>
                  <a:gd name="T50" fmla="*/ 208230 w 805"/>
                  <a:gd name="T51" fmla="*/ 472568 h 1785"/>
                  <a:gd name="T52" fmla="*/ 0 w 805"/>
                  <a:gd name="T53" fmla="*/ 472568 h 1785"/>
                  <a:gd name="T54" fmla="*/ 0 w 805"/>
                  <a:gd name="T55" fmla="*/ 642577 h 1785"/>
                  <a:gd name="T56" fmla="*/ 249371 w 805"/>
                  <a:gd name="T57" fmla="*/ 642577 h 1785"/>
                  <a:gd name="T58" fmla="*/ 290151 w 805"/>
                  <a:gd name="T59" fmla="*/ 642577 h 1785"/>
                  <a:gd name="T60" fmla="*/ 290151 w 805"/>
                  <a:gd name="T61" fmla="*/ 598634 h 1785"/>
                  <a:gd name="T62" fmla="*/ 252258 w 805"/>
                  <a:gd name="T63" fmla="*/ 598634 h 1785"/>
                  <a:gd name="T64" fmla="*/ 132445 w 805"/>
                  <a:gd name="T65" fmla="*/ 598634 h 1785"/>
                  <a:gd name="T66" fmla="*/ 37893 w 805"/>
                  <a:gd name="T67" fmla="*/ 598634 h 1785"/>
                  <a:gd name="T68" fmla="*/ 37893 w 805"/>
                  <a:gd name="T69" fmla="*/ 522994 h 1785"/>
                  <a:gd name="T70" fmla="*/ 132445 w 805"/>
                  <a:gd name="T71" fmla="*/ 522994 h 1785"/>
                  <a:gd name="T72" fmla="*/ 132445 w 805"/>
                  <a:gd name="T73" fmla="*/ 598634 h 17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05" h="1785">
                    <a:moveTo>
                      <a:pt x="699" y="1662"/>
                    </a:moveTo>
                    <a:lnTo>
                      <a:pt x="699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577" y="158"/>
                    </a:lnTo>
                    <a:lnTo>
                      <a:pt x="577" y="245"/>
                    </a:lnTo>
                    <a:lnTo>
                      <a:pt x="0" y="245"/>
                    </a:lnTo>
                    <a:lnTo>
                      <a:pt x="0" y="368"/>
                    </a:lnTo>
                    <a:lnTo>
                      <a:pt x="577" y="368"/>
                    </a:lnTo>
                    <a:lnTo>
                      <a:pt x="577" y="455"/>
                    </a:lnTo>
                    <a:lnTo>
                      <a:pt x="0" y="455"/>
                    </a:lnTo>
                    <a:lnTo>
                      <a:pt x="0" y="578"/>
                    </a:lnTo>
                    <a:lnTo>
                      <a:pt x="577" y="578"/>
                    </a:lnTo>
                    <a:lnTo>
                      <a:pt x="577" y="665"/>
                    </a:lnTo>
                    <a:lnTo>
                      <a:pt x="0" y="665"/>
                    </a:lnTo>
                    <a:lnTo>
                      <a:pt x="0" y="805"/>
                    </a:lnTo>
                    <a:lnTo>
                      <a:pt x="577" y="805"/>
                    </a:lnTo>
                    <a:lnTo>
                      <a:pt x="577" y="875"/>
                    </a:lnTo>
                    <a:lnTo>
                      <a:pt x="0" y="875"/>
                    </a:lnTo>
                    <a:lnTo>
                      <a:pt x="0" y="1015"/>
                    </a:lnTo>
                    <a:lnTo>
                      <a:pt x="577" y="1015"/>
                    </a:lnTo>
                    <a:lnTo>
                      <a:pt x="577" y="1102"/>
                    </a:lnTo>
                    <a:lnTo>
                      <a:pt x="0" y="1102"/>
                    </a:lnTo>
                    <a:lnTo>
                      <a:pt x="0" y="1225"/>
                    </a:lnTo>
                    <a:lnTo>
                      <a:pt x="577" y="1225"/>
                    </a:lnTo>
                    <a:lnTo>
                      <a:pt x="577" y="1312"/>
                    </a:lnTo>
                    <a:lnTo>
                      <a:pt x="0" y="1312"/>
                    </a:lnTo>
                    <a:lnTo>
                      <a:pt x="0" y="1784"/>
                    </a:lnTo>
                    <a:lnTo>
                      <a:pt x="691" y="1784"/>
                    </a:lnTo>
                    <a:lnTo>
                      <a:pt x="804" y="1784"/>
                    </a:lnTo>
                    <a:lnTo>
                      <a:pt x="804" y="1662"/>
                    </a:lnTo>
                    <a:lnTo>
                      <a:pt x="699" y="1662"/>
                    </a:lnTo>
                    <a:close/>
                    <a:moveTo>
                      <a:pt x="367" y="1662"/>
                    </a:moveTo>
                    <a:lnTo>
                      <a:pt x="105" y="1662"/>
                    </a:lnTo>
                    <a:lnTo>
                      <a:pt x="105" y="1452"/>
                    </a:lnTo>
                    <a:lnTo>
                      <a:pt x="367" y="1452"/>
                    </a:lnTo>
                    <a:lnTo>
                      <a:pt x="367" y="1662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1" name="Freeform 110"/>
              <p:cNvSpPr>
                <a:spLocks noChangeArrowheads="1"/>
              </p:cNvSpPr>
              <p:nvPr/>
            </p:nvSpPr>
            <p:spPr bwMode="auto">
              <a:xfrm>
                <a:off x="2281238" y="2701925"/>
                <a:ext cx="296862" cy="736600"/>
              </a:xfrm>
              <a:custGeom>
                <a:avLst/>
                <a:gdLst>
                  <a:gd name="T0" fmla="*/ 0 w 823"/>
                  <a:gd name="T1" fmla="*/ 736240 h 2047"/>
                  <a:gd name="T2" fmla="*/ 296501 w 823"/>
                  <a:gd name="T3" fmla="*/ 736240 h 2047"/>
                  <a:gd name="T4" fmla="*/ 296501 w 823"/>
                  <a:gd name="T5" fmla="*/ 622889 h 2047"/>
                  <a:gd name="T6" fmla="*/ 233378 w 823"/>
                  <a:gd name="T7" fmla="*/ 622889 h 2047"/>
                  <a:gd name="T8" fmla="*/ 233378 w 823"/>
                  <a:gd name="T9" fmla="*/ 541205 h 2047"/>
                  <a:gd name="T10" fmla="*/ 296501 w 823"/>
                  <a:gd name="T11" fmla="*/ 541205 h 2047"/>
                  <a:gd name="T12" fmla="*/ 296501 w 823"/>
                  <a:gd name="T13" fmla="*/ 465638 h 2047"/>
                  <a:gd name="T14" fmla="*/ 233378 w 823"/>
                  <a:gd name="T15" fmla="*/ 465638 h 2047"/>
                  <a:gd name="T16" fmla="*/ 233378 w 823"/>
                  <a:gd name="T17" fmla="*/ 383953 h 2047"/>
                  <a:gd name="T18" fmla="*/ 296501 w 823"/>
                  <a:gd name="T19" fmla="*/ 383953 h 2047"/>
                  <a:gd name="T20" fmla="*/ 296501 w 823"/>
                  <a:gd name="T21" fmla="*/ 308386 h 2047"/>
                  <a:gd name="T22" fmla="*/ 233378 w 823"/>
                  <a:gd name="T23" fmla="*/ 308386 h 2047"/>
                  <a:gd name="T24" fmla="*/ 233378 w 823"/>
                  <a:gd name="T25" fmla="*/ 226702 h 2047"/>
                  <a:gd name="T26" fmla="*/ 296501 w 823"/>
                  <a:gd name="T27" fmla="*/ 226702 h 2047"/>
                  <a:gd name="T28" fmla="*/ 296501 w 823"/>
                  <a:gd name="T29" fmla="*/ 151134 h 2047"/>
                  <a:gd name="T30" fmla="*/ 233378 w 823"/>
                  <a:gd name="T31" fmla="*/ 151134 h 2047"/>
                  <a:gd name="T32" fmla="*/ 233378 w 823"/>
                  <a:gd name="T33" fmla="*/ 69450 h 2047"/>
                  <a:gd name="T34" fmla="*/ 296501 w 823"/>
                  <a:gd name="T35" fmla="*/ 69450 h 2047"/>
                  <a:gd name="T36" fmla="*/ 296501 w 823"/>
                  <a:gd name="T37" fmla="*/ 0 h 2047"/>
                  <a:gd name="T38" fmla="*/ 0 w 823"/>
                  <a:gd name="T39" fmla="*/ 0 h 2047"/>
                  <a:gd name="T40" fmla="*/ 0 w 823"/>
                  <a:gd name="T41" fmla="*/ 736240 h 2047"/>
                  <a:gd name="T42" fmla="*/ 63124 w 823"/>
                  <a:gd name="T43" fmla="*/ 69450 h 2047"/>
                  <a:gd name="T44" fmla="*/ 145004 w 823"/>
                  <a:gd name="T45" fmla="*/ 69450 h 2047"/>
                  <a:gd name="T46" fmla="*/ 145004 w 823"/>
                  <a:gd name="T47" fmla="*/ 151134 h 2047"/>
                  <a:gd name="T48" fmla="*/ 63124 w 823"/>
                  <a:gd name="T49" fmla="*/ 151134 h 2047"/>
                  <a:gd name="T50" fmla="*/ 63124 w 823"/>
                  <a:gd name="T51" fmla="*/ 69450 h 2047"/>
                  <a:gd name="T52" fmla="*/ 63124 w 823"/>
                  <a:gd name="T53" fmla="*/ 226702 h 2047"/>
                  <a:gd name="T54" fmla="*/ 145004 w 823"/>
                  <a:gd name="T55" fmla="*/ 226702 h 2047"/>
                  <a:gd name="T56" fmla="*/ 145004 w 823"/>
                  <a:gd name="T57" fmla="*/ 308386 h 2047"/>
                  <a:gd name="T58" fmla="*/ 63124 w 823"/>
                  <a:gd name="T59" fmla="*/ 308386 h 2047"/>
                  <a:gd name="T60" fmla="*/ 63124 w 823"/>
                  <a:gd name="T61" fmla="*/ 226702 h 2047"/>
                  <a:gd name="T62" fmla="*/ 63124 w 823"/>
                  <a:gd name="T63" fmla="*/ 383953 h 2047"/>
                  <a:gd name="T64" fmla="*/ 145004 w 823"/>
                  <a:gd name="T65" fmla="*/ 383953 h 2047"/>
                  <a:gd name="T66" fmla="*/ 145004 w 823"/>
                  <a:gd name="T67" fmla="*/ 465638 h 2047"/>
                  <a:gd name="T68" fmla="*/ 63124 w 823"/>
                  <a:gd name="T69" fmla="*/ 465638 h 2047"/>
                  <a:gd name="T70" fmla="*/ 63124 w 823"/>
                  <a:gd name="T71" fmla="*/ 383953 h 2047"/>
                  <a:gd name="T72" fmla="*/ 63124 w 823"/>
                  <a:gd name="T73" fmla="*/ 541205 h 2047"/>
                  <a:gd name="T74" fmla="*/ 145004 w 823"/>
                  <a:gd name="T75" fmla="*/ 541205 h 2047"/>
                  <a:gd name="T76" fmla="*/ 145004 w 823"/>
                  <a:gd name="T77" fmla="*/ 622889 h 2047"/>
                  <a:gd name="T78" fmla="*/ 63124 w 823"/>
                  <a:gd name="T79" fmla="*/ 622889 h 2047"/>
                  <a:gd name="T80" fmla="*/ 63124 w 823"/>
                  <a:gd name="T81" fmla="*/ 541205 h 20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23" h="2047">
                    <a:moveTo>
                      <a:pt x="0" y="2046"/>
                    </a:moveTo>
                    <a:lnTo>
                      <a:pt x="822" y="2046"/>
                    </a:lnTo>
                    <a:lnTo>
                      <a:pt x="822" y="1731"/>
                    </a:lnTo>
                    <a:lnTo>
                      <a:pt x="647" y="1731"/>
                    </a:lnTo>
                    <a:lnTo>
                      <a:pt x="647" y="1504"/>
                    </a:lnTo>
                    <a:lnTo>
                      <a:pt x="822" y="1504"/>
                    </a:lnTo>
                    <a:lnTo>
                      <a:pt x="822" y="1294"/>
                    </a:lnTo>
                    <a:lnTo>
                      <a:pt x="647" y="1294"/>
                    </a:lnTo>
                    <a:lnTo>
                      <a:pt x="647" y="1067"/>
                    </a:lnTo>
                    <a:lnTo>
                      <a:pt x="822" y="1067"/>
                    </a:lnTo>
                    <a:lnTo>
                      <a:pt x="822" y="857"/>
                    </a:lnTo>
                    <a:lnTo>
                      <a:pt x="647" y="857"/>
                    </a:lnTo>
                    <a:lnTo>
                      <a:pt x="647" y="630"/>
                    </a:lnTo>
                    <a:lnTo>
                      <a:pt x="822" y="630"/>
                    </a:lnTo>
                    <a:lnTo>
                      <a:pt x="822" y="420"/>
                    </a:lnTo>
                    <a:lnTo>
                      <a:pt x="647" y="420"/>
                    </a:lnTo>
                    <a:lnTo>
                      <a:pt x="647" y="193"/>
                    </a:lnTo>
                    <a:lnTo>
                      <a:pt x="822" y="193"/>
                    </a:lnTo>
                    <a:lnTo>
                      <a:pt x="822" y="0"/>
                    </a:lnTo>
                    <a:lnTo>
                      <a:pt x="0" y="0"/>
                    </a:lnTo>
                    <a:lnTo>
                      <a:pt x="0" y="2046"/>
                    </a:lnTo>
                    <a:close/>
                    <a:moveTo>
                      <a:pt x="175" y="193"/>
                    </a:moveTo>
                    <a:lnTo>
                      <a:pt x="402" y="193"/>
                    </a:lnTo>
                    <a:lnTo>
                      <a:pt x="402" y="420"/>
                    </a:lnTo>
                    <a:lnTo>
                      <a:pt x="175" y="420"/>
                    </a:lnTo>
                    <a:lnTo>
                      <a:pt x="175" y="193"/>
                    </a:lnTo>
                    <a:close/>
                    <a:moveTo>
                      <a:pt x="175" y="630"/>
                    </a:moveTo>
                    <a:lnTo>
                      <a:pt x="402" y="630"/>
                    </a:lnTo>
                    <a:lnTo>
                      <a:pt x="402" y="857"/>
                    </a:lnTo>
                    <a:lnTo>
                      <a:pt x="175" y="857"/>
                    </a:lnTo>
                    <a:lnTo>
                      <a:pt x="175" y="630"/>
                    </a:lnTo>
                    <a:close/>
                    <a:moveTo>
                      <a:pt x="175" y="1067"/>
                    </a:moveTo>
                    <a:lnTo>
                      <a:pt x="402" y="1067"/>
                    </a:lnTo>
                    <a:lnTo>
                      <a:pt x="402" y="1294"/>
                    </a:lnTo>
                    <a:lnTo>
                      <a:pt x="175" y="1294"/>
                    </a:lnTo>
                    <a:lnTo>
                      <a:pt x="175" y="1067"/>
                    </a:lnTo>
                    <a:close/>
                    <a:moveTo>
                      <a:pt x="175" y="1504"/>
                    </a:moveTo>
                    <a:lnTo>
                      <a:pt x="402" y="1504"/>
                    </a:lnTo>
                    <a:lnTo>
                      <a:pt x="402" y="1731"/>
                    </a:lnTo>
                    <a:lnTo>
                      <a:pt x="175" y="1731"/>
                    </a:lnTo>
                    <a:lnTo>
                      <a:pt x="175" y="1504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2" name="Freeform 111"/>
              <p:cNvSpPr>
                <a:spLocks noChangeArrowheads="1"/>
              </p:cNvSpPr>
              <p:nvPr/>
            </p:nvSpPr>
            <p:spPr bwMode="auto">
              <a:xfrm>
                <a:off x="2608263" y="2551113"/>
                <a:ext cx="339725" cy="938212"/>
              </a:xfrm>
              <a:custGeom>
                <a:avLst/>
                <a:gdLst>
                  <a:gd name="T0" fmla="*/ 138406 w 945"/>
                  <a:gd name="T1" fmla="*/ 937852 h 2606"/>
                  <a:gd name="T2" fmla="*/ 201319 w 945"/>
                  <a:gd name="T3" fmla="*/ 805725 h 2606"/>
                  <a:gd name="T4" fmla="*/ 339366 w 945"/>
                  <a:gd name="T5" fmla="*/ 937852 h 2606"/>
                  <a:gd name="T6" fmla="*/ 0 w 945"/>
                  <a:gd name="T7" fmla="*/ 0 h 2606"/>
                  <a:gd name="T8" fmla="*/ 257760 w 945"/>
                  <a:gd name="T9" fmla="*/ 94325 h 2606"/>
                  <a:gd name="T10" fmla="*/ 308089 w 945"/>
                  <a:gd name="T11" fmla="*/ 207732 h 2606"/>
                  <a:gd name="T12" fmla="*/ 257760 w 945"/>
                  <a:gd name="T13" fmla="*/ 94325 h 2606"/>
                  <a:gd name="T14" fmla="*/ 308089 w 945"/>
                  <a:gd name="T15" fmla="*/ 251654 h 2606"/>
                  <a:gd name="T16" fmla="*/ 257760 w 945"/>
                  <a:gd name="T17" fmla="*/ 365060 h 2606"/>
                  <a:gd name="T18" fmla="*/ 257760 w 945"/>
                  <a:gd name="T19" fmla="*/ 408983 h 2606"/>
                  <a:gd name="T20" fmla="*/ 308089 w 945"/>
                  <a:gd name="T21" fmla="*/ 522389 h 2606"/>
                  <a:gd name="T22" fmla="*/ 257760 w 945"/>
                  <a:gd name="T23" fmla="*/ 408983 h 2606"/>
                  <a:gd name="T24" fmla="*/ 308089 w 945"/>
                  <a:gd name="T25" fmla="*/ 572792 h 2606"/>
                  <a:gd name="T26" fmla="*/ 257760 w 945"/>
                  <a:gd name="T27" fmla="*/ 686198 h 2606"/>
                  <a:gd name="T28" fmla="*/ 182265 w 945"/>
                  <a:gd name="T29" fmla="*/ 94325 h 2606"/>
                  <a:gd name="T30" fmla="*/ 232595 w 945"/>
                  <a:gd name="T31" fmla="*/ 207732 h 2606"/>
                  <a:gd name="T32" fmla="*/ 182265 w 945"/>
                  <a:gd name="T33" fmla="*/ 94325 h 2606"/>
                  <a:gd name="T34" fmla="*/ 232595 w 945"/>
                  <a:gd name="T35" fmla="*/ 251654 h 2606"/>
                  <a:gd name="T36" fmla="*/ 182265 w 945"/>
                  <a:gd name="T37" fmla="*/ 365060 h 2606"/>
                  <a:gd name="T38" fmla="*/ 182265 w 945"/>
                  <a:gd name="T39" fmla="*/ 408983 h 2606"/>
                  <a:gd name="T40" fmla="*/ 232595 w 945"/>
                  <a:gd name="T41" fmla="*/ 522389 h 2606"/>
                  <a:gd name="T42" fmla="*/ 182265 w 945"/>
                  <a:gd name="T43" fmla="*/ 408983 h 2606"/>
                  <a:gd name="T44" fmla="*/ 232595 w 945"/>
                  <a:gd name="T45" fmla="*/ 572792 h 2606"/>
                  <a:gd name="T46" fmla="*/ 182265 w 945"/>
                  <a:gd name="T47" fmla="*/ 686198 h 2606"/>
                  <a:gd name="T48" fmla="*/ 113242 w 945"/>
                  <a:gd name="T49" fmla="*/ 94325 h 2606"/>
                  <a:gd name="T50" fmla="*/ 163571 w 945"/>
                  <a:gd name="T51" fmla="*/ 207732 h 2606"/>
                  <a:gd name="T52" fmla="*/ 113242 w 945"/>
                  <a:gd name="T53" fmla="*/ 94325 h 2606"/>
                  <a:gd name="T54" fmla="*/ 163571 w 945"/>
                  <a:gd name="T55" fmla="*/ 251654 h 2606"/>
                  <a:gd name="T56" fmla="*/ 113242 w 945"/>
                  <a:gd name="T57" fmla="*/ 365060 h 2606"/>
                  <a:gd name="T58" fmla="*/ 113242 w 945"/>
                  <a:gd name="T59" fmla="*/ 408983 h 2606"/>
                  <a:gd name="T60" fmla="*/ 163571 w 945"/>
                  <a:gd name="T61" fmla="*/ 522389 h 2606"/>
                  <a:gd name="T62" fmla="*/ 113242 w 945"/>
                  <a:gd name="T63" fmla="*/ 408983 h 2606"/>
                  <a:gd name="T64" fmla="*/ 163571 w 945"/>
                  <a:gd name="T65" fmla="*/ 572792 h 2606"/>
                  <a:gd name="T66" fmla="*/ 113242 w 945"/>
                  <a:gd name="T67" fmla="*/ 686198 h 2606"/>
                  <a:gd name="T68" fmla="*/ 37747 w 945"/>
                  <a:gd name="T69" fmla="*/ 94325 h 2606"/>
                  <a:gd name="T70" fmla="*/ 88077 w 945"/>
                  <a:gd name="T71" fmla="*/ 207732 h 2606"/>
                  <a:gd name="T72" fmla="*/ 37747 w 945"/>
                  <a:gd name="T73" fmla="*/ 94325 h 2606"/>
                  <a:gd name="T74" fmla="*/ 88077 w 945"/>
                  <a:gd name="T75" fmla="*/ 251654 h 2606"/>
                  <a:gd name="T76" fmla="*/ 37747 w 945"/>
                  <a:gd name="T77" fmla="*/ 365060 h 2606"/>
                  <a:gd name="T78" fmla="*/ 37747 w 945"/>
                  <a:gd name="T79" fmla="*/ 408983 h 2606"/>
                  <a:gd name="T80" fmla="*/ 88077 w 945"/>
                  <a:gd name="T81" fmla="*/ 522389 h 2606"/>
                  <a:gd name="T82" fmla="*/ 37747 w 945"/>
                  <a:gd name="T83" fmla="*/ 408983 h 2606"/>
                  <a:gd name="T84" fmla="*/ 88077 w 945"/>
                  <a:gd name="T85" fmla="*/ 572792 h 2606"/>
                  <a:gd name="T86" fmla="*/ 37747 w 945"/>
                  <a:gd name="T87" fmla="*/ 686198 h 260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45" h="2606">
                    <a:moveTo>
                      <a:pt x="0" y="2605"/>
                    </a:moveTo>
                    <a:lnTo>
                      <a:pt x="385" y="2605"/>
                    </a:lnTo>
                    <a:lnTo>
                      <a:pt x="385" y="2238"/>
                    </a:lnTo>
                    <a:lnTo>
                      <a:pt x="560" y="2238"/>
                    </a:lnTo>
                    <a:lnTo>
                      <a:pt x="560" y="2605"/>
                    </a:lnTo>
                    <a:lnTo>
                      <a:pt x="944" y="2605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2605"/>
                    </a:lnTo>
                    <a:close/>
                    <a:moveTo>
                      <a:pt x="717" y="262"/>
                    </a:moveTo>
                    <a:lnTo>
                      <a:pt x="857" y="262"/>
                    </a:lnTo>
                    <a:lnTo>
                      <a:pt x="857" y="577"/>
                    </a:lnTo>
                    <a:lnTo>
                      <a:pt x="717" y="577"/>
                    </a:lnTo>
                    <a:lnTo>
                      <a:pt x="717" y="262"/>
                    </a:lnTo>
                    <a:close/>
                    <a:moveTo>
                      <a:pt x="717" y="699"/>
                    </a:moveTo>
                    <a:lnTo>
                      <a:pt x="857" y="699"/>
                    </a:lnTo>
                    <a:lnTo>
                      <a:pt x="857" y="1014"/>
                    </a:lnTo>
                    <a:lnTo>
                      <a:pt x="717" y="1014"/>
                    </a:lnTo>
                    <a:lnTo>
                      <a:pt x="717" y="699"/>
                    </a:lnTo>
                    <a:close/>
                    <a:moveTo>
                      <a:pt x="717" y="1136"/>
                    </a:moveTo>
                    <a:lnTo>
                      <a:pt x="857" y="1136"/>
                    </a:lnTo>
                    <a:lnTo>
                      <a:pt x="857" y="1451"/>
                    </a:lnTo>
                    <a:lnTo>
                      <a:pt x="717" y="1451"/>
                    </a:lnTo>
                    <a:lnTo>
                      <a:pt x="717" y="1136"/>
                    </a:lnTo>
                    <a:close/>
                    <a:moveTo>
                      <a:pt x="717" y="1591"/>
                    </a:moveTo>
                    <a:lnTo>
                      <a:pt x="857" y="1591"/>
                    </a:lnTo>
                    <a:lnTo>
                      <a:pt x="857" y="1906"/>
                    </a:lnTo>
                    <a:lnTo>
                      <a:pt x="717" y="1906"/>
                    </a:lnTo>
                    <a:lnTo>
                      <a:pt x="717" y="1591"/>
                    </a:lnTo>
                    <a:close/>
                    <a:moveTo>
                      <a:pt x="507" y="262"/>
                    </a:moveTo>
                    <a:lnTo>
                      <a:pt x="647" y="262"/>
                    </a:lnTo>
                    <a:lnTo>
                      <a:pt x="647" y="577"/>
                    </a:lnTo>
                    <a:lnTo>
                      <a:pt x="507" y="577"/>
                    </a:lnTo>
                    <a:lnTo>
                      <a:pt x="507" y="262"/>
                    </a:lnTo>
                    <a:close/>
                    <a:moveTo>
                      <a:pt x="507" y="699"/>
                    </a:moveTo>
                    <a:lnTo>
                      <a:pt x="647" y="699"/>
                    </a:lnTo>
                    <a:lnTo>
                      <a:pt x="647" y="1014"/>
                    </a:lnTo>
                    <a:lnTo>
                      <a:pt x="507" y="1014"/>
                    </a:lnTo>
                    <a:lnTo>
                      <a:pt x="507" y="699"/>
                    </a:lnTo>
                    <a:close/>
                    <a:moveTo>
                      <a:pt x="507" y="1136"/>
                    </a:moveTo>
                    <a:lnTo>
                      <a:pt x="647" y="1136"/>
                    </a:lnTo>
                    <a:lnTo>
                      <a:pt x="647" y="1451"/>
                    </a:lnTo>
                    <a:lnTo>
                      <a:pt x="507" y="1451"/>
                    </a:lnTo>
                    <a:lnTo>
                      <a:pt x="507" y="1136"/>
                    </a:lnTo>
                    <a:close/>
                    <a:moveTo>
                      <a:pt x="507" y="1591"/>
                    </a:moveTo>
                    <a:lnTo>
                      <a:pt x="647" y="1591"/>
                    </a:lnTo>
                    <a:lnTo>
                      <a:pt x="647" y="1906"/>
                    </a:lnTo>
                    <a:lnTo>
                      <a:pt x="507" y="1906"/>
                    </a:lnTo>
                    <a:lnTo>
                      <a:pt x="507" y="1591"/>
                    </a:lnTo>
                    <a:close/>
                    <a:moveTo>
                      <a:pt x="315" y="262"/>
                    </a:moveTo>
                    <a:lnTo>
                      <a:pt x="455" y="262"/>
                    </a:lnTo>
                    <a:lnTo>
                      <a:pt x="455" y="577"/>
                    </a:lnTo>
                    <a:lnTo>
                      <a:pt x="315" y="577"/>
                    </a:lnTo>
                    <a:lnTo>
                      <a:pt x="315" y="262"/>
                    </a:lnTo>
                    <a:close/>
                    <a:moveTo>
                      <a:pt x="315" y="699"/>
                    </a:moveTo>
                    <a:lnTo>
                      <a:pt x="455" y="699"/>
                    </a:lnTo>
                    <a:lnTo>
                      <a:pt x="455" y="1014"/>
                    </a:lnTo>
                    <a:lnTo>
                      <a:pt x="315" y="1014"/>
                    </a:lnTo>
                    <a:lnTo>
                      <a:pt x="315" y="699"/>
                    </a:lnTo>
                    <a:close/>
                    <a:moveTo>
                      <a:pt x="315" y="1136"/>
                    </a:moveTo>
                    <a:lnTo>
                      <a:pt x="455" y="1136"/>
                    </a:lnTo>
                    <a:lnTo>
                      <a:pt x="455" y="1451"/>
                    </a:lnTo>
                    <a:lnTo>
                      <a:pt x="315" y="1451"/>
                    </a:lnTo>
                    <a:lnTo>
                      <a:pt x="315" y="1136"/>
                    </a:lnTo>
                    <a:close/>
                    <a:moveTo>
                      <a:pt x="315" y="1591"/>
                    </a:moveTo>
                    <a:lnTo>
                      <a:pt x="455" y="1591"/>
                    </a:lnTo>
                    <a:lnTo>
                      <a:pt x="455" y="1906"/>
                    </a:lnTo>
                    <a:lnTo>
                      <a:pt x="315" y="1906"/>
                    </a:lnTo>
                    <a:lnTo>
                      <a:pt x="315" y="1591"/>
                    </a:lnTo>
                    <a:close/>
                    <a:moveTo>
                      <a:pt x="105" y="262"/>
                    </a:moveTo>
                    <a:lnTo>
                      <a:pt x="245" y="262"/>
                    </a:lnTo>
                    <a:lnTo>
                      <a:pt x="245" y="577"/>
                    </a:lnTo>
                    <a:lnTo>
                      <a:pt x="105" y="577"/>
                    </a:lnTo>
                    <a:lnTo>
                      <a:pt x="105" y="262"/>
                    </a:lnTo>
                    <a:close/>
                    <a:moveTo>
                      <a:pt x="105" y="699"/>
                    </a:moveTo>
                    <a:lnTo>
                      <a:pt x="245" y="699"/>
                    </a:lnTo>
                    <a:lnTo>
                      <a:pt x="245" y="1014"/>
                    </a:lnTo>
                    <a:lnTo>
                      <a:pt x="105" y="1014"/>
                    </a:lnTo>
                    <a:lnTo>
                      <a:pt x="105" y="699"/>
                    </a:lnTo>
                    <a:close/>
                    <a:moveTo>
                      <a:pt x="105" y="1136"/>
                    </a:moveTo>
                    <a:lnTo>
                      <a:pt x="245" y="1136"/>
                    </a:lnTo>
                    <a:lnTo>
                      <a:pt x="245" y="1451"/>
                    </a:lnTo>
                    <a:lnTo>
                      <a:pt x="105" y="1451"/>
                    </a:lnTo>
                    <a:lnTo>
                      <a:pt x="105" y="1136"/>
                    </a:lnTo>
                    <a:close/>
                    <a:moveTo>
                      <a:pt x="105" y="1591"/>
                    </a:moveTo>
                    <a:lnTo>
                      <a:pt x="245" y="1591"/>
                    </a:lnTo>
                    <a:lnTo>
                      <a:pt x="245" y="1906"/>
                    </a:lnTo>
                    <a:lnTo>
                      <a:pt x="105" y="1906"/>
                    </a:lnTo>
                    <a:lnTo>
                      <a:pt x="105" y="1591"/>
                    </a:lnTo>
                    <a:close/>
                  </a:path>
                </a:pathLst>
              </a:custGeom>
              <a:solidFill>
                <a:srgbClr val="1189C4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09" name="Oval 108"/>
            <p:cNvSpPr/>
            <p:nvPr/>
          </p:nvSpPr>
          <p:spPr>
            <a:xfrm>
              <a:off x="290067" y="168513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1189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310324" y="2012055"/>
            <a:ext cx="390255" cy="390253"/>
            <a:chOff x="290067" y="2265274"/>
            <a:chExt cx="394553" cy="39455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16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7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8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19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0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15" name="Oval 114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957232" y="2125858"/>
            <a:ext cx="252494" cy="252493"/>
            <a:chOff x="290067" y="2265274"/>
            <a:chExt cx="394553" cy="394551"/>
          </a:xfrm>
        </p:grpSpPr>
        <p:grpSp>
          <p:nvGrpSpPr>
            <p:cNvPr id="122" name="Group 121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24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5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6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7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28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23" name="Oval 122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3135400" y="413806"/>
            <a:ext cx="521163" cy="521161"/>
            <a:chOff x="290067" y="2265274"/>
            <a:chExt cx="394553" cy="394551"/>
          </a:xfrm>
        </p:grpSpPr>
        <p:grpSp>
          <p:nvGrpSpPr>
            <p:cNvPr id="130" name="Group 129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32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3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4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5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36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31" name="Oval 130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700579" y="2545377"/>
            <a:ext cx="605269" cy="605266"/>
            <a:chOff x="290067" y="2265274"/>
            <a:chExt cx="394553" cy="394551"/>
          </a:xfrm>
        </p:grpSpPr>
        <p:grpSp>
          <p:nvGrpSpPr>
            <p:cNvPr id="143" name="Group 142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45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6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7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8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49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44" name="Oval 143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4367498" y="1031489"/>
            <a:ext cx="298743" cy="298741"/>
            <a:chOff x="290067" y="2265274"/>
            <a:chExt cx="394553" cy="394551"/>
          </a:xfrm>
        </p:grpSpPr>
        <p:grpSp>
          <p:nvGrpSpPr>
            <p:cNvPr id="151" name="Group 150"/>
            <p:cNvGrpSpPr/>
            <p:nvPr/>
          </p:nvGrpSpPr>
          <p:grpSpPr>
            <a:xfrm>
              <a:off x="368403" y="2299192"/>
              <a:ext cx="225468" cy="287423"/>
              <a:chOff x="1717675" y="2166832"/>
              <a:chExt cx="746125" cy="1046268"/>
            </a:xfrm>
          </p:grpSpPr>
          <p:sp>
            <p:nvSpPr>
              <p:cNvPr id="153" name="Freeform 57"/>
              <p:cNvSpPr>
                <a:spLocks noChangeArrowheads="1"/>
              </p:cNvSpPr>
              <p:nvPr/>
            </p:nvSpPr>
            <p:spPr bwMode="auto">
              <a:xfrm>
                <a:off x="2044700" y="2833688"/>
                <a:ext cx="93663" cy="320675"/>
              </a:xfrm>
              <a:custGeom>
                <a:avLst/>
                <a:gdLst>
                  <a:gd name="T0" fmla="*/ 46832 w 260"/>
                  <a:gd name="T1" fmla="*/ 0 h 892"/>
                  <a:gd name="T2" fmla="*/ 0 w 260"/>
                  <a:gd name="T3" fmla="*/ 145598 h 892"/>
                  <a:gd name="T4" fmla="*/ 46832 w 260"/>
                  <a:gd name="T5" fmla="*/ 320315 h 892"/>
                  <a:gd name="T6" fmla="*/ 93303 w 260"/>
                  <a:gd name="T7" fmla="*/ 145598 h 892"/>
                  <a:gd name="T8" fmla="*/ 46832 w 260"/>
                  <a:gd name="T9" fmla="*/ 0 h 8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0" h="892">
                    <a:moveTo>
                      <a:pt x="130" y="0"/>
                    </a:moveTo>
                    <a:lnTo>
                      <a:pt x="0" y="405"/>
                    </a:lnTo>
                    <a:lnTo>
                      <a:pt x="130" y="891"/>
                    </a:lnTo>
                    <a:lnTo>
                      <a:pt x="259" y="405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4" name="Freeform 58"/>
              <p:cNvSpPr>
                <a:spLocks noChangeArrowheads="1"/>
              </p:cNvSpPr>
              <p:nvPr/>
            </p:nvSpPr>
            <p:spPr bwMode="auto">
              <a:xfrm>
                <a:off x="1717675" y="2682875"/>
                <a:ext cx="355600" cy="530225"/>
              </a:xfrm>
              <a:custGeom>
                <a:avLst/>
                <a:gdLst>
                  <a:gd name="T0" fmla="*/ 186438 w 988"/>
                  <a:gd name="T1" fmla="*/ 11519 h 1473"/>
                  <a:gd name="T2" fmla="*/ 186438 w 988"/>
                  <a:gd name="T3" fmla="*/ 11519 h 1473"/>
                  <a:gd name="T4" fmla="*/ 0 w 988"/>
                  <a:gd name="T5" fmla="*/ 250174 h 1473"/>
                  <a:gd name="T6" fmla="*/ 0 w 988"/>
                  <a:gd name="T7" fmla="*/ 384440 h 1473"/>
                  <a:gd name="T8" fmla="*/ 151526 w 988"/>
                  <a:gd name="T9" fmla="*/ 529865 h 1473"/>
                  <a:gd name="T10" fmla="*/ 355240 w 988"/>
                  <a:gd name="T11" fmla="*/ 529865 h 1473"/>
                  <a:gd name="T12" fmla="*/ 221350 w 988"/>
                  <a:gd name="T13" fmla="*/ 0 h 1473"/>
                  <a:gd name="T14" fmla="*/ 186438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518" y="32"/>
                    </a:moveTo>
                    <a:lnTo>
                      <a:pt x="518" y="32"/>
                    </a:lnTo>
                    <a:cubicBezTo>
                      <a:pt x="324" y="81"/>
                      <a:pt x="0" y="469"/>
                      <a:pt x="0" y="695"/>
                    </a:cubicBezTo>
                    <a:cubicBezTo>
                      <a:pt x="0" y="793"/>
                      <a:pt x="0" y="1068"/>
                      <a:pt x="0" y="1068"/>
                    </a:cubicBezTo>
                    <a:cubicBezTo>
                      <a:pt x="0" y="1295"/>
                      <a:pt x="178" y="1472"/>
                      <a:pt x="421" y="1472"/>
                    </a:cubicBezTo>
                    <a:cubicBezTo>
                      <a:pt x="987" y="1472"/>
                      <a:pt x="987" y="1472"/>
                      <a:pt x="987" y="1472"/>
                    </a:cubicBezTo>
                    <a:cubicBezTo>
                      <a:pt x="615" y="0"/>
                      <a:pt x="615" y="0"/>
                      <a:pt x="615" y="0"/>
                    </a:cubicBezTo>
                    <a:cubicBezTo>
                      <a:pt x="582" y="16"/>
                      <a:pt x="550" y="16"/>
                      <a:pt x="518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5" name="Freeform 59"/>
              <p:cNvSpPr>
                <a:spLocks noChangeArrowheads="1"/>
              </p:cNvSpPr>
              <p:nvPr/>
            </p:nvSpPr>
            <p:spPr bwMode="auto">
              <a:xfrm>
                <a:off x="2108200" y="2682875"/>
                <a:ext cx="355600" cy="530225"/>
              </a:xfrm>
              <a:custGeom>
                <a:avLst/>
                <a:gdLst>
                  <a:gd name="T0" fmla="*/ 168802 w 988"/>
                  <a:gd name="T1" fmla="*/ 11519 h 1473"/>
                  <a:gd name="T2" fmla="*/ 168802 w 988"/>
                  <a:gd name="T3" fmla="*/ 11519 h 1473"/>
                  <a:gd name="T4" fmla="*/ 134250 w 988"/>
                  <a:gd name="T5" fmla="*/ 0 h 1473"/>
                  <a:gd name="T6" fmla="*/ 0 w 988"/>
                  <a:gd name="T7" fmla="*/ 529865 h 1473"/>
                  <a:gd name="T8" fmla="*/ 209833 w 988"/>
                  <a:gd name="T9" fmla="*/ 529865 h 1473"/>
                  <a:gd name="T10" fmla="*/ 355240 w 988"/>
                  <a:gd name="T11" fmla="*/ 384440 h 1473"/>
                  <a:gd name="T12" fmla="*/ 355240 w 988"/>
                  <a:gd name="T13" fmla="*/ 250174 h 1473"/>
                  <a:gd name="T14" fmla="*/ 168802 w 988"/>
                  <a:gd name="T15" fmla="*/ 11519 h 14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8" h="1473">
                    <a:moveTo>
                      <a:pt x="469" y="32"/>
                    </a:moveTo>
                    <a:lnTo>
                      <a:pt x="469" y="32"/>
                    </a:lnTo>
                    <a:cubicBezTo>
                      <a:pt x="437" y="16"/>
                      <a:pt x="421" y="16"/>
                      <a:pt x="373" y="0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583" y="1472"/>
                      <a:pt x="583" y="1472"/>
                      <a:pt x="583" y="1472"/>
                    </a:cubicBezTo>
                    <a:cubicBezTo>
                      <a:pt x="810" y="1472"/>
                      <a:pt x="987" y="1295"/>
                      <a:pt x="987" y="1068"/>
                    </a:cubicBezTo>
                    <a:cubicBezTo>
                      <a:pt x="987" y="1068"/>
                      <a:pt x="987" y="793"/>
                      <a:pt x="987" y="695"/>
                    </a:cubicBezTo>
                    <a:cubicBezTo>
                      <a:pt x="987" y="469"/>
                      <a:pt x="680" y="81"/>
                      <a:pt x="469" y="3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6" name="Freeform 60"/>
              <p:cNvSpPr>
                <a:spLocks noChangeArrowheads="1"/>
              </p:cNvSpPr>
              <p:nvPr/>
            </p:nvSpPr>
            <p:spPr bwMode="auto">
              <a:xfrm>
                <a:off x="2032000" y="2706688"/>
                <a:ext cx="117475" cy="128587"/>
              </a:xfrm>
              <a:custGeom>
                <a:avLst/>
                <a:gdLst>
                  <a:gd name="T0" fmla="*/ 99402 w 325"/>
                  <a:gd name="T1" fmla="*/ 0 h 356"/>
                  <a:gd name="T2" fmla="*/ 99402 w 325"/>
                  <a:gd name="T3" fmla="*/ 0 h 356"/>
                  <a:gd name="T4" fmla="*/ 58557 w 325"/>
                  <a:gd name="T5" fmla="*/ 5779 h 356"/>
                  <a:gd name="T6" fmla="*/ 17712 w 325"/>
                  <a:gd name="T7" fmla="*/ 0 h 356"/>
                  <a:gd name="T8" fmla="*/ 0 w 325"/>
                  <a:gd name="T9" fmla="*/ 46595 h 356"/>
                  <a:gd name="T10" fmla="*/ 58557 w 325"/>
                  <a:gd name="T11" fmla="*/ 128226 h 356"/>
                  <a:gd name="T12" fmla="*/ 117114 w 325"/>
                  <a:gd name="T13" fmla="*/ 46595 h 356"/>
                  <a:gd name="T14" fmla="*/ 99402 w 325"/>
                  <a:gd name="T15" fmla="*/ 0 h 3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5" h="356">
                    <a:moveTo>
                      <a:pt x="275" y="0"/>
                    </a:moveTo>
                    <a:lnTo>
                      <a:pt x="275" y="0"/>
                    </a:lnTo>
                    <a:cubicBezTo>
                      <a:pt x="243" y="0"/>
                      <a:pt x="210" y="16"/>
                      <a:pt x="162" y="16"/>
                    </a:cubicBezTo>
                    <a:cubicBezTo>
                      <a:pt x="129" y="16"/>
                      <a:pt x="81" y="0"/>
                      <a:pt x="4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2" y="355"/>
                      <a:pt x="162" y="355"/>
                      <a:pt x="162" y="355"/>
                    </a:cubicBezTo>
                    <a:cubicBezTo>
                      <a:pt x="324" y="129"/>
                      <a:pt x="324" y="129"/>
                      <a:pt x="324" y="129"/>
                    </a:cubicBezTo>
                    <a:lnTo>
                      <a:pt x="275" y="0"/>
                    </a:ln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  <p:sp>
            <p:nvSpPr>
              <p:cNvPr id="157" name="Freeform 61"/>
              <p:cNvSpPr>
                <a:spLocks noChangeArrowheads="1"/>
              </p:cNvSpPr>
              <p:nvPr/>
            </p:nvSpPr>
            <p:spPr bwMode="auto">
              <a:xfrm>
                <a:off x="1881188" y="2166832"/>
                <a:ext cx="419100" cy="508000"/>
              </a:xfrm>
              <a:custGeom>
                <a:avLst/>
                <a:gdLst>
                  <a:gd name="T0" fmla="*/ 250166 w 1166"/>
                  <a:gd name="T1" fmla="*/ 501871 h 1409"/>
                  <a:gd name="T2" fmla="*/ 250166 w 1166"/>
                  <a:gd name="T3" fmla="*/ 501871 h 1409"/>
                  <a:gd name="T4" fmla="*/ 418741 w 1166"/>
                  <a:gd name="T5" fmla="*/ 250935 h 1409"/>
                  <a:gd name="T6" fmla="*/ 209550 w 1166"/>
                  <a:gd name="T7" fmla="*/ 0 h 1409"/>
                  <a:gd name="T8" fmla="*/ 0 w 1166"/>
                  <a:gd name="T9" fmla="*/ 250935 h 1409"/>
                  <a:gd name="T10" fmla="*/ 168934 w 1166"/>
                  <a:gd name="T11" fmla="*/ 501871 h 1409"/>
                  <a:gd name="T12" fmla="*/ 209550 w 1166"/>
                  <a:gd name="T13" fmla="*/ 507639 h 1409"/>
                  <a:gd name="T14" fmla="*/ 250166 w 1166"/>
                  <a:gd name="T15" fmla="*/ 501871 h 14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66" h="1409">
                    <a:moveTo>
                      <a:pt x="696" y="1392"/>
                    </a:moveTo>
                    <a:lnTo>
                      <a:pt x="696" y="1392"/>
                    </a:lnTo>
                    <a:cubicBezTo>
                      <a:pt x="971" y="1327"/>
                      <a:pt x="1165" y="1035"/>
                      <a:pt x="1165" y="696"/>
                    </a:cubicBezTo>
                    <a:cubicBezTo>
                      <a:pt x="1165" y="307"/>
                      <a:pt x="906" y="0"/>
                      <a:pt x="583" y="0"/>
                    </a:cubicBezTo>
                    <a:cubicBezTo>
                      <a:pt x="259" y="0"/>
                      <a:pt x="0" y="307"/>
                      <a:pt x="0" y="696"/>
                    </a:cubicBezTo>
                    <a:cubicBezTo>
                      <a:pt x="0" y="1035"/>
                      <a:pt x="211" y="1327"/>
                      <a:pt x="470" y="1392"/>
                    </a:cubicBezTo>
                    <a:cubicBezTo>
                      <a:pt x="502" y="1392"/>
                      <a:pt x="550" y="1408"/>
                      <a:pt x="583" y="1408"/>
                    </a:cubicBezTo>
                    <a:cubicBezTo>
                      <a:pt x="631" y="1408"/>
                      <a:pt x="664" y="1392"/>
                      <a:pt x="696" y="1392"/>
                    </a:cubicBezTo>
                  </a:path>
                </a:pathLst>
              </a:custGeom>
              <a:solidFill>
                <a:srgbClr val="F4832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ZA"/>
              </a:p>
            </p:txBody>
          </p:sp>
        </p:grpSp>
        <p:sp>
          <p:nvSpPr>
            <p:cNvPr id="152" name="Oval 151"/>
            <p:cNvSpPr/>
            <p:nvPr/>
          </p:nvSpPr>
          <p:spPr>
            <a:xfrm>
              <a:off x="290067" y="226527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F483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214447" y="3309558"/>
            <a:ext cx="350696" cy="350694"/>
            <a:chOff x="290067" y="2845414"/>
            <a:chExt cx="394553" cy="394551"/>
          </a:xfrm>
        </p:grpSpPr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1" name="Oval 160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4525604" y="1440334"/>
            <a:ext cx="419816" cy="419814"/>
            <a:chOff x="290067" y="2845414"/>
            <a:chExt cx="394553" cy="394551"/>
          </a:xfrm>
        </p:grpSpPr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4" name="Oval 163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5352517" y="2019181"/>
            <a:ext cx="580469" cy="580466"/>
            <a:chOff x="290067" y="2845414"/>
            <a:chExt cx="394553" cy="394551"/>
          </a:xfrm>
        </p:grpSpPr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67" name="Oval 166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5920814" y="2485916"/>
            <a:ext cx="770755" cy="770751"/>
            <a:chOff x="290067" y="2845414"/>
            <a:chExt cx="394553" cy="394551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70" name="Oval 169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6020447" y="1592756"/>
            <a:ext cx="350696" cy="350694"/>
            <a:chOff x="290067" y="2845414"/>
            <a:chExt cx="394553" cy="394551"/>
          </a:xfrm>
        </p:grpSpPr>
        <p:pic>
          <p:nvPicPr>
            <p:cNvPr id="172" name="Picture 17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563" y="2914288"/>
              <a:ext cx="250025" cy="250025"/>
            </a:xfrm>
            <a:prstGeom prst="rect">
              <a:avLst/>
            </a:prstGeom>
          </p:spPr>
        </p:pic>
        <p:sp>
          <p:nvSpPr>
            <p:cNvPr id="173" name="Oval 172"/>
            <p:cNvSpPr/>
            <p:nvPr/>
          </p:nvSpPr>
          <p:spPr>
            <a:xfrm>
              <a:off x="290067" y="284541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59B44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6539128" y="1917640"/>
            <a:ext cx="446392" cy="446390"/>
            <a:chOff x="290067" y="3425554"/>
            <a:chExt cx="394553" cy="394551"/>
          </a:xfrm>
        </p:grpSpPr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78" name="Oval 177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7203482" y="1462761"/>
            <a:ext cx="851176" cy="851172"/>
            <a:chOff x="290067" y="3425554"/>
            <a:chExt cx="394553" cy="394551"/>
          </a:xfrm>
        </p:grpSpPr>
        <p:pic>
          <p:nvPicPr>
            <p:cNvPr id="180" name="Picture 17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1" name="Oval 180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549803" y="3356278"/>
            <a:ext cx="337399" cy="337397"/>
            <a:chOff x="290067" y="3425554"/>
            <a:chExt cx="394553" cy="394551"/>
          </a:xfrm>
        </p:grpSpPr>
        <p:pic>
          <p:nvPicPr>
            <p:cNvPr id="183" name="Picture 18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4" name="Oval 183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7033022" y="2663143"/>
            <a:ext cx="667450" cy="667448"/>
            <a:chOff x="290067" y="3425554"/>
            <a:chExt cx="394553" cy="394551"/>
          </a:xfrm>
        </p:grpSpPr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87" name="Oval 186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7790279" y="2428712"/>
            <a:ext cx="337399" cy="337397"/>
            <a:chOff x="290067" y="3425554"/>
            <a:chExt cx="394553" cy="394551"/>
          </a:xfrm>
        </p:grpSpPr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0" name="Oval 189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8099685" y="1373868"/>
            <a:ext cx="209570" cy="209569"/>
            <a:chOff x="290067" y="3425554"/>
            <a:chExt cx="394553" cy="394551"/>
          </a:xfrm>
        </p:grpSpPr>
        <p:pic>
          <p:nvPicPr>
            <p:cNvPr id="192" name="Picture 19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3" name="Oval 192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5485284" y="3746745"/>
            <a:ext cx="614251" cy="614248"/>
            <a:chOff x="290067" y="3425554"/>
            <a:chExt cx="394553" cy="394551"/>
          </a:xfrm>
        </p:grpSpPr>
        <p:pic>
          <p:nvPicPr>
            <p:cNvPr id="195" name="Picture 19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33" y="3469832"/>
              <a:ext cx="305735" cy="305734"/>
            </a:xfrm>
            <a:prstGeom prst="rect">
              <a:avLst/>
            </a:prstGeom>
          </p:spPr>
        </p:pic>
        <p:sp>
          <p:nvSpPr>
            <p:cNvPr id="196" name="Oval 195"/>
            <p:cNvSpPr/>
            <p:nvPr/>
          </p:nvSpPr>
          <p:spPr>
            <a:xfrm>
              <a:off x="290067" y="3425554"/>
              <a:ext cx="394553" cy="394551"/>
            </a:xfrm>
            <a:prstGeom prst="ellipse">
              <a:avLst/>
            </a:prstGeom>
            <a:noFill/>
            <a:ln w="28575" cmpd="sng">
              <a:solidFill>
                <a:srgbClr val="D531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208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9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  <p:bldP spid="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563150" y="309536"/>
            <a:ext cx="7584778" cy="7584738"/>
            <a:chOff x="-2563150" y="309536"/>
            <a:chExt cx="7584778" cy="7584738"/>
          </a:xfrm>
        </p:grpSpPr>
        <p:sp>
          <p:nvSpPr>
            <p:cNvPr id="61" name="Oval 60"/>
            <p:cNvSpPr/>
            <p:nvPr/>
          </p:nvSpPr>
          <p:spPr>
            <a:xfrm>
              <a:off x="-66581" y="2806092"/>
              <a:ext cx="2591640" cy="2591626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-860626" y="2012052"/>
              <a:ext cx="4179730" cy="417970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-1721939" y="1150743"/>
              <a:ext cx="5902356" cy="5902324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-2563150" y="309536"/>
              <a:ext cx="7584778" cy="7584738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239058" y="475416"/>
            <a:ext cx="2764117" cy="899370"/>
            <a:chOff x="-239058" y="3657886"/>
            <a:chExt cx="2764117" cy="899370"/>
          </a:xfrm>
        </p:grpSpPr>
        <p:sp>
          <p:nvSpPr>
            <p:cNvPr id="19" name="Rectangle 18"/>
            <p:cNvSpPr/>
            <p:nvPr/>
          </p:nvSpPr>
          <p:spPr>
            <a:xfrm>
              <a:off x="1" y="3657886"/>
              <a:ext cx="2525058" cy="8993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39058" y="3681700"/>
              <a:ext cx="26894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rgbClr val="1189C4"/>
                  </a:solidFill>
                  <a:latin typeface="Avenir Medium"/>
                  <a:cs typeface="Avenir Medium"/>
                </a:rPr>
                <a:t>Knowledge Regions: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 flipV="1">
            <a:off x="-2717418" y="2412249"/>
            <a:ext cx="5119678" cy="345044"/>
            <a:chOff x="1952678" y="2870449"/>
            <a:chExt cx="4576414" cy="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340999" y="3191620"/>
            <a:ext cx="1792777" cy="1792777"/>
            <a:chOff x="340993" y="3191617"/>
            <a:chExt cx="1792777" cy="1792777"/>
          </a:xfrm>
        </p:grpSpPr>
        <p:pic>
          <p:nvPicPr>
            <p:cNvPr id="2" name="Picture 1" descr="Brain-Games 2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93" y="3191617"/>
              <a:ext cx="1792777" cy="1792777"/>
            </a:xfrm>
            <a:prstGeom prst="rect">
              <a:avLst/>
            </a:prstGeom>
          </p:spPr>
        </p:pic>
        <p:sp>
          <p:nvSpPr>
            <p:cNvPr id="60" name="Oval 59"/>
            <p:cNvSpPr/>
            <p:nvPr/>
          </p:nvSpPr>
          <p:spPr>
            <a:xfrm>
              <a:off x="512861" y="3385530"/>
              <a:ext cx="1432756" cy="1432749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91131" y="2053536"/>
            <a:ext cx="17471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solidFill>
                  <a:prstClr val="white"/>
                </a:solidFill>
              </a:rPr>
              <a:t>WHY</a:t>
            </a:r>
          </a:p>
          <a:p>
            <a:r>
              <a:rPr lang="en-US" b="1" u="sng" dirty="0">
                <a:solidFill>
                  <a:prstClr val="white"/>
                </a:solidFill>
              </a:rPr>
              <a:t>STELLENBOSCH?</a:t>
            </a: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2851114" y="309536"/>
          <a:ext cx="5910114" cy="4508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321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4"/>
          <p:cNvSpPr txBox="1"/>
          <p:nvPr/>
        </p:nvSpPr>
        <p:spPr>
          <a:xfrm>
            <a:off x="5288818" y="1705233"/>
            <a:ext cx="3410339" cy="181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Facilitating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sym typeface="Impact"/>
              </a:rPr>
              <a:t>Valuable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800" dirty="0">
                <a:solidFill>
                  <a:schemeClr val="lt1"/>
                </a:solidFill>
                <a:latin typeface="Impact"/>
                <a:sym typeface="Impact"/>
              </a:rPr>
              <a:t>Connections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59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60" descr="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761" y="0"/>
            <a:ext cx="9234537" cy="520733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60"/>
          <p:cNvSpPr txBox="1"/>
          <p:nvPr/>
        </p:nvSpPr>
        <p:spPr>
          <a:xfrm>
            <a:off x="602372" y="2803484"/>
            <a:ext cx="3464700" cy="22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 dirty="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GLOBAL ENTREPRENEURSHIP DEVELOPMENT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dirty="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INSTITUTE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8A8C87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dirty="0" err="1">
                <a:solidFill>
                  <a:srgbClr val="8A8C87"/>
                </a:solidFill>
                <a:latin typeface="Arial"/>
                <a:ea typeface="Arial"/>
                <a:cs typeface="Arial"/>
                <a:sym typeface="Arial"/>
              </a:rPr>
              <a:t>www.thegedi.org</a:t>
            </a:r>
            <a:r>
              <a:rPr lang="en-ZA" sz="1200" dirty="0">
                <a:solidFill>
                  <a:srgbClr val="8A8C87"/>
                </a:solidFill>
                <a:latin typeface="Arial"/>
                <a:ea typeface="Arial"/>
                <a:cs typeface="Arial"/>
                <a:sym typeface="Arial"/>
              </a:rPr>
              <a:t>/tool</a:t>
            </a:r>
            <a:endParaRPr dirty="0"/>
          </a:p>
        </p:txBody>
      </p:sp>
      <p:sp>
        <p:nvSpPr>
          <p:cNvPr id="597" name="Google Shape;597;p60"/>
          <p:cNvSpPr/>
          <p:nvPr/>
        </p:nvSpPr>
        <p:spPr>
          <a:xfrm>
            <a:off x="3834252" y="1807451"/>
            <a:ext cx="3940200" cy="22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8" name="Google Shape;598;p60"/>
          <p:cNvSpPr txBox="1"/>
          <p:nvPr/>
        </p:nvSpPr>
        <p:spPr>
          <a:xfrm>
            <a:off x="169747" y="147917"/>
            <a:ext cx="3461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lang="en-ZA" sz="3600" b="0" u="none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Where we focus</a:t>
            </a:r>
            <a:endParaRPr sz="3600" b="0" i="0" u="none" strike="noStrike" cap="none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99" name="Google Shape;599;p60"/>
          <p:cNvPicPr preferRelativeResize="0"/>
          <p:nvPr/>
        </p:nvPicPr>
        <p:blipFill rotWithShape="1">
          <a:blip r:embed="rId4">
            <a:alphaModFix/>
          </a:blip>
          <a:srcRect r="6154"/>
          <a:stretch/>
        </p:blipFill>
        <p:spPr>
          <a:xfrm>
            <a:off x="3440327" y="0"/>
            <a:ext cx="572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60"/>
          <p:cNvSpPr/>
          <p:nvPr/>
        </p:nvSpPr>
        <p:spPr>
          <a:xfrm>
            <a:off x="7149046" y="81171"/>
            <a:ext cx="792600" cy="684600"/>
          </a:xfrm>
          <a:prstGeom prst="ellipse">
            <a:avLst/>
          </a:prstGeom>
          <a:noFill/>
          <a:ln w="38100" cap="flat" cmpd="sng">
            <a:solidFill>
              <a:srgbClr val="C1245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1" name="Google Shape;601;p60"/>
          <p:cNvSpPr/>
          <p:nvPr/>
        </p:nvSpPr>
        <p:spPr>
          <a:xfrm>
            <a:off x="4783719" y="107805"/>
            <a:ext cx="1041300" cy="684600"/>
          </a:xfrm>
          <a:prstGeom prst="ellipse">
            <a:avLst/>
          </a:prstGeom>
          <a:noFill/>
          <a:ln w="38100" cap="flat" cmpd="sng">
            <a:solidFill>
              <a:srgbClr val="C1245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085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1"/>
          <p:cNvSpPr txBox="1"/>
          <p:nvPr/>
        </p:nvSpPr>
        <p:spPr>
          <a:xfrm>
            <a:off x="0" y="595765"/>
            <a:ext cx="25803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3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What we do</a:t>
            </a:r>
            <a:endParaRPr/>
          </a:p>
        </p:txBody>
      </p:sp>
      <p:sp>
        <p:nvSpPr>
          <p:cNvPr id="608" name="Google Shape;608;p61"/>
          <p:cNvSpPr txBox="1"/>
          <p:nvPr/>
        </p:nvSpPr>
        <p:spPr>
          <a:xfrm>
            <a:off x="3983516" y="1174406"/>
            <a:ext cx="5160600" cy="13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211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833211"/>
                </a:solidFill>
                <a:latin typeface="Impact"/>
                <a:ea typeface="Impact"/>
                <a:cs typeface="Impact"/>
                <a:sym typeface="Impact"/>
              </a:rPr>
              <a:t>Value Proposition and Business Model Design</a:t>
            </a:r>
            <a:endParaRPr sz="3200" b="0" i="0" u="none" strike="noStrike" cap="none">
              <a:solidFill>
                <a:srgbClr val="83321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09" name="Google Shape;609;p61"/>
          <p:cNvSpPr txBox="1"/>
          <p:nvPr/>
        </p:nvSpPr>
        <p:spPr>
          <a:xfrm>
            <a:off x="3983514" y="2704893"/>
            <a:ext cx="51606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Due Diligence Development</a:t>
            </a:r>
            <a:endParaRPr sz="3200" b="0" i="0" u="none" strike="noStrike" cap="none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0" name="Google Shape;610;p61"/>
          <p:cNvSpPr txBox="1"/>
          <p:nvPr/>
        </p:nvSpPr>
        <p:spPr>
          <a:xfrm>
            <a:off x="3983513" y="3522957"/>
            <a:ext cx="50958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Funding and Support Network</a:t>
            </a:r>
            <a:endParaRPr sz="3200" b="0" i="0" u="none" strike="noStrike" cap="none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1" name="Google Shape;611;p61"/>
          <p:cNvSpPr txBox="1"/>
          <p:nvPr/>
        </p:nvSpPr>
        <p:spPr>
          <a:xfrm>
            <a:off x="3983513" y="387540"/>
            <a:ext cx="50958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2451"/>
              </a:buClr>
              <a:buSzPts val="3200"/>
              <a:buFont typeface="Arial"/>
              <a:buNone/>
            </a:pPr>
            <a:r>
              <a:rPr lang="en-ZA" sz="3200">
                <a:solidFill>
                  <a:srgbClr val="C12451"/>
                </a:solidFill>
                <a:latin typeface="Impact"/>
                <a:ea typeface="Impact"/>
                <a:cs typeface="Impact"/>
                <a:sym typeface="Impact"/>
              </a:rPr>
              <a:t>Coaching</a:t>
            </a:r>
            <a:endParaRPr sz="3200" b="0" i="0" u="none" strike="noStrike" cap="none">
              <a:solidFill>
                <a:srgbClr val="C1245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2" name="Google Shape;612;p61"/>
          <p:cNvSpPr/>
          <p:nvPr/>
        </p:nvSpPr>
        <p:spPr>
          <a:xfrm rot="10800000">
            <a:off x="3556725" y="597417"/>
            <a:ext cx="362100" cy="1656900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8A8C8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A8C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3" name="Google Shape;613;p61"/>
          <p:cNvSpPr/>
          <p:nvPr/>
        </p:nvSpPr>
        <p:spPr>
          <a:xfrm rot="10800000">
            <a:off x="3556724" y="2898926"/>
            <a:ext cx="362100" cy="1220400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8A8C8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A8C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4" name="Google Shape;614;p61"/>
          <p:cNvSpPr txBox="1"/>
          <p:nvPr/>
        </p:nvSpPr>
        <p:spPr>
          <a:xfrm rot="-5400000">
            <a:off x="2345347" y="3329062"/>
            <a:ext cx="1905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Risk Capital</a:t>
            </a:r>
            <a:endParaRPr/>
          </a:p>
        </p:txBody>
      </p:sp>
      <p:sp>
        <p:nvSpPr>
          <p:cNvPr id="615" name="Google Shape;615;p61"/>
          <p:cNvSpPr txBox="1"/>
          <p:nvPr/>
        </p:nvSpPr>
        <p:spPr>
          <a:xfrm rot="-5400000">
            <a:off x="2251447" y="1237197"/>
            <a:ext cx="20934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>
                <a:solidFill>
                  <a:srgbClr val="8A8C87"/>
                </a:solidFill>
                <a:latin typeface="Impact"/>
                <a:ea typeface="Impact"/>
                <a:cs typeface="Impact"/>
                <a:sym typeface="Impact"/>
              </a:rPr>
              <a:t>Startup Skills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35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8"/>
          <p:cNvSpPr txBox="1"/>
          <p:nvPr/>
        </p:nvSpPr>
        <p:spPr>
          <a:xfrm>
            <a:off x="3272657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25%</a:t>
            </a:r>
            <a:endParaRPr sz="2800" b="0" i="0" u="none" strike="noStrike" cap="none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1" name="Google Shape;561;p58"/>
          <p:cNvSpPr txBox="1"/>
          <p:nvPr/>
        </p:nvSpPr>
        <p:spPr>
          <a:xfrm>
            <a:off x="3249764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Undergrads</a:t>
            </a:r>
            <a:endParaRPr/>
          </a:p>
        </p:txBody>
      </p:sp>
      <p:sp>
        <p:nvSpPr>
          <p:cNvPr id="562" name="Google Shape;562;p58"/>
          <p:cNvSpPr txBox="1"/>
          <p:nvPr/>
        </p:nvSpPr>
        <p:spPr>
          <a:xfrm>
            <a:off x="3380665" y="3570785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b="0" i="0" u="none" strike="noStrike" cap="none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50%</a:t>
            </a:r>
            <a:endParaRPr sz="2800" b="0" i="0" u="none" strike="noStrike" cap="none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3" name="Google Shape;563;p58"/>
          <p:cNvSpPr txBox="1"/>
          <p:nvPr/>
        </p:nvSpPr>
        <p:spPr>
          <a:xfrm>
            <a:off x="3094739" y="2771541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Concepts to Prototype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4" name="Google Shape;564;p58"/>
          <p:cNvSpPr txBox="1"/>
          <p:nvPr/>
        </p:nvSpPr>
        <p:spPr>
          <a:xfrm>
            <a:off x="0" y="1178806"/>
            <a:ext cx="30666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ZA" sz="36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Who is the LaunchLab Community?</a:t>
            </a:r>
            <a:endParaRPr sz="3600" b="0" i="0" u="none" strike="noStrike" cap="none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5" name="Google Shape;565;p58"/>
          <p:cNvSpPr txBox="1"/>
          <p:nvPr/>
        </p:nvSpPr>
        <p:spPr>
          <a:xfrm>
            <a:off x="5205046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10</a:t>
            </a:r>
            <a:r>
              <a:rPr lang="en-ZA" sz="6000" b="0" i="0" u="none" strike="noStrike" cap="none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%</a:t>
            </a:r>
            <a:endParaRPr sz="2800" b="0" i="0" u="none" strike="noStrike" cap="none" dirty="0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6" name="Google Shape;566;p58"/>
          <p:cNvSpPr txBox="1"/>
          <p:nvPr/>
        </p:nvSpPr>
        <p:spPr>
          <a:xfrm>
            <a:off x="5182153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SU Spinouts</a:t>
            </a:r>
            <a:endParaRPr/>
          </a:p>
        </p:txBody>
      </p:sp>
      <p:sp>
        <p:nvSpPr>
          <p:cNvPr id="567" name="Google Shape;567;p58"/>
          <p:cNvSpPr txBox="1"/>
          <p:nvPr/>
        </p:nvSpPr>
        <p:spPr>
          <a:xfrm>
            <a:off x="7114542" y="1335202"/>
            <a:ext cx="1703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6000"/>
              <a:buFont typeface="Arial"/>
              <a:buNone/>
            </a:pPr>
            <a:r>
              <a:rPr lang="en-ZA" sz="6000" b="0" i="0" u="none" strike="noStrike" cap="none" dirty="0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65%</a:t>
            </a:r>
            <a:endParaRPr sz="2800" b="0" i="0" u="none" strike="noStrike" cap="none" dirty="0">
              <a:solidFill>
                <a:srgbClr val="7B81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68" name="Google Shape;568;p58"/>
          <p:cNvSpPr txBox="1"/>
          <p:nvPr/>
        </p:nvSpPr>
        <p:spPr>
          <a:xfrm>
            <a:off x="7091649" y="535958"/>
            <a:ext cx="17493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8115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7B8115"/>
                </a:solidFill>
                <a:latin typeface="Impact"/>
                <a:ea typeface="Impact"/>
                <a:cs typeface="Impact"/>
                <a:sym typeface="Impact"/>
              </a:rPr>
              <a:t>Ecosystem</a:t>
            </a:r>
            <a:endParaRPr/>
          </a:p>
        </p:txBody>
      </p:sp>
      <p:sp>
        <p:nvSpPr>
          <p:cNvPr id="569" name="Google Shape;569;p58"/>
          <p:cNvSpPr txBox="1"/>
          <p:nvPr/>
        </p:nvSpPr>
        <p:spPr>
          <a:xfrm>
            <a:off x="5312615" y="3572107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20</a:t>
            </a:r>
            <a:r>
              <a:rPr lang="en-ZA" sz="60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%</a:t>
            </a:r>
            <a:endParaRPr sz="2800" b="0" i="0" u="none" strike="noStrike" cap="none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0" name="Google Shape;570;p58"/>
          <p:cNvSpPr txBox="1"/>
          <p:nvPr/>
        </p:nvSpPr>
        <p:spPr>
          <a:xfrm>
            <a:off x="5026689" y="2772863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Prototype to Post-revenue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1" name="Google Shape;571;p58"/>
          <p:cNvSpPr txBox="1"/>
          <p:nvPr/>
        </p:nvSpPr>
        <p:spPr>
          <a:xfrm>
            <a:off x="7244566" y="3570785"/>
            <a:ext cx="15384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6000"/>
              <a:buFont typeface="Arial"/>
              <a:buNone/>
            </a:pPr>
            <a:r>
              <a:rPr lang="en-ZA" sz="60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30%</a:t>
            </a:r>
            <a:endParaRPr sz="2800" b="0" i="0" u="none" strike="noStrike" cap="none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2" name="Google Shape;572;p58"/>
          <p:cNvSpPr txBox="1"/>
          <p:nvPr/>
        </p:nvSpPr>
        <p:spPr>
          <a:xfrm>
            <a:off x="6958640" y="2771541"/>
            <a:ext cx="2110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544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A2544"/>
                </a:solidFill>
                <a:latin typeface="Impact"/>
                <a:ea typeface="Impact"/>
                <a:cs typeface="Impact"/>
                <a:sym typeface="Impact"/>
              </a:rPr>
              <a:t>Growth</a:t>
            </a:r>
            <a:endParaRPr sz="2400" dirty="0">
              <a:solidFill>
                <a:srgbClr val="4A254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3719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0C613-6270-41E6-A616-25D20681AC5D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33368"/>
            <a:ext cx="2684162" cy="26841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315" y="2876550"/>
            <a:ext cx="5363196" cy="19284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879346"/>
            <a:ext cx="2884315" cy="19228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133368"/>
            <a:ext cx="3624711" cy="26584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676" y="133368"/>
            <a:ext cx="1872009" cy="26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V="1">
            <a:off x="2038273" y="570344"/>
            <a:ext cx="4921150" cy="345044"/>
            <a:chOff x="1952678" y="2870449"/>
            <a:chExt cx="4576414" cy="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952678" y="2870449"/>
              <a:ext cx="653339" cy="0"/>
            </a:xfrm>
            <a:prstGeom prst="line">
              <a:avLst/>
            </a:prstGeom>
            <a:ln w="38100" cmpd="sng">
              <a:solidFill>
                <a:srgbClr val="D5312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6017" y="2870449"/>
              <a:ext cx="653339" cy="0"/>
            </a:xfrm>
            <a:prstGeom prst="line">
              <a:avLst/>
            </a:prstGeom>
            <a:ln w="38100" cmpd="sng">
              <a:solidFill>
                <a:srgbClr val="26AE9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59356" y="2870449"/>
              <a:ext cx="653339" cy="0"/>
            </a:xfrm>
            <a:prstGeom prst="line">
              <a:avLst/>
            </a:prstGeom>
            <a:ln w="38100" cmpd="sng">
              <a:solidFill>
                <a:srgbClr val="FEBF0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2695" y="2870449"/>
              <a:ext cx="653339" cy="0"/>
            </a:xfrm>
            <a:prstGeom prst="line">
              <a:avLst/>
            </a:prstGeom>
            <a:ln w="38100" cmpd="sng">
              <a:solidFill>
                <a:srgbClr val="59B44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6034" y="2870449"/>
              <a:ext cx="653339" cy="0"/>
            </a:xfrm>
            <a:prstGeom prst="line">
              <a:avLst/>
            </a:prstGeom>
            <a:ln w="38100" cmpd="sng">
              <a:solidFill>
                <a:srgbClr val="1189C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9373" y="2870449"/>
              <a:ext cx="653339" cy="0"/>
            </a:xfrm>
            <a:prstGeom prst="line">
              <a:avLst/>
            </a:prstGeom>
            <a:ln w="38100" cmpd="sng">
              <a:solidFill>
                <a:srgbClr val="29AA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75753" y="2870449"/>
              <a:ext cx="653339" cy="0"/>
            </a:xfrm>
            <a:prstGeom prst="line">
              <a:avLst/>
            </a:prstGeom>
            <a:ln w="38100" cmpd="sng">
              <a:solidFill>
                <a:srgbClr val="F483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846771" y="360028"/>
            <a:ext cx="53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C4E39"/>
                </a:solidFill>
                <a:latin typeface="Avenir Light"/>
                <a:cs typeface="Avenir Light"/>
              </a:rPr>
              <a:t> </a:t>
            </a:r>
            <a:r>
              <a:rPr lang="en-US" sz="2400" dirty="0">
                <a:solidFill>
                  <a:srgbClr val="59B443"/>
                </a:solidFill>
                <a:latin typeface="Avenir Medium"/>
                <a:cs typeface="Avenir Light"/>
              </a:rPr>
              <a:t>Contact</a:t>
            </a:r>
            <a:endParaRPr lang="en-US" sz="2400" dirty="0">
              <a:solidFill>
                <a:srgbClr val="4C4E39"/>
              </a:solidFill>
              <a:latin typeface="Avenir Light"/>
              <a:cs typeface="Avenir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8490" y="2796411"/>
            <a:ext cx="3828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Brandon Paschal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Incubation Manager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hlinkClick r:id="rId4"/>
              </a:rPr>
              <a:t>brandon@launchlab.co.za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err="1">
                <a:solidFill>
                  <a:prstClr val="black"/>
                </a:solidFill>
              </a:rPr>
              <a:t>www.launchlab.co.za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72210" y="1371211"/>
            <a:ext cx="2845973" cy="969377"/>
            <a:chOff x="597408" y="1531813"/>
            <a:chExt cx="2845973" cy="969377"/>
          </a:xfrm>
        </p:grpSpPr>
        <p:pic>
          <p:nvPicPr>
            <p:cNvPr id="28" name="Picture 27" descr="logo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7408" y="1531813"/>
              <a:ext cx="1053749" cy="969377"/>
            </a:xfrm>
            <a:prstGeom prst="rect">
              <a:avLst/>
            </a:prstGeom>
          </p:spPr>
        </p:pic>
        <p:pic>
          <p:nvPicPr>
            <p:cNvPr id="29" name="Picture 28" descr="logo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79086" y="1572210"/>
              <a:ext cx="1664295" cy="888585"/>
            </a:xfrm>
            <a:prstGeom prst="rect">
              <a:avLst/>
            </a:prstGeom>
          </p:spPr>
        </p:pic>
      </p:grpSp>
      <p:pic>
        <p:nvPicPr>
          <p:cNvPr id="30" name="Picture 29" descr="LaunchLab_PN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58" y="1305802"/>
            <a:ext cx="987552" cy="10889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796411"/>
            <a:ext cx="519039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Anita Nel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Chief Director: Innovation and Business Development</a:t>
            </a:r>
          </a:p>
          <a:p>
            <a:pPr algn="ctr"/>
            <a:r>
              <a:rPr lang="en-US" dirty="0">
                <a:solidFill>
                  <a:prstClr val="black"/>
                </a:solidFill>
                <a:hlinkClick r:id="rId8"/>
              </a:rPr>
              <a:t>ajnel@sun.ac.za</a:t>
            </a:r>
            <a:endParaRPr lang="en-US" dirty="0">
              <a:solidFill>
                <a:prstClr val="black"/>
              </a:solidFill>
            </a:endParaRP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dirty="0" err="1">
                <a:solidFill>
                  <a:prstClr val="black"/>
                </a:solidFill>
              </a:rPr>
              <a:t>www.innovus.co.za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6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28743</TotalTime>
  <Words>528</Words>
  <Application>Microsoft Office PowerPoint</Application>
  <PresentationFormat>On-screen Show (16:9)</PresentationFormat>
  <Paragraphs>168</Paragraphs>
  <Slides>26</Slides>
  <Notes>26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Avenir Light</vt:lpstr>
      <vt:lpstr>Avenir Medium</vt:lpstr>
      <vt:lpstr>Calibri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Missing Link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Innovus</dc:title>
  <dc:creator>D'ave Meyer</dc:creator>
  <cp:lastModifiedBy>De Wet, SJ, Mnr [sjdewet@sun.ac.za]</cp:lastModifiedBy>
  <cp:revision>391</cp:revision>
  <cp:lastPrinted>2018-08-16T13:10:14Z</cp:lastPrinted>
  <dcterms:created xsi:type="dcterms:W3CDTF">2016-03-13T08:16:10Z</dcterms:created>
  <dcterms:modified xsi:type="dcterms:W3CDTF">2019-07-18T06:16:22Z</dcterms:modified>
</cp:coreProperties>
</file>