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tags/tag30.xml" ContentType="application/vnd.openxmlformats-officedocument.presentationml.tags+xml"/>
  <Override PartName="/ppt/notesSlides/notesSlide17.xml" ContentType="application/vnd.openxmlformats-officedocument.presentationml.notesSlide+xml"/>
  <Override PartName="/ppt/tags/tag31.xml" ContentType="application/vnd.openxmlformats-officedocument.presentationml.tags+xml"/>
  <Override PartName="/ppt/notesSlides/notesSlide18.xml" ContentType="application/vnd.openxmlformats-officedocument.presentationml.notesSlide+xml"/>
  <Override PartName="/ppt/tags/tag32.xml" ContentType="application/vnd.openxmlformats-officedocument.presentationml.tags+xml"/>
  <Override PartName="/ppt/notesSlides/notesSlide19.xml" ContentType="application/vnd.openxmlformats-officedocument.presentationml.notesSlide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tags/tag36.xml" ContentType="application/vnd.openxmlformats-officedocument.presentationml.tags+xml"/>
  <Override PartName="/ppt/notesSlides/notesSlide23.xml" ContentType="application/vnd.openxmlformats-officedocument.presentationml.notesSlide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ppt/tags/tag38.xml" ContentType="application/vnd.openxmlformats-officedocument.presentationml.tags+xml"/>
  <Override PartName="/ppt/notesSlides/notesSlide25.xml" ContentType="application/vnd.openxmlformats-officedocument.presentationml.notesSlide+xml"/>
  <Override PartName="/ppt/tags/tag39.xml" ContentType="application/vnd.openxmlformats-officedocument.presentationml.tags+xml"/>
  <Override PartName="/ppt/notesSlides/notesSlide26.xml" ContentType="application/vnd.openxmlformats-officedocument.presentationml.notesSlide+xml"/>
  <Override PartName="/ppt/tags/tag40.xml" ContentType="application/vnd.openxmlformats-officedocument.presentationml.tags+xml"/>
  <Override PartName="/ppt/notesSlides/notesSlide27.xml" ContentType="application/vnd.openxmlformats-officedocument.presentationml.notesSlide+xml"/>
  <Override PartName="/ppt/tags/tag41.xml" ContentType="application/vnd.openxmlformats-officedocument.presentationml.tags+xml"/>
  <Override PartName="/ppt/notesSlides/notesSlide28.xml" ContentType="application/vnd.openxmlformats-officedocument.presentationml.notesSlide+xml"/>
  <Override PartName="/ppt/tags/tag42.xml" ContentType="application/vnd.openxmlformats-officedocument.presentationml.tags+xml"/>
  <Override PartName="/ppt/notesSlides/notesSlide29.xml" ContentType="application/vnd.openxmlformats-officedocument.presentationml.notesSlide+xml"/>
  <Override PartName="/ppt/tags/tag43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964" r:id="rId2"/>
    <p:sldMasterId id="2147484225" r:id="rId3"/>
    <p:sldMasterId id="2147484436" r:id="rId4"/>
  </p:sldMasterIdLst>
  <p:notesMasterIdLst>
    <p:notesMasterId r:id="rId36"/>
  </p:notesMasterIdLst>
  <p:handoutMasterIdLst>
    <p:handoutMasterId r:id="rId37"/>
  </p:handoutMasterIdLst>
  <p:sldIdLst>
    <p:sldId id="472" r:id="rId5"/>
    <p:sldId id="450" r:id="rId6"/>
    <p:sldId id="484" r:id="rId7"/>
    <p:sldId id="493" r:id="rId8"/>
    <p:sldId id="490" r:id="rId9"/>
    <p:sldId id="498" r:id="rId10"/>
    <p:sldId id="474" r:id="rId11"/>
    <p:sldId id="496" r:id="rId12"/>
    <p:sldId id="473" r:id="rId13"/>
    <p:sldId id="499" r:id="rId14"/>
    <p:sldId id="478" r:id="rId15"/>
    <p:sldId id="494" r:id="rId16"/>
    <p:sldId id="495" r:id="rId17"/>
    <p:sldId id="482" r:id="rId18"/>
    <p:sldId id="479" r:id="rId19"/>
    <p:sldId id="480" r:id="rId20"/>
    <p:sldId id="497" r:id="rId21"/>
    <p:sldId id="486" r:id="rId22"/>
    <p:sldId id="477" r:id="rId23"/>
    <p:sldId id="487" r:id="rId24"/>
    <p:sldId id="481" r:id="rId25"/>
    <p:sldId id="476" r:id="rId26"/>
    <p:sldId id="488" r:id="rId27"/>
    <p:sldId id="491" r:id="rId28"/>
    <p:sldId id="500" r:id="rId29"/>
    <p:sldId id="492" r:id="rId30"/>
    <p:sldId id="502" r:id="rId31"/>
    <p:sldId id="489" r:id="rId32"/>
    <p:sldId id="503" r:id="rId33"/>
    <p:sldId id="467" r:id="rId34"/>
    <p:sldId id="485" r:id="rId35"/>
  </p:sldIdLst>
  <p:sldSz cx="10693400" cy="756126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520700" indent="-63500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042988" indent="-128588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563688" indent="-192088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085975" indent="-257175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513" userDrawn="1">
          <p15:clr>
            <a:srgbClr val="A4A3A4"/>
          </p15:clr>
        </p15:guide>
        <p15:guide id="2" orient="horz" pos="748">
          <p15:clr>
            <a:srgbClr val="A4A3A4"/>
          </p15:clr>
        </p15:guide>
        <p15:guide id="3" orient="horz" pos="386" userDrawn="1">
          <p15:clr>
            <a:srgbClr val="A4A3A4"/>
          </p15:clr>
        </p15:guide>
        <p15:guide id="4" orient="horz" pos="204">
          <p15:clr>
            <a:srgbClr val="A4A3A4"/>
          </p15:clr>
        </p15:guide>
        <p15:guide id="5" orient="horz" pos="4060" userDrawn="1">
          <p15:clr>
            <a:srgbClr val="A4A3A4"/>
          </p15:clr>
        </p15:guide>
        <p15:guide id="6" orient="horz" pos="1111" userDrawn="1">
          <p15:clr>
            <a:srgbClr val="A4A3A4"/>
          </p15:clr>
        </p15:guide>
        <p15:guide id="7" orient="horz" pos="2880">
          <p15:clr>
            <a:srgbClr val="A4A3A4"/>
          </p15:clr>
        </p15:guide>
        <p15:guide id="8" pos="420">
          <p15:clr>
            <a:srgbClr val="A4A3A4"/>
          </p15:clr>
        </p15:guide>
        <p15:guide id="9" pos="6316">
          <p15:clr>
            <a:srgbClr val="A4A3A4"/>
          </p15:clr>
        </p15:guide>
        <p15:guide id="10" pos="964">
          <p15:clr>
            <a:srgbClr val="A4A3A4"/>
          </p15:clr>
        </p15:guide>
        <p15:guide id="11" pos="3640">
          <p15:clr>
            <a:srgbClr val="A4A3A4"/>
          </p15:clr>
        </p15:guide>
        <p15:guide id="12" pos="3368">
          <p15:clr>
            <a:srgbClr val="A4A3A4"/>
          </p15:clr>
        </p15:guide>
        <p15:guide id="13" pos="2053" userDrawn="1">
          <p15:clr>
            <a:srgbClr val="A4A3A4"/>
          </p15:clr>
        </p15:guide>
        <p15:guide id="14" orient="horz" pos="23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B050"/>
    <a:srgbClr val="F29400"/>
    <a:srgbClr val="F8951F"/>
    <a:srgbClr val="FFCC99"/>
    <a:srgbClr val="FFB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05" autoAdjust="0"/>
    <p:restoredTop sz="92980" autoAdjust="0"/>
  </p:normalViewPr>
  <p:slideViewPr>
    <p:cSldViewPr>
      <p:cViewPr>
        <p:scale>
          <a:sx n="100" d="100"/>
          <a:sy n="100" d="100"/>
        </p:scale>
        <p:origin x="1866" y="72"/>
      </p:cViewPr>
      <p:guideLst>
        <p:guide orient="horz" pos="4513"/>
        <p:guide orient="horz" pos="748"/>
        <p:guide orient="horz" pos="386"/>
        <p:guide orient="horz" pos="204"/>
        <p:guide orient="horz" pos="4060"/>
        <p:guide orient="horz" pos="1111"/>
        <p:guide orient="horz" pos="2880"/>
        <p:guide pos="420"/>
        <p:guide pos="6316"/>
        <p:guide pos="964"/>
        <p:guide pos="3640"/>
        <p:guide pos="3368"/>
        <p:guide pos="2053"/>
        <p:guide orient="horz"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318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5A4DC0-0C27-488A-B02F-73C42D6538D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68286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AE22FE3-10EA-46BE-B062-8D9AF1B88BA2}" type="datetimeFigureOut">
              <a:rPr lang="nb-NO"/>
              <a:pPr>
                <a:defRPr/>
              </a:pPr>
              <a:t>11.07.2019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16463"/>
            <a:ext cx="5435600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CAD5706-41B4-48BA-A159-79D0764F6CD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50884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7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98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68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975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Studies here under the CRSES, first in wind energy and then I saw the light.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Dr. Straus, Dr. Rix, Prof van Niekerk, Prof </a:t>
            </a:r>
            <a:r>
              <a:rPr lang="en-US" sz="1400" dirty="0" err="1"/>
              <a:t>Kamper</a:t>
            </a:r>
            <a:r>
              <a:rPr lang="en-US" sz="1400" dirty="0"/>
              <a:t>, etc.</a:t>
            </a:r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54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285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71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90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062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989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467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99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478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79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46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751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82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991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731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774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71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981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4229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44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3919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242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646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204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0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0740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307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091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139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AD6195-CF9D-42A1-823C-85FDDD5E8D8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850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6.jpe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6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7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8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8.jpeg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9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9.jpeg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10.jpeg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1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11.jpeg"/><Relationship Id="rId2" Type="http://schemas.openxmlformats.org/officeDocument/2006/relationships/tags" Target="../tags/tag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2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14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3.jpe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377825" y="180975"/>
            <a:ext cx="10315575" cy="1438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900" dirty="0">
              <a:solidFill>
                <a:prstClr val="white"/>
              </a:solidFill>
            </a:endParaRPr>
          </a:p>
        </p:txBody>
      </p:sp>
      <p:pic>
        <p:nvPicPr>
          <p:cNvPr id="3" name="Grafik 12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708623"/>
            <a:ext cx="10693400" cy="3484340"/>
          </a:xfrm>
          <a:prstGeom prst="roundRect">
            <a:avLst>
              <a:gd name="adj" fmla="val 61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Picture 9" descr="Scatec_Solar_Horisontal_RGB_Improvin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0" y="452438"/>
            <a:ext cx="25749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1193800" y="1322388"/>
            <a:ext cx="3168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nb-NO" sz="1800">
                <a:latin typeface="Arial Narrow" pitchFamily="34" charset="0"/>
              </a:rPr>
              <a:t>Operating System</a:t>
            </a:r>
            <a:endParaRPr lang="en-GB" altLang="nb-NO" sz="18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95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377825" y="180975"/>
            <a:ext cx="10315575" cy="1438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900" dirty="0">
              <a:solidFill>
                <a:prstClr val="white"/>
              </a:solidFill>
            </a:endParaRPr>
          </a:p>
        </p:txBody>
      </p:sp>
      <p:pic>
        <p:nvPicPr>
          <p:cNvPr id="3" name="Grafik 12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708623"/>
            <a:ext cx="10693400" cy="3484340"/>
          </a:xfrm>
          <a:prstGeom prst="roundRect">
            <a:avLst>
              <a:gd name="adj" fmla="val 61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Picture 9" descr="Scatec_Solar_Horisontal_RGB_Improvin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0" y="452438"/>
            <a:ext cx="25749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1193800" y="1322388"/>
            <a:ext cx="3168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nb-NO" sz="1800">
                <a:solidFill>
                  <a:prstClr val="black"/>
                </a:solidFill>
                <a:latin typeface="Arial Narrow" pitchFamily="34" charset="0"/>
              </a:rPr>
              <a:t>Operating System</a:t>
            </a:r>
            <a:endParaRPr lang="en-GB" altLang="nb-NO" sz="180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6" name="Rectangle 10"/>
          <p:cNvSpPr/>
          <p:nvPr userDrawn="1"/>
        </p:nvSpPr>
        <p:spPr bwMode="auto">
          <a:xfrm>
            <a:off x="5346700" y="611188"/>
            <a:ext cx="4679950" cy="279082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txBody>
          <a:bodyPr lIns="108000" tIns="108000" rIns="108000" bIns="108000"/>
          <a:lstStyle/>
          <a:p>
            <a:pPr defTabSz="808038" eaLnBrk="1" fontAlgn="auto" hangingPunct="1">
              <a:spcAft>
                <a:spcPts val="0"/>
              </a:spcAft>
              <a:defRPr/>
            </a:pPr>
            <a:endParaRPr lang="en-GB" sz="1600" b="1">
              <a:solidFill>
                <a:prstClr val="black"/>
              </a:solidFill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6538" y="638175"/>
            <a:ext cx="4637087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03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751" y="1331914"/>
            <a:ext cx="9359900" cy="4484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2200" b="0">
                <a:latin typeface="Arial Narrow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03890" y="1331914"/>
            <a:ext cx="4322760" cy="5472112"/>
          </a:xfrm>
          <a:prstGeom prst="roundRect">
            <a:avLst>
              <a:gd name="adj" fmla="val 11542"/>
            </a:avLst>
          </a:prstGeom>
        </p:spPr>
        <p:txBody>
          <a:bodyPr/>
          <a:lstStyle/>
          <a:p>
            <a:pPr lvl="0"/>
            <a:r>
              <a:rPr lang="en-US" noProof="0"/>
              <a:t>Click icon to add picture</a:t>
            </a:r>
            <a:endParaRPr lang="de-DE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66750" y="1944000"/>
            <a:ext cx="4643434" cy="2644775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latin typeface="Arial Narrow" pitchFamily="34" charset="0"/>
              </a:defRPr>
            </a:lvl1pPr>
            <a:lvl2pPr>
              <a:defRPr sz="1800">
                <a:latin typeface="Arial Narrow" pitchFamily="34" charset="0"/>
              </a:defRPr>
            </a:lvl2pPr>
            <a:lvl3pPr>
              <a:defRPr sz="1800">
                <a:latin typeface="Arial Narrow" pitchFamily="34" charset="0"/>
              </a:defRPr>
            </a:lvl3pPr>
            <a:lvl4pPr>
              <a:defRPr sz="1800">
                <a:latin typeface="Arial Narrow" pitchFamily="34" charset="0"/>
              </a:defRPr>
            </a:lvl4pPr>
            <a:lvl5pPr>
              <a:defRPr sz="1800">
                <a:latin typeface="Arial Narrow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93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563" y="1240958"/>
            <a:ext cx="8287385" cy="574096"/>
          </a:xfrm>
          <a:prstGeom prst="rect">
            <a:avLst/>
          </a:prstGeom>
        </p:spPr>
        <p:txBody>
          <a:bodyPr lIns="104050" tIns="52025" rIns="104050" bIns="52025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7563" y="1914822"/>
            <a:ext cx="8287385" cy="2954494"/>
          </a:xfrm>
          <a:prstGeom prst="rect">
            <a:avLst/>
          </a:prstGeom>
        </p:spPr>
        <p:txBody>
          <a:bodyPr lIns="104050" tIns="52025" rIns="104050" bIns="5202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77238" y="6805613"/>
            <a:ext cx="1603375" cy="250825"/>
          </a:xfrm>
          <a:prstGeom prst="rect">
            <a:avLst/>
          </a:prstGeom>
        </p:spPr>
        <p:txBody>
          <a:bodyPr vert="horz" wrap="square" lIns="104050" tIns="52025" rIns="104050" bIns="52025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74242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60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pic>
        <p:nvPicPr>
          <p:cNvPr id="6" name="Grafik 12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876" y="2911756"/>
            <a:ext cx="10699277" cy="4649510"/>
          </a:xfrm>
          <a:prstGeom prst="roundRect">
            <a:avLst>
              <a:gd name="adj" fmla="val 61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Picture 2" descr="Scatec_Solar_Vertikal_RGB_Improving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5" y="287338"/>
            <a:ext cx="2138363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860" y="3860024"/>
            <a:ext cx="9327806" cy="710490"/>
          </a:xfrm>
          <a:prstGeom prst="rect">
            <a:avLst/>
          </a:prstGeom>
        </p:spPr>
        <p:txBody>
          <a:bodyPr anchor="b"/>
          <a:lstStyle>
            <a:lvl1pPr algn="l">
              <a:defRPr sz="3886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9860" y="3384772"/>
            <a:ext cx="9327806" cy="444355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727">
                <a:solidFill>
                  <a:schemeClr val="bg1"/>
                </a:solidFill>
              </a:defRPr>
            </a:lvl1pPr>
            <a:lvl2pPr marL="493547" indent="0" algn="ctr">
              <a:buNone/>
              <a:defRPr sz="2159"/>
            </a:lvl2pPr>
            <a:lvl3pPr marL="987095" indent="0" algn="ctr">
              <a:buNone/>
              <a:defRPr sz="1943"/>
            </a:lvl3pPr>
            <a:lvl4pPr marL="1480642" indent="0" algn="ctr">
              <a:buNone/>
              <a:defRPr sz="1727"/>
            </a:lvl4pPr>
            <a:lvl5pPr marL="1974190" indent="0" algn="ctr">
              <a:buNone/>
              <a:defRPr sz="1727"/>
            </a:lvl5pPr>
            <a:lvl6pPr marL="2467737" indent="0" algn="ctr">
              <a:buNone/>
              <a:defRPr sz="1727"/>
            </a:lvl6pPr>
            <a:lvl7pPr marL="2961284" indent="0" algn="ctr">
              <a:buNone/>
              <a:defRPr sz="1727"/>
            </a:lvl7pPr>
            <a:lvl8pPr marL="3454832" indent="0" algn="ctr">
              <a:buNone/>
              <a:defRPr sz="1727"/>
            </a:lvl8pPr>
            <a:lvl9pPr marL="3948379" indent="0" algn="ctr">
              <a:buNone/>
              <a:defRPr sz="172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6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pic>
        <p:nvPicPr>
          <p:cNvPr id="6" name="Picture 8" descr="Scatec_Solar_Horisontal_RGB_Improving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40" y="406067"/>
            <a:ext cx="7680626" cy="635358"/>
          </a:xfrm>
          <a:prstGeom prst="rect">
            <a:avLst/>
          </a:prstGeom>
        </p:spPr>
        <p:txBody>
          <a:bodyPr anchor="b"/>
          <a:lstStyle>
            <a:lvl1pPr>
              <a:defRPr sz="2591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639" y="1200701"/>
            <a:ext cx="9638732" cy="5653522"/>
          </a:xfrm>
          <a:prstGeom prst="rect">
            <a:avLst/>
          </a:prstGeom>
        </p:spPr>
        <p:txBody>
          <a:bodyPr/>
          <a:lstStyle>
            <a:lvl1pPr>
              <a:defRPr sz="2159"/>
            </a:lvl1pPr>
            <a:lvl2pPr>
              <a:defRPr sz="1943"/>
            </a:lvl2pPr>
            <a:lvl3pPr>
              <a:defRPr sz="1727"/>
            </a:lvl3pPr>
            <a:lvl4pPr>
              <a:defRPr sz="1511"/>
            </a:lvl4pPr>
            <a:lvl5pPr>
              <a:defRPr sz="151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86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nb-NO"/>
              <a:t>Page </a:t>
            </a:r>
            <a:fld id="{E8BFD4FA-4FAE-4FDD-9852-FA44AEB451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58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08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11" name="Line 9"/>
          <p:cNvSpPr>
            <a:spLocks noChangeShapeType="1"/>
          </p:cNvSpPr>
          <p:nvPr userDrawn="1"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9544050" y="7089775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64">
                <a:solidFill>
                  <a:prstClr val="black"/>
                </a:solidFill>
              </a:rPr>
              <a:t>Page </a:t>
            </a:r>
            <a:fld id="{60DF4795-83F6-4D51-A8B4-6FAD55C8B378}" type="slidenum">
              <a:rPr lang="nb-NO" sz="864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15" name="Picture 8" descr="Scatec_Solar_Horisontal_RGB_Improving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diagram 4"/>
          <p:cNvSpPr>
            <a:spLocks noGrp="1"/>
          </p:cNvSpPr>
          <p:nvPr>
            <p:ph type="chart" sz="quarter" idx="14"/>
          </p:nvPr>
        </p:nvSpPr>
        <p:spPr>
          <a:xfrm>
            <a:off x="5462749" y="4252166"/>
            <a:ext cx="4708499" cy="2125606"/>
          </a:xfrm>
          <a:prstGeom prst="rect">
            <a:avLst/>
          </a:prstGeom>
        </p:spPr>
        <p:txBody>
          <a:bodyPr/>
          <a:lstStyle>
            <a:lvl1pPr>
              <a:defRPr sz="2159"/>
            </a:lvl1pPr>
          </a:lstStyle>
          <a:p>
            <a:pPr lvl="0"/>
            <a:r>
              <a:rPr lang="en-US" noProof="0"/>
              <a:t>Click icon to add chart</a:t>
            </a:r>
            <a:endParaRPr lang="nb-NO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413362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591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5460652" y="3852634"/>
            <a:ext cx="4710596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diagram 4"/>
          <p:cNvSpPr>
            <a:spLocks noGrp="1"/>
          </p:cNvSpPr>
          <p:nvPr>
            <p:ph type="chart" sz="quarter" idx="17"/>
          </p:nvPr>
        </p:nvSpPr>
        <p:spPr>
          <a:xfrm>
            <a:off x="5455470" y="1600235"/>
            <a:ext cx="4708499" cy="2125606"/>
          </a:xfrm>
          <a:prstGeom prst="rect">
            <a:avLst/>
          </a:prstGeom>
        </p:spPr>
        <p:txBody>
          <a:bodyPr/>
          <a:lstStyle>
            <a:lvl1pPr>
              <a:defRPr sz="2159"/>
            </a:lvl1pPr>
          </a:lstStyle>
          <a:p>
            <a:pPr lvl="0"/>
            <a:r>
              <a:rPr lang="en-US" noProof="0"/>
              <a:t>Click icon to add chart</a:t>
            </a:r>
            <a:endParaRPr lang="nb-NO" noProof="0"/>
          </a:p>
        </p:txBody>
      </p:sp>
      <p:sp>
        <p:nvSpPr>
          <p:cNvPr id="13" name="Content Placeholder 2"/>
          <p:cNvSpPr>
            <a:spLocks noGrp="1"/>
          </p:cNvSpPr>
          <p:nvPr>
            <p:ph idx="18"/>
          </p:nvPr>
        </p:nvSpPr>
        <p:spPr>
          <a:xfrm>
            <a:off x="5455471" y="1200701"/>
            <a:ext cx="4710596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9"/>
          </p:nvPr>
        </p:nvSpPr>
        <p:spPr>
          <a:xfrm>
            <a:off x="527815" y="1200699"/>
            <a:ext cx="4818885" cy="5363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417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3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9544050" y="7089775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64">
                <a:solidFill>
                  <a:prstClr val="black"/>
                </a:solidFill>
              </a:rPr>
              <a:t>Page </a:t>
            </a:r>
            <a:fld id="{FAA73C91-2E7C-4AA9-92BF-6382A0917ADF}" type="slidenum">
              <a:rPr lang="nb-NO" sz="864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14" name="Picture 8" descr="Scatec_Solar_Horisontal_RGB_Improving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diagram 4"/>
          <p:cNvSpPr>
            <a:spLocks noGrp="1"/>
          </p:cNvSpPr>
          <p:nvPr>
            <p:ph type="chart" sz="quarter" idx="14"/>
          </p:nvPr>
        </p:nvSpPr>
        <p:spPr>
          <a:xfrm>
            <a:off x="527334" y="1600234"/>
            <a:ext cx="4708499" cy="5226818"/>
          </a:xfrm>
          <a:prstGeom prst="rect">
            <a:avLst/>
          </a:prstGeom>
        </p:spPr>
        <p:txBody>
          <a:bodyPr/>
          <a:lstStyle>
            <a:lvl1pPr>
              <a:defRPr sz="2159"/>
            </a:lvl1pPr>
          </a:lstStyle>
          <a:p>
            <a:pPr lvl="0"/>
            <a:r>
              <a:rPr lang="en-US" noProof="0"/>
              <a:t>Click icon to add chart</a:t>
            </a:r>
            <a:endParaRPr lang="nb-NO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413362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591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527816" y="1200701"/>
            <a:ext cx="4710596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diagram 4"/>
          <p:cNvSpPr>
            <a:spLocks noGrp="1"/>
          </p:cNvSpPr>
          <p:nvPr>
            <p:ph type="chart" sz="quarter" idx="17"/>
          </p:nvPr>
        </p:nvSpPr>
        <p:spPr>
          <a:xfrm>
            <a:off x="5455470" y="1600234"/>
            <a:ext cx="4708499" cy="5226818"/>
          </a:xfrm>
          <a:prstGeom prst="rect">
            <a:avLst/>
          </a:prstGeom>
        </p:spPr>
        <p:txBody>
          <a:bodyPr/>
          <a:lstStyle>
            <a:lvl1pPr>
              <a:defRPr sz="2159"/>
            </a:lvl1pPr>
          </a:lstStyle>
          <a:p>
            <a:pPr lvl="0"/>
            <a:r>
              <a:rPr lang="en-US" noProof="0"/>
              <a:t>Click icon to add chart</a:t>
            </a:r>
            <a:endParaRPr lang="nb-NO" noProof="0"/>
          </a:p>
        </p:txBody>
      </p:sp>
      <p:sp>
        <p:nvSpPr>
          <p:cNvPr id="13" name="Content Placeholder 2"/>
          <p:cNvSpPr>
            <a:spLocks noGrp="1"/>
          </p:cNvSpPr>
          <p:nvPr>
            <p:ph idx="18"/>
          </p:nvPr>
        </p:nvSpPr>
        <p:spPr>
          <a:xfrm>
            <a:off x="5455471" y="1200701"/>
            <a:ext cx="4710596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614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56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25" name="Line 9"/>
          <p:cNvSpPr>
            <a:spLocks noChangeShapeType="1"/>
          </p:cNvSpPr>
          <p:nvPr userDrawn="1"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26" name="Slide Number Placeholder 5"/>
          <p:cNvSpPr txBox="1">
            <a:spLocks/>
          </p:cNvSpPr>
          <p:nvPr userDrawn="1"/>
        </p:nvSpPr>
        <p:spPr>
          <a:xfrm>
            <a:off x="9544050" y="7089775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64">
                <a:solidFill>
                  <a:prstClr val="black"/>
                </a:solidFill>
              </a:rPr>
              <a:t>Page </a:t>
            </a:r>
            <a:fld id="{EC03349F-07FC-4F75-9128-E21A7979E27F}" type="slidenum">
              <a:rPr lang="nb-NO" sz="864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27" name="Picture 8" descr="Scatec_Solar_Horisontal_RGB_Improving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413362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591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527816" y="1200701"/>
            <a:ext cx="4710596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8"/>
          </p:nvPr>
        </p:nvSpPr>
        <p:spPr>
          <a:xfrm>
            <a:off x="5455471" y="1200701"/>
            <a:ext cx="4710596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9"/>
          </p:nvPr>
        </p:nvSpPr>
        <p:spPr>
          <a:xfrm>
            <a:off x="527335" y="4772780"/>
            <a:ext cx="2689395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21"/>
          </p:nvPr>
        </p:nvSpPr>
        <p:spPr>
          <a:xfrm>
            <a:off x="3309631" y="4772780"/>
            <a:ext cx="1928780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22"/>
          </p:nvPr>
        </p:nvSpPr>
        <p:spPr>
          <a:xfrm>
            <a:off x="5455470" y="4772780"/>
            <a:ext cx="2689395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23"/>
          </p:nvPr>
        </p:nvSpPr>
        <p:spPr>
          <a:xfrm>
            <a:off x="8237766" y="4772780"/>
            <a:ext cx="1928780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4"/>
          </p:nvPr>
        </p:nvSpPr>
        <p:spPr>
          <a:xfrm>
            <a:off x="527815" y="1585817"/>
            <a:ext cx="4710596" cy="2968731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9" name="Plassholder for innhold 3"/>
          <p:cNvSpPr>
            <a:spLocks noGrp="1"/>
          </p:cNvSpPr>
          <p:nvPr>
            <p:ph sz="quarter" idx="25"/>
          </p:nvPr>
        </p:nvSpPr>
        <p:spPr>
          <a:xfrm>
            <a:off x="5455471" y="1585817"/>
            <a:ext cx="4694067" cy="2968731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20" name="Plassholder for innhold 3"/>
          <p:cNvSpPr>
            <a:spLocks noGrp="1"/>
          </p:cNvSpPr>
          <p:nvPr>
            <p:ph sz="quarter" idx="26"/>
          </p:nvPr>
        </p:nvSpPr>
        <p:spPr>
          <a:xfrm>
            <a:off x="527816" y="5172312"/>
            <a:ext cx="2688915" cy="181567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1" name="Plassholder for innhold 3"/>
          <p:cNvSpPr>
            <a:spLocks noGrp="1"/>
          </p:cNvSpPr>
          <p:nvPr>
            <p:ph sz="quarter" idx="27"/>
          </p:nvPr>
        </p:nvSpPr>
        <p:spPr>
          <a:xfrm>
            <a:off x="3309632" y="5172312"/>
            <a:ext cx="1928779" cy="181567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2" name="Plassholder for innhold 3"/>
          <p:cNvSpPr>
            <a:spLocks noGrp="1"/>
          </p:cNvSpPr>
          <p:nvPr>
            <p:ph sz="quarter" idx="28"/>
          </p:nvPr>
        </p:nvSpPr>
        <p:spPr>
          <a:xfrm>
            <a:off x="5455951" y="5172312"/>
            <a:ext cx="2688915" cy="181567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3" name="Plassholder for innhold 3"/>
          <p:cNvSpPr>
            <a:spLocks noGrp="1"/>
          </p:cNvSpPr>
          <p:nvPr>
            <p:ph sz="quarter" idx="29"/>
          </p:nvPr>
        </p:nvSpPr>
        <p:spPr>
          <a:xfrm>
            <a:off x="8237767" y="5172312"/>
            <a:ext cx="1928300" cy="181567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93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80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9544050" y="7089775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64">
                <a:solidFill>
                  <a:prstClr val="black"/>
                </a:solidFill>
              </a:rPr>
              <a:t>Page </a:t>
            </a:r>
            <a:fld id="{74E404FB-A8D4-49B7-AF9A-1313542F2182}" type="slidenum">
              <a:rPr lang="nb-NO" sz="864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11" name="Picture 8" descr="Scatec_Solar_Horisontal_RGB_Improving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diagram 4"/>
          <p:cNvSpPr>
            <a:spLocks noGrp="1"/>
          </p:cNvSpPr>
          <p:nvPr>
            <p:ph type="chart" sz="quarter" idx="14"/>
          </p:nvPr>
        </p:nvSpPr>
        <p:spPr>
          <a:xfrm>
            <a:off x="527334" y="1600234"/>
            <a:ext cx="9633825" cy="5210155"/>
          </a:xfrm>
          <a:prstGeom prst="rect">
            <a:avLst/>
          </a:prstGeom>
        </p:spPr>
        <p:txBody>
          <a:bodyPr/>
          <a:lstStyle>
            <a:lvl1pPr>
              <a:defRPr sz="2159"/>
            </a:lvl1pPr>
          </a:lstStyle>
          <a:p>
            <a:pPr lvl="0"/>
            <a:r>
              <a:rPr lang="en-US" noProof="0"/>
              <a:t>Click icon to add chart</a:t>
            </a:r>
            <a:endParaRPr lang="nb-NO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413362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591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527334" y="1200701"/>
            <a:ext cx="9638117" cy="33873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 anchor="ctr">
            <a:noAutofit/>
          </a:bodyPr>
          <a:lstStyle>
            <a:lvl1pPr marL="0" indent="0">
              <a:buNone/>
              <a:defRPr lang="nb-NO" sz="1295" b="1" dirty="0" smtClean="0">
                <a:latin typeface="Arial Narrow"/>
                <a:cs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54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0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180" y="1152340"/>
            <a:ext cx="9325036" cy="468052"/>
          </a:xfrm>
          <a:prstGeom prst="rect">
            <a:avLst/>
          </a:prstGeom>
        </p:spPr>
        <p:txBody>
          <a:bodyPr lIns="106356" tIns="53181" rIns="106356" bIns="53181" anchor="ctr"/>
          <a:lstStyle>
            <a:lvl1pPr algn="l">
              <a:defRPr sz="2742" b="1">
                <a:latin typeface="Arial Narrow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1"/>
          </p:nvPr>
        </p:nvSpPr>
        <p:spPr>
          <a:xfrm>
            <a:off x="653828" y="1800411"/>
            <a:ext cx="9337390" cy="4860540"/>
          </a:xfrm>
          <a:prstGeom prst="rect">
            <a:avLst/>
          </a:prstGeom>
        </p:spPr>
        <p:txBody>
          <a:bodyPr/>
          <a:lstStyle>
            <a:lvl1pPr>
              <a:defRPr sz="1958">
                <a:latin typeface="Arial Narrow" pitchFamily="34" charset="0"/>
              </a:defRPr>
            </a:lvl1pPr>
            <a:lvl2pPr marL="613961" indent="-259573">
              <a:buFont typeface="Arial" pitchFamily="34" charset="0"/>
              <a:buChar char="•"/>
              <a:defRPr sz="1763">
                <a:latin typeface="Arial Narrow" pitchFamily="34" charset="0"/>
              </a:defRPr>
            </a:lvl2pPr>
            <a:lvl3pPr marL="878198" indent="-261128">
              <a:defRPr sz="1566">
                <a:latin typeface="Arial Narrow" pitchFamily="34" charset="0"/>
              </a:defRPr>
            </a:lvl3pPr>
            <a:lvl4pPr marL="1140879" indent="-262682">
              <a:defRPr sz="1371">
                <a:latin typeface="Arial Narrow" pitchFamily="34" charset="0"/>
              </a:defRPr>
            </a:lvl4pPr>
            <a:lvl5pPr marL="1402007" indent="-261128">
              <a:defRPr sz="1371">
                <a:latin typeface="Arial Narrow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099675" y="7240588"/>
            <a:ext cx="330200" cy="171450"/>
          </a:xfrm>
        </p:spPr>
        <p:txBody>
          <a:bodyPr lIns="106356" tIns="53181" rIns="106356" bIns="53181"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587">
                <a:latin typeface="Arial Narrow"/>
                <a:cs typeface="Arial Narrow"/>
              </a:defRPr>
            </a:lvl1pPr>
          </a:lstStyle>
          <a:p>
            <a:pPr>
              <a:defRPr/>
            </a:pPr>
            <a:fld id="{BB22FEA8-B838-4876-89CA-33722C10DBD7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69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3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28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9544050" y="7078663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6903C44-22DD-4EFD-AEE8-3A97DB8642F1}" type="slidenum">
              <a:rPr lang="nb-NO" sz="864" smtClean="0">
                <a:solidFill>
                  <a:prstClr val="black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8" name="Picture 8" descr="Scatec_Solar_Horisontal_RGB_Improving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8425" y="1325563"/>
            <a:ext cx="3722688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554043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80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lassholder for innhold 3"/>
          <p:cNvSpPr>
            <a:spLocks noGrp="1"/>
          </p:cNvSpPr>
          <p:nvPr>
            <p:ph sz="quarter" idx="24"/>
          </p:nvPr>
        </p:nvSpPr>
        <p:spPr>
          <a:xfrm>
            <a:off x="527815" y="1325175"/>
            <a:ext cx="4710596" cy="503538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3868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4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5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9544050" y="7078663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0AB3476-BAD3-4E69-A3E7-C57AC1A933E4}" type="slidenum">
              <a:rPr lang="nb-NO" sz="864" smtClean="0">
                <a:solidFill>
                  <a:prstClr val="black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8" name="Picture 8" descr="Scatec_Solar_Horisontal_RGB_Improving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7513" y="1709738"/>
            <a:ext cx="4668837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554043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80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lassholder for innhold 3"/>
          <p:cNvSpPr>
            <a:spLocks noGrp="1"/>
          </p:cNvSpPr>
          <p:nvPr>
            <p:ph sz="quarter" idx="24"/>
          </p:nvPr>
        </p:nvSpPr>
        <p:spPr>
          <a:xfrm>
            <a:off x="527815" y="1325175"/>
            <a:ext cx="4710596" cy="503538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36783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5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76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9544050" y="7078663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007C405-AD92-4ED2-B6F9-41B26086F53F}" type="slidenum">
              <a:rPr lang="nb-NO" sz="864" smtClean="0">
                <a:solidFill>
                  <a:prstClr val="black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8" name="Picture 8" descr="Scatec_Solar_Horisontal_RGB_Improving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9725" y="1428750"/>
            <a:ext cx="3467100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554043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80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lassholder for innhold 3"/>
          <p:cNvSpPr>
            <a:spLocks noGrp="1"/>
          </p:cNvSpPr>
          <p:nvPr>
            <p:ph sz="quarter" idx="24"/>
          </p:nvPr>
        </p:nvSpPr>
        <p:spPr>
          <a:xfrm>
            <a:off x="527815" y="1325175"/>
            <a:ext cx="4710596" cy="503538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01815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6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00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527050" y="1139825"/>
            <a:ext cx="96393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lIns="98702" tIns="49351" rIns="98702" bIns="4935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51" dirty="0">
              <a:solidFill>
                <a:prstClr val="black"/>
              </a:solidFill>
              <a:latin typeface="Optim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9544050" y="7078663"/>
            <a:ext cx="622300" cy="2635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CB2E8CD-9FB7-4132-844E-0708EFC5267C}" type="slidenum">
              <a:rPr lang="nb-NO" sz="864" smtClean="0">
                <a:solidFill>
                  <a:prstClr val="black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nb-NO" sz="864" dirty="0">
              <a:solidFill>
                <a:prstClr val="black"/>
              </a:solidFill>
            </a:endParaRPr>
          </a:p>
        </p:txBody>
      </p:sp>
      <p:pic>
        <p:nvPicPr>
          <p:cNvPr id="8" name="Picture 8" descr="Scatec_Solar_Horisontal_RGB_Improving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250" y="460375"/>
            <a:ext cx="1820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788" y="1316038"/>
            <a:ext cx="4124325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16" y="554043"/>
            <a:ext cx="7696753" cy="623982"/>
          </a:xfrm>
          <a:prstGeom prst="rect">
            <a:avLst/>
          </a:prstGeom>
        </p:spPr>
        <p:txBody>
          <a:bodyPr anchor="b"/>
          <a:lstStyle>
            <a:lvl1pPr>
              <a:defRPr sz="280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lassholder for innhold 3"/>
          <p:cNvSpPr>
            <a:spLocks noGrp="1"/>
          </p:cNvSpPr>
          <p:nvPr>
            <p:ph sz="quarter" idx="24"/>
          </p:nvPr>
        </p:nvSpPr>
        <p:spPr>
          <a:xfrm>
            <a:off x="527815" y="1325175"/>
            <a:ext cx="4710596" cy="5035388"/>
          </a:xfrm>
          <a:prstGeom prst="rect">
            <a:avLst/>
          </a:prstGeom>
        </p:spPr>
        <p:txBody>
          <a:bodyPr/>
          <a:lstStyle>
            <a:lvl1pPr>
              <a:defRPr sz="1727"/>
            </a:lvl1pPr>
            <a:lvl2pPr>
              <a:defRPr sz="1511"/>
            </a:lvl2pPr>
            <a:lvl3pPr>
              <a:defRPr sz="1295"/>
            </a:lvl3pPr>
            <a:lvl4pPr>
              <a:defRPr sz="1187"/>
            </a:lvl4pPr>
            <a:lvl5pPr>
              <a:defRPr sz="118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66399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66750" y="1331914"/>
            <a:ext cx="9359900" cy="5472112"/>
          </a:xfrm>
          <a:prstGeom prst="roundRect">
            <a:avLst>
              <a:gd name="adj" fmla="val 1107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36209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725" y="1"/>
            <a:ext cx="10314675" cy="84364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8198273" y="7401988"/>
            <a:ext cx="2495127" cy="16452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DEBF7-C4D6-4C17-BD3C-9A1969FC97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214448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ront p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39F7999-7AA7-49E0-ADC4-1F5E997AAA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393" y="1751"/>
          <a:ext cx="1392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9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39F7999-7AA7-49E0-ADC4-1F5E997AAA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93" y="1751"/>
                        <a:ext cx="1392" cy="1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Placeholder 4">
            <a:extLst>
              <a:ext uri="{FF2B5EF4-FFF2-40B4-BE49-F238E27FC236}">
                <a16:creationId xmlns:a16="http://schemas.microsoft.com/office/drawing/2014/main" id="{8F153414-F3FD-41C4-8D64-116FC328DF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454" y="-6857"/>
            <a:ext cx="10709768" cy="75804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0119F2-2EAD-4929-AC89-B52D439BE6B4}"/>
              </a:ext>
            </a:extLst>
          </p:cNvPr>
          <p:cNvSpPr/>
          <p:nvPr userDrawn="1"/>
        </p:nvSpPr>
        <p:spPr>
          <a:xfrm>
            <a:off x="-5454" y="5188980"/>
            <a:ext cx="6175437" cy="2383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368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B515F36B-24A9-4ADA-9A8B-A42FBFEE80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040" y="5542037"/>
            <a:ext cx="5253690" cy="527764"/>
          </a:xfrm>
        </p:spPr>
        <p:txBody>
          <a:bodyPr anchor="b"/>
          <a:lstStyle>
            <a:lvl1pPr marL="0" indent="0">
              <a:buNone/>
              <a:defRPr sz="2105"/>
            </a:lvl1pPr>
          </a:lstStyle>
          <a:p>
            <a:r>
              <a:rPr lang="en-US" sz="2456" noProof="0" dirty="0"/>
              <a:t>Title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DF7A723A-7763-40FA-AA40-84A901B8C0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5339" y="6296060"/>
            <a:ext cx="5253308" cy="371062"/>
          </a:xfrm>
        </p:spPr>
        <p:txBody>
          <a:bodyPr anchor="b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5B5590-410C-417F-A4CE-43F32FC57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3758" y="5186672"/>
            <a:ext cx="726225" cy="791704"/>
          </a:xfrm>
          <a:prstGeom prst="rect">
            <a:avLst/>
          </a:prstGeom>
        </p:spPr>
      </p:pic>
      <p:pic>
        <p:nvPicPr>
          <p:cNvPr id="19" name="Picture 22" descr="45a2ea5d-78f9-41e0-a183-8a2aff4c9415@i04">
            <a:extLst>
              <a:ext uri="{FF2B5EF4-FFF2-40B4-BE49-F238E27FC236}">
                <a16:creationId xmlns:a16="http://schemas.microsoft.com/office/drawing/2014/main" id="{5BA89DDE-2296-450D-AA39-5595E625F6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23" y="6777308"/>
            <a:ext cx="1777216" cy="62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18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tags" Target="../tags/tag1.xml"/><Relationship Id="rId2" Type="http://schemas.openxmlformats.org/officeDocument/2006/relationships/slideLayout" Target="../slideLayouts/slideLayout6.xml"/><Relationship Id="rId16" Type="http://schemas.openxmlformats.org/officeDocument/2006/relationships/vmlDrawing" Target="../drawings/vmlDrawing1.v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4.xml"/><Relationship Id="rId19" Type="http://schemas.openxmlformats.org/officeDocument/2006/relationships/image" Target="../media/image4.emf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ChangeArrowheads="1"/>
          </p:cNvSpPr>
          <p:nvPr userDrawn="1"/>
        </p:nvSpPr>
        <p:spPr bwMode="auto">
          <a:xfrm>
            <a:off x="7170738" y="7286625"/>
            <a:ext cx="25082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nb-NO" sz="700" dirty="0" err="1">
                <a:solidFill>
                  <a:srgbClr val="000000"/>
                </a:solidFill>
                <a:latin typeface="Arial Narrow" pitchFamily="34" charset="0"/>
              </a:rPr>
              <a:t>copyright</a:t>
            </a:r>
            <a:r>
              <a:rPr lang="de-DE" altLang="nb-NO" sz="700" dirty="0">
                <a:solidFill>
                  <a:srgbClr val="000000"/>
                </a:solidFill>
                <a:latin typeface="Arial Narrow" pitchFamily="34" charset="0"/>
              </a:rPr>
              <a:t>: Scatec Solar - www.scatecsolar.com</a:t>
            </a:r>
          </a:p>
        </p:txBody>
      </p:sp>
      <p:sp>
        <p:nvSpPr>
          <p:cNvPr id="1027" name="Line 9"/>
          <p:cNvSpPr>
            <a:spLocks noChangeShapeType="1"/>
          </p:cNvSpPr>
          <p:nvPr userDrawn="1"/>
        </p:nvSpPr>
        <p:spPr bwMode="auto">
          <a:xfrm>
            <a:off x="655638" y="931863"/>
            <a:ext cx="93599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4" tIns="45717" rIns="91434" bIns="45717" anchor="ctr"/>
          <a:lstStyle/>
          <a:p>
            <a:endParaRPr lang="en-US"/>
          </a:p>
        </p:txBody>
      </p:sp>
      <p:sp>
        <p:nvSpPr>
          <p:cNvPr id="1028" name="Rectangle 11"/>
          <p:cNvSpPr>
            <a:spLocks noChangeArrowheads="1"/>
          </p:cNvSpPr>
          <p:nvPr userDrawn="1"/>
        </p:nvSpPr>
        <p:spPr bwMode="auto">
          <a:xfrm>
            <a:off x="9378950" y="7286625"/>
            <a:ext cx="647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ja-JP" sz="700">
                <a:solidFill>
                  <a:srgbClr val="000000"/>
                </a:solidFill>
                <a:latin typeface="Arial Narrow" panose="020B0606020202030204" pitchFamily="34" charset="0"/>
              </a:rPr>
              <a:t>page </a:t>
            </a:r>
            <a:fld id="{D9F520FB-A874-46E7-9396-65A0B5202309}" type="slidenum">
              <a:rPr lang="de-DE" altLang="nb-NO" sz="700" smtClean="0">
                <a:solidFill>
                  <a:srgbClr val="000000"/>
                </a:solidFill>
                <a:latin typeface="Arial Narrow" panose="020B0606020202030204" pitchFamily="34" charset="0"/>
              </a:rPr>
              <a:pPr algn="r" eaLnBrk="1" hangingPunct="1">
                <a:defRPr/>
              </a:pPr>
              <a:t>‹#›</a:t>
            </a:fld>
            <a:endParaRPr lang="de-DE" altLang="nb-NO" sz="7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9" name="Picture 9" descr="Scatec_Solar_Horisontal_RGB_Improvin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0" y="323850"/>
            <a:ext cx="1973263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13" r:id="rId1"/>
  </p:sldLayoutIdLst>
  <p:hf hdr="0" dt="0"/>
  <p:txStyles>
    <p:titleStyle>
      <a:lvl1pPr algn="ctr" defTabSz="1474788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2pPr>
      <a:lvl3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3pPr>
      <a:lvl4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4pPr>
      <a:lvl5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5pPr>
      <a:lvl6pPr marL="4572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6pPr>
      <a:lvl7pPr marL="9144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7pPr>
      <a:lvl8pPr marL="13716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8pPr>
      <a:lvl9pPr marL="18288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9pPr>
    </p:titleStyle>
    <p:bodyStyle>
      <a:lvl1pPr marL="552450" indent="-55245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6975" indent="-460375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088" indent="-36830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275" indent="-36830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830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ChangeArrowheads="1"/>
          </p:cNvSpPr>
          <p:nvPr userDrawn="1"/>
        </p:nvSpPr>
        <p:spPr bwMode="auto">
          <a:xfrm>
            <a:off x="7170738" y="7286625"/>
            <a:ext cx="25082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133475" eaLnBrk="0" hangingPunct="0"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nb-NO" sz="700" dirty="0" err="1">
                <a:solidFill>
                  <a:srgbClr val="000000"/>
                </a:solidFill>
                <a:latin typeface="Arial Narrow" pitchFamily="34" charset="0"/>
              </a:rPr>
              <a:t>copyright</a:t>
            </a:r>
            <a:r>
              <a:rPr lang="de-DE" altLang="nb-NO" sz="700" dirty="0">
                <a:solidFill>
                  <a:srgbClr val="000000"/>
                </a:solidFill>
                <a:latin typeface="Arial Narrow" pitchFamily="34" charset="0"/>
              </a:rPr>
              <a:t>: Scatec Solar - www.scatecsolar.com</a:t>
            </a:r>
          </a:p>
        </p:txBody>
      </p:sp>
      <p:sp>
        <p:nvSpPr>
          <p:cNvPr id="2051" name="Line 9"/>
          <p:cNvSpPr>
            <a:spLocks noChangeShapeType="1"/>
          </p:cNvSpPr>
          <p:nvPr userDrawn="1"/>
        </p:nvSpPr>
        <p:spPr bwMode="auto">
          <a:xfrm>
            <a:off x="655638" y="931863"/>
            <a:ext cx="93599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4" tIns="45717" rIns="91434" bIns="45717" anchor="ctr"/>
          <a:lstStyle/>
          <a:p>
            <a:endParaRPr lang="en-US"/>
          </a:p>
        </p:txBody>
      </p:sp>
      <p:sp>
        <p:nvSpPr>
          <p:cNvPr id="1028" name="Rectangle 11"/>
          <p:cNvSpPr>
            <a:spLocks noChangeArrowheads="1"/>
          </p:cNvSpPr>
          <p:nvPr userDrawn="1"/>
        </p:nvSpPr>
        <p:spPr bwMode="auto">
          <a:xfrm>
            <a:off x="9378950" y="7286625"/>
            <a:ext cx="6477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133475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de-DE" altLang="ja-JP" sz="700">
                <a:solidFill>
                  <a:srgbClr val="000000"/>
                </a:solidFill>
                <a:latin typeface="Arial Narrow" panose="020B0606020202030204" pitchFamily="34" charset="0"/>
              </a:rPr>
              <a:t>page </a:t>
            </a:r>
            <a:fld id="{52778A5F-4585-4F84-AC58-ACD34702BDB9}" type="slidenum">
              <a:rPr lang="de-DE" altLang="nb-NO" sz="700" smtClean="0">
                <a:solidFill>
                  <a:srgbClr val="000000"/>
                </a:solidFill>
                <a:latin typeface="Arial Narrow" panose="020B0606020202030204" pitchFamily="34" charset="0"/>
              </a:rPr>
              <a:pPr algn="r" eaLnBrk="1" hangingPunct="1">
                <a:defRPr/>
              </a:pPr>
              <a:t>‹#›</a:t>
            </a:fld>
            <a:endParaRPr lang="de-DE" altLang="nb-NO" sz="7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3" name="Picture 9" descr="Scatec_Solar_Horisontal_RGB_Improving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0" y="323850"/>
            <a:ext cx="1973263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14" r:id="rId1"/>
    <p:sldLayoutId id="2147485209" r:id="rId2"/>
    <p:sldLayoutId id="2147485215" r:id="rId3"/>
  </p:sldLayoutIdLst>
  <p:hf hdr="0" dt="0"/>
  <p:txStyles>
    <p:titleStyle>
      <a:lvl1pPr algn="ctr" defTabSz="1474788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2pPr>
      <a:lvl3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3pPr>
      <a:lvl4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4pPr>
      <a:lvl5pPr algn="ctr" defTabSz="1474788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5pPr>
      <a:lvl6pPr marL="4572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6pPr>
      <a:lvl7pPr marL="9144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7pPr>
      <a:lvl8pPr marL="13716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8pPr>
      <a:lvl9pPr marL="1828800" algn="ctr" defTabSz="1474788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pitchFamily="34" charset="0"/>
        </a:defRPr>
      </a:lvl9pPr>
    </p:titleStyle>
    <p:bodyStyle>
      <a:lvl1pPr marL="552450" indent="-55245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6975" indent="-460375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088" indent="-36830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275" indent="-36830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8300" algn="l" defTabSz="14747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 hidden="1"/>
          <p:cNvGraphicFramePr>
            <a:graphicFrameLocks noChangeAspect="1"/>
          </p:cNvGraphicFramePr>
          <p:nvPr userDrawn="1">
            <p:custDataLst>
              <p:tags r:id="rId17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" name="think-cell Slide" r:id="rId18" imgW="360" imgH="360" progId="TCLayout.ActiveDocument.1">
                  <p:embed/>
                </p:oleObj>
              </mc:Choice>
              <mc:Fallback>
                <p:oleObj name="think-cell Slide" r:id="rId18" imgW="360" imgH="360" progId="TCLayout.ActiveDocument.1">
                  <p:embed/>
                  <p:pic>
                    <p:nvPicPr>
                      <p:cNvPr id="0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4"/>
          <p:cNvSpPr>
            <a:spLocks noChangeArrowheads="1"/>
          </p:cNvSpPr>
          <p:nvPr userDrawn="1"/>
        </p:nvSpPr>
        <p:spPr bwMode="auto">
          <a:xfrm>
            <a:off x="527050" y="7083425"/>
            <a:ext cx="2876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Copyright: Scatec Solar ASA</a:t>
            </a:r>
          </a:p>
          <a:p>
            <a:pPr defTabSz="12252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56" dirty="0">
                <a:solidFill>
                  <a:prstClr val="black"/>
                </a:solidFill>
                <a:latin typeface="Arial Narrow"/>
                <a:cs typeface="+mn-cs"/>
              </a:rPr>
              <a:t>www.scatecsolar.com • post@scatecsolar.com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44050" y="7089775"/>
            <a:ext cx="622300" cy="2635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864">
                <a:solidFill>
                  <a:prstClr val="black"/>
                </a:solidFill>
                <a:latin typeface="Arial Narrow"/>
                <a:cs typeface="+mn-cs"/>
              </a:defRPr>
            </a:lvl1pPr>
          </a:lstStyle>
          <a:p>
            <a:pPr>
              <a:defRPr/>
            </a:pPr>
            <a:r>
              <a:rPr lang="nb-NO"/>
              <a:t>Page </a:t>
            </a:r>
            <a:fld id="{82F09F83-32E8-48D7-BF2D-D70E1C2CE8C5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16" r:id="rId1"/>
    <p:sldLayoutId id="2147485217" r:id="rId2"/>
    <p:sldLayoutId id="2147485218" r:id="rId3"/>
    <p:sldLayoutId id="2147485219" r:id="rId4"/>
    <p:sldLayoutId id="2147485220" r:id="rId5"/>
    <p:sldLayoutId id="2147485221" r:id="rId6"/>
    <p:sldLayoutId id="2147485222" r:id="rId7"/>
    <p:sldLayoutId id="2147485223" r:id="rId8"/>
    <p:sldLayoutId id="2147485224" r:id="rId9"/>
    <p:sldLayoutId id="2147485225" r:id="rId10"/>
    <p:sldLayoutId id="2147485226" r:id="rId11"/>
    <p:sldLayoutId id="2147485227" r:id="rId12"/>
    <p:sldLayoutId id="2147485228" r:id="rId13"/>
    <p:sldLayoutId id="2147485229" r:id="rId14"/>
  </p:sldLayoutIdLst>
  <p:hf hdr="0" dt="0"/>
  <p:txStyles>
    <p:titleStyle>
      <a:lvl1pPr algn="l" defTabSz="9858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858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2pPr>
      <a:lvl3pPr algn="l" defTabSz="9858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3pPr>
      <a:lvl4pPr algn="l" defTabSz="9858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4pPr>
      <a:lvl5pPr algn="l" defTabSz="9858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5pPr>
      <a:lvl6pPr marL="457200" algn="l" defTabSz="985838" rtl="0" fontAlgn="base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6pPr>
      <a:lvl7pPr marL="914400" algn="l" defTabSz="985838" rtl="0" fontAlgn="base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7pPr>
      <a:lvl8pPr marL="1371600" algn="l" defTabSz="985838" rtl="0" fontAlgn="base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8pPr>
      <a:lvl9pPr marL="1828800" algn="l" defTabSz="985838" rtl="0" fontAlgn="base">
        <a:lnSpc>
          <a:spcPct val="90000"/>
        </a:lnSpc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 Narrow" panose="020B0606020202030204" pitchFamily="34" charset="0"/>
        </a:defRPr>
      </a:lvl9pPr>
    </p:titleStyle>
    <p:bodyStyle>
      <a:lvl1pPr marL="246063" indent="-246063" algn="l" defTabSz="985838" rtl="0" eaLnBrk="0" fontAlgn="base" hangingPunct="0">
        <a:lnSpc>
          <a:spcPct val="90000"/>
        </a:lnSpc>
        <a:spcBef>
          <a:spcPts val="1075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46063" algn="l" defTabSz="985838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33488" indent="-246063" algn="l" defTabSz="985838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27200" indent="-246063" algn="l" defTabSz="985838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20913" indent="-246063" algn="l" defTabSz="985838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14511" indent="-246774" algn="l" defTabSz="987095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3208058" indent="-246774" algn="l" defTabSz="987095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701606" indent="-246774" algn="l" defTabSz="987095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4195153" indent="-246774" algn="l" defTabSz="987095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1pPr>
      <a:lvl2pPr marL="493547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87095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480642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1974190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467737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2961284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454832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3948379" algn="l" defTabSz="987095" rtl="0" eaLnBrk="1" latinLnBrk="0" hangingPunct="1">
        <a:defRPr sz="1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7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8.png"/><Relationship Id="rId2" Type="http://schemas.openxmlformats.org/officeDocument/2006/relationships/tags" Target="../tags/tag1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9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0.png"/><Relationship Id="rId2" Type="http://schemas.openxmlformats.org/officeDocument/2006/relationships/tags" Target="../tags/tag19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tags" Target="../tags/tag21.xml"/><Relationship Id="rId16" Type="http://schemas.openxmlformats.org/officeDocument/2006/relationships/image" Target="../media/image30.png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6.emf"/><Relationship Id="rId11" Type="http://schemas.openxmlformats.org/officeDocument/2006/relationships/image" Target="../media/image25.png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tags" Target="../tags/tag2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4.png"/><Relationship Id="rId2" Type="http://schemas.openxmlformats.org/officeDocument/2006/relationships/tags" Target="../tags/tag23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8.png"/><Relationship Id="rId2" Type="http://schemas.openxmlformats.org/officeDocument/2006/relationships/tags" Target="../tags/tag24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9.png"/><Relationship Id="rId2" Type="http://schemas.openxmlformats.org/officeDocument/2006/relationships/tags" Target="../tags/tag25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0.jpeg"/><Relationship Id="rId2" Type="http://schemas.openxmlformats.org/officeDocument/2006/relationships/tags" Target="../tags/tag2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1.png"/><Relationship Id="rId2" Type="http://schemas.openxmlformats.org/officeDocument/2006/relationships/tags" Target="../tags/tag28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0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2.png"/><Relationship Id="rId2" Type="http://schemas.openxmlformats.org/officeDocument/2006/relationships/tags" Target="../tags/tag3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3.png"/><Relationship Id="rId2" Type="http://schemas.openxmlformats.org/officeDocument/2006/relationships/tags" Target="../tags/tag3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3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4.png"/><Relationship Id="rId2" Type="http://schemas.openxmlformats.org/officeDocument/2006/relationships/tags" Target="../tags/tag34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5.png"/><Relationship Id="rId2" Type="http://schemas.openxmlformats.org/officeDocument/2006/relationships/tags" Target="../tags/tag35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6.png"/><Relationship Id="rId2" Type="http://schemas.openxmlformats.org/officeDocument/2006/relationships/tags" Target="../tags/tag36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7.jpeg"/><Relationship Id="rId2" Type="http://schemas.openxmlformats.org/officeDocument/2006/relationships/tags" Target="../tags/tag3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9.png"/><Relationship Id="rId2" Type="http://schemas.openxmlformats.org/officeDocument/2006/relationships/tags" Target="../tags/tag38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0.png"/><Relationship Id="rId2" Type="http://schemas.openxmlformats.org/officeDocument/2006/relationships/tags" Target="../tags/tag40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2.png"/><Relationship Id="rId2" Type="http://schemas.openxmlformats.org/officeDocument/2006/relationships/tags" Target="../tags/tag43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B0ADB4-2A74-440C-968B-FB095A2CEB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6550" y="5292799"/>
            <a:ext cx="5640229" cy="1003261"/>
          </a:xfrm>
        </p:spPr>
        <p:txBody>
          <a:bodyPr>
            <a:normAutofit fontScale="92500"/>
          </a:bodyPr>
          <a:lstStyle/>
          <a:p>
            <a:r>
              <a:rPr lang="en-US" sz="3200" b="1" dirty="0"/>
              <a:t>The design and construction challenges of utility scale PV plants</a:t>
            </a:r>
            <a:endParaRPr lang="en-GB" sz="32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FBE02-21FF-453F-9733-58C5123C26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5339" y="6372919"/>
            <a:ext cx="5253308" cy="371062"/>
          </a:xfrm>
        </p:spPr>
        <p:txBody>
          <a:bodyPr>
            <a:normAutofit/>
          </a:bodyPr>
          <a:lstStyle/>
          <a:p>
            <a:r>
              <a:rPr lang="en-GB" sz="2000" b="1" dirty="0"/>
              <a:t>Abri Stegmann - July 2019</a:t>
            </a:r>
          </a:p>
        </p:txBody>
      </p:sp>
    </p:spTree>
    <p:extLst>
      <p:ext uri="{BB962C8B-B14F-4D97-AF65-F5344CB8AC3E}">
        <p14:creationId xmlns:p14="http://schemas.microsoft.com/office/powerpoint/2010/main" val="410855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33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Introduction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67C713-71D2-4692-BD2E-847690103A63}"/>
              </a:ext>
            </a:extLst>
          </p:cNvPr>
          <p:cNvSpPr txBox="1"/>
          <p:nvPr/>
        </p:nvSpPr>
        <p:spPr>
          <a:xfrm>
            <a:off x="541640" y="1548383"/>
            <a:ext cx="9557588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My background: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Stellenbosch 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Scatec Solar 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An Independent Power Producer who develops, designs, builds, owns and operates utility scale PV plants all around the world. 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~1 GW of PV in operation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Projects in South Africa, Rwanda, Egypt, Brazil, Honduras, Malaysia, Ukraine, Argentina, Mozambique, Jordan, soon Vietnam. 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Targeting 3.5 GW by 2021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2000" dirty="0"/>
              <a:t>Today I’ll speak about: </a:t>
            </a:r>
          </a:p>
          <a:p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typical challenges that we face in the utility scale solar industry.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Design challenges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Construction challenges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Examples</a:t>
            </a:r>
          </a:p>
          <a:p>
            <a:pPr marL="8636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25 min presentation and 5 min for Q&amp;A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908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78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Introduction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67C713-71D2-4692-BD2E-847690103A63}"/>
              </a:ext>
            </a:extLst>
          </p:cNvPr>
          <p:cNvSpPr txBox="1"/>
          <p:nvPr/>
        </p:nvSpPr>
        <p:spPr>
          <a:xfrm>
            <a:off x="541640" y="1332359"/>
            <a:ext cx="955758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Snapshot of a Utility Scale PV Plant</a:t>
            </a:r>
          </a:p>
          <a:p>
            <a:endParaRPr lang="en-US" sz="2000" dirty="0"/>
          </a:p>
          <a:p>
            <a:r>
              <a:rPr lang="en-US" sz="2000" b="1" dirty="0"/>
              <a:t>REIPPP R4 Upington sites: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3 x 86 </a:t>
            </a:r>
            <a:r>
              <a:rPr lang="en-US" sz="2000" dirty="0" err="1"/>
              <a:t>MWdc</a:t>
            </a:r>
            <a:r>
              <a:rPr lang="en-US" sz="2000" dirty="0"/>
              <a:t> plants located in close proximity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~700 000 PV modules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1 020 000  km of DC cable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180 x 1.45 MW inverters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60 x 4.7 MW transformers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720 x single-axis tracker drive systems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130 000 tracker sub-structure posts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24 weather stations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30 000 SCADA signals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600 Ha of land covered</a:t>
            </a:r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207D36-8656-4857-842C-EE3FD99A4C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7621" y="3060551"/>
            <a:ext cx="4987453" cy="39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675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82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Introduction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67C713-71D2-4692-BD2E-847690103A63}"/>
              </a:ext>
            </a:extLst>
          </p:cNvPr>
          <p:cNvSpPr txBox="1"/>
          <p:nvPr/>
        </p:nvSpPr>
        <p:spPr>
          <a:xfrm>
            <a:off x="541640" y="1289810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Snapshot of a Utility Scale PV Plant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9C6112-E74E-47A4-BC62-E22EF795F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086" y="1648419"/>
            <a:ext cx="10099228" cy="54664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328641-F84E-457D-9275-D51F691A36CC}"/>
              </a:ext>
            </a:extLst>
          </p:cNvPr>
          <p:cNvSpPr txBox="1"/>
          <p:nvPr/>
        </p:nvSpPr>
        <p:spPr>
          <a:xfrm>
            <a:off x="8803084" y="6488926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65 </a:t>
            </a:r>
            <a:r>
              <a:rPr lang="en-US" sz="1600" dirty="0" err="1">
                <a:solidFill>
                  <a:schemeClr val="bg1"/>
                </a:solidFill>
              </a:rPr>
              <a:t>MWp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Gurun</a:t>
            </a:r>
            <a:r>
              <a:rPr lang="en-US" sz="1600" dirty="0">
                <a:solidFill>
                  <a:schemeClr val="bg1"/>
                </a:solidFill>
              </a:rPr>
              <a:t> Malaysia</a:t>
            </a:r>
          </a:p>
        </p:txBody>
      </p:sp>
    </p:spTree>
    <p:extLst>
      <p:ext uri="{BB962C8B-B14F-4D97-AF65-F5344CB8AC3E}">
        <p14:creationId xmlns:p14="http://schemas.microsoft.com/office/powerpoint/2010/main" val="2227677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2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Introduction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67C713-71D2-4692-BD2E-847690103A63}"/>
              </a:ext>
            </a:extLst>
          </p:cNvPr>
          <p:cNvSpPr txBox="1"/>
          <p:nvPr/>
        </p:nvSpPr>
        <p:spPr>
          <a:xfrm>
            <a:off x="541640" y="1289810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Snapshot of a Utility Scale PV Plant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93F3A3-D19B-43DA-9A33-85BC1A5BEB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636" y="1689921"/>
            <a:ext cx="9811624" cy="53490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026E4B-E907-45EA-92F9-12FB134FD7F4}"/>
              </a:ext>
            </a:extLst>
          </p:cNvPr>
          <p:cNvSpPr txBox="1"/>
          <p:nvPr/>
        </p:nvSpPr>
        <p:spPr>
          <a:xfrm>
            <a:off x="8803084" y="6488926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65 </a:t>
            </a:r>
            <a:r>
              <a:rPr lang="en-US" sz="1600" dirty="0" err="1">
                <a:solidFill>
                  <a:schemeClr val="bg1"/>
                </a:solidFill>
              </a:rPr>
              <a:t>MWp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Gurun</a:t>
            </a:r>
            <a:r>
              <a:rPr lang="en-US" sz="1600" dirty="0">
                <a:solidFill>
                  <a:schemeClr val="bg1"/>
                </a:solidFill>
              </a:rPr>
              <a:t> Malaysia</a:t>
            </a:r>
          </a:p>
        </p:txBody>
      </p:sp>
    </p:spTree>
    <p:extLst>
      <p:ext uri="{BB962C8B-B14F-4D97-AF65-F5344CB8AC3E}">
        <p14:creationId xmlns:p14="http://schemas.microsoft.com/office/powerpoint/2010/main" val="219732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64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236" y="3462952"/>
            <a:ext cx="9553991" cy="635358"/>
          </a:xfrm>
        </p:spPr>
        <p:txBody>
          <a:bodyPr/>
          <a:lstStyle/>
          <a:p>
            <a:pPr lvl="0" algn="ctr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86EA-A183-46CE-BC5B-F4926AD1A8C1}"/>
              </a:ext>
            </a:extLst>
          </p:cNvPr>
          <p:cNvSpPr txBox="1"/>
          <p:nvPr/>
        </p:nvSpPr>
        <p:spPr>
          <a:xfrm>
            <a:off x="541640" y="1332359"/>
            <a:ext cx="9557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375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5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 </a:t>
            </a:r>
            <a:r>
              <a:rPr lang="en-US" sz="2800" dirty="0">
                <a:latin typeface="Calibri" panose="020F0502020204030204" pitchFamily="34" charset="0"/>
              </a:rPr>
              <a:t>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60D7F6-E810-4CAC-8365-271B25ED86B1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Constantly new technologies: PV Modules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6D585D-501E-4C84-B140-FB0DB83262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8228" y="1732469"/>
            <a:ext cx="8314700" cy="508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99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95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 </a:t>
            </a:r>
            <a:r>
              <a:rPr lang="en-US" sz="2800" dirty="0">
                <a:latin typeface="Calibri" panose="020F0502020204030204" pitchFamily="34" charset="0"/>
              </a:rPr>
              <a:t>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60D7F6-E810-4CAC-8365-271B25ED86B1}"/>
              </a:ext>
            </a:extLst>
          </p:cNvPr>
          <p:cNvSpPr txBox="1"/>
          <p:nvPr/>
        </p:nvSpPr>
        <p:spPr>
          <a:xfrm>
            <a:off x="541640" y="1332359"/>
            <a:ext cx="95575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Constantly new technologies: PV Modules</a:t>
            </a:r>
          </a:p>
          <a:p>
            <a:endParaRPr lang="en-US" sz="2000" dirty="0"/>
          </a:p>
          <a:p>
            <a:r>
              <a:rPr lang="en-US" sz="2000" dirty="0"/>
              <a:t>2013 – 240Wp modules </a:t>
            </a:r>
          </a:p>
          <a:p>
            <a:r>
              <a:rPr lang="en-US" sz="2000" dirty="0"/>
              <a:t>2019 – 410Wp modules</a:t>
            </a:r>
          </a:p>
          <a:p>
            <a:endParaRPr lang="en-US" sz="2000" dirty="0"/>
          </a:p>
          <a:p>
            <a:r>
              <a:rPr lang="en-US" sz="2000" u="sng" dirty="0"/>
              <a:t>Ordering a module in 2013</a:t>
            </a:r>
            <a:r>
              <a:rPr lang="en-US" sz="2000" dirty="0"/>
              <a:t>: Please give me a poly-Si 240Wp module</a:t>
            </a:r>
          </a:p>
          <a:p>
            <a:endParaRPr lang="en-US" sz="900" dirty="0"/>
          </a:p>
          <a:p>
            <a:r>
              <a:rPr lang="en-US" sz="2000" u="sng" dirty="0"/>
              <a:t>Ordering a module in 2019</a:t>
            </a:r>
            <a:r>
              <a:rPr lang="en-US" sz="2000" dirty="0"/>
              <a:t>: Please give me a mono-Si, PERC, Bi-facial, Double glass, 1 500Vdc rated module with an anti-reflective coating, light reflective film, half cut cell, triple busbar, 1.2m long 4mm</a:t>
            </a:r>
            <a:r>
              <a:rPr lang="en-US" sz="2000" baseline="30000" dirty="0"/>
              <a:t>2</a:t>
            </a:r>
            <a:r>
              <a:rPr lang="en-US" sz="2000" dirty="0"/>
              <a:t> string cable with MC4-compatable cable terminations. Don’t even specify the watt-class…</a:t>
            </a:r>
          </a:p>
          <a:p>
            <a:endParaRPr lang="en-US" sz="2000" dirty="0"/>
          </a:p>
          <a:p>
            <a:r>
              <a:rPr lang="en-US" sz="2000" dirty="0"/>
              <a:t>Manufacturers have so many options that it is difficult to compare them to each other.</a:t>
            </a:r>
          </a:p>
          <a:p>
            <a:endParaRPr lang="en-US" sz="2000" dirty="0"/>
          </a:p>
          <a:p>
            <a:r>
              <a:rPr lang="en-US" sz="2000" dirty="0"/>
              <a:t>Manufacturer: What do you want? Me: What do you have? Manufacturer: What do you need? Me: I don’t know what I need. What do you offer? Manufacturer: We offer whatever you require.</a:t>
            </a:r>
          </a:p>
        </p:txBody>
      </p:sp>
    </p:spTree>
    <p:extLst>
      <p:ext uri="{BB962C8B-B14F-4D97-AF65-F5344CB8AC3E}">
        <p14:creationId xmlns:p14="http://schemas.microsoft.com/office/powerpoint/2010/main" val="3256061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41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31444-7597-4C39-A5F2-0D6652993870}"/>
              </a:ext>
            </a:extLst>
          </p:cNvPr>
          <p:cNvSpPr txBox="1"/>
          <p:nvPr/>
        </p:nvSpPr>
        <p:spPr>
          <a:xfrm>
            <a:off x="541640" y="1332359"/>
            <a:ext cx="9557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Constantly new technologies: Inverters </a:t>
            </a:r>
          </a:p>
          <a:p>
            <a:endParaRPr lang="en-US" sz="2000" dirty="0"/>
          </a:p>
          <a:p>
            <a:r>
              <a:rPr lang="en-US" sz="2000" dirty="0"/>
              <a:t>2013 – up to 10 kW String and 850 kW Central inverters</a:t>
            </a:r>
          </a:p>
          <a:p>
            <a:r>
              <a:rPr lang="en-US" sz="2000" dirty="0"/>
              <a:t>2019 – up to 250 kW String and 5 MW Central inverters</a:t>
            </a:r>
          </a:p>
          <a:p>
            <a:endParaRPr lang="en-US" sz="2000" dirty="0"/>
          </a:p>
          <a:p>
            <a:r>
              <a:rPr lang="en-US" sz="2000" dirty="0"/>
              <a:t>Central vs string inverters, battery storage, plant control, DC systems, etc.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F795BD-4BAC-45DE-BAD3-CC78B018EB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35" y="3370939"/>
            <a:ext cx="1617406" cy="17392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3321E8-F055-4B32-B104-38986DA930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134" y="5076776"/>
            <a:ext cx="1943722" cy="18335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52A48A-21AF-435D-8818-CE8E1EEEB0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1107" y="3372020"/>
            <a:ext cx="1554848" cy="17329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C5D0B9-98F9-42EA-80D5-33D01351BB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6445" y="3372016"/>
            <a:ext cx="1379345" cy="1732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61E9AF-B103-4851-84BE-9864BE121C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85857" y="5104955"/>
            <a:ext cx="1458368" cy="1805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EC729D-5653-48A1-853C-4B048DC63D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43937" y="5104955"/>
            <a:ext cx="1365077" cy="18054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86A92A-9ED4-4FA3-9869-2BC388FBD2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05509" y="5104954"/>
            <a:ext cx="1379344" cy="18054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28B558-757F-4469-9AE3-DD9E33E82E7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93244" y="3372019"/>
            <a:ext cx="1532981" cy="17329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3A1F86-2B07-4496-82F6-31B8861622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93567" y="5104950"/>
            <a:ext cx="1872783" cy="18054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3E0315-0DCD-4727-8037-D102EDB842D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47972" y="3370939"/>
            <a:ext cx="1393422" cy="17340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8B9DA6B-A79A-421B-A76E-0BD90F25333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63387" y="5104953"/>
            <a:ext cx="1540408" cy="18054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2ED817-53D4-4E89-9945-B152A45C1B2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8895" y="3372016"/>
            <a:ext cx="2157456" cy="173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27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31444-7597-4C39-A5F2-0D6652993870}"/>
              </a:ext>
            </a:extLst>
          </p:cNvPr>
          <p:cNvSpPr txBox="1"/>
          <p:nvPr/>
        </p:nvSpPr>
        <p:spPr>
          <a:xfrm>
            <a:off x="541640" y="1332359"/>
            <a:ext cx="95575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Constantly new technologies: Misc. </a:t>
            </a:r>
          </a:p>
          <a:p>
            <a:endParaRPr lang="en-US" sz="2000" dirty="0"/>
          </a:p>
          <a:p>
            <a:r>
              <a:rPr lang="en-US" sz="2000" dirty="0"/>
              <a:t>Floating solar systems</a:t>
            </a:r>
          </a:p>
          <a:p>
            <a:r>
              <a:rPr lang="en-US" sz="2000" dirty="0"/>
              <a:t>Bifacial systems</a:t>
            </a:r>
          </a:p>
          <a:p>
            <a:r>
              <a:rPr lang="en-US" sz="2000" dirty="0"/>
              <a:t>Hybrid systems</a:t>
            </a:r>
          </a:p>
          <a:p>
            <a:r>
              <a:rPr lang="en-US" sz="2000" dirty="0"/>
              <a:t>Etc. </a:t>
            </a:r>
          </a:p>
          <a:p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FBEEC5-4DDE-4E9F-802B-1BB89B7BAB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3533" y="2484487"/>
            <a:ext cx="6691667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16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3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A06E8-8ED9-49B2-A0D7-02BC701B6A8F}"/>
              </a:ext>
            </a:extLst>
          </p:cNvPr>
          <p:cNvSpPr txBox="1"/>
          <p:nvPr/>
        </p:nvSpPr>
        <p:spPr>
          <a:xfrm>
            <a:off x="541640" y="1332359"/>
            <a:ext cx="9557588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Difficult locations and environments</a:t>
            </a:r>
          </a:p>
          <a:p>
            <a:endParaRPr lang="en-US" sz="2000" dirty="0"/>
          </a:p>
          <a:p>
            <a:r>
              <a:rPr lang="en-US" sz="2000" dirty="0"/>
              <a:t>We’ve either built or is in the process of designing plants in:</a:t>
            </a:r>
          </a:p>
          <a:p>
            <a:r>
              <a:rPr lang="en-US" sz="11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Bangladesh: 	Swamp land – Waterlogged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Egypt: 	Desert – Dry, remote, hot and dusty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Brazil:	Jungle – High vegetation growth, environmentally sensitive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Malaysia:	Monsoon – High rainfall &gt;2.1 m/annum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Ukraine:	Snowfall and sub-zero temperatures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Rwanda:	Remote, weak grid, high lightning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South Africa’s “</a:t>
            </a:r>
            <a:r>
              <a:rPr lang="en-US" sz="2000" dirty="0" err="1"/>
              <a:t>Droë</a:t>
            </a:r>
            <a:r>
              <a:rPr lang="en-US" sz="2000" dirty="0"/>
              <a:t>” Karoo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B8D5A1-D66D-49A2-9DEA-F4086D611F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140" y="4777598"/>
            <a:ext cx="2527547" cy="22736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E0C7E5-FAC6-456C-9151-5E098FFE17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6726" y="4777598"/>
            <a:ext cx="2476847" cy="22736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029177-1EBB-4609-ACAE-1020F21F23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6612" y="4777598"/>
            <a:ext cx="2436383" cy="22736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C3BA4A-C71D-4156-8BE8-ACF4BF91B5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6034" y="4777597"/>
            <a:ext cx="2598442" cy="22736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B71CF0-A7AF-4AA2-947B-192DDE2052E1}"/>
              </a:ext>
            </a:extLst>
          </p:cNvPr>
          <p:cNvSpPr txBox="1"/>
          <p:nvPr/>
        </p:nvSpPr>
        <p:spPr>
          <a:xfrm>
            <a:off x="1098228" y="5692207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Egypt		         Malaysia	                 Bangladesh		      DRC</a:t>
            </a:r>
          </a:p>
        </p:txBody>
      </p:sp>
    </p:spTree>
    <p:extLst>
      <p:ext uri="{BB962C8B-B14F-4D97-AF65-F5344CB8AC3E}">
        <p14:creationId xmlns:p14="http://schemas.microsoft.com/office/powerpoint/2010/main" val="459437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1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A06E8-8ED9-49B2-A0D7-02BC701B6A8F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Drainage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C4AF5F-5D71-4D92-A178-6EA480CFB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006" y="1725945"/>
            <a:ext cx="8443044" cy="528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42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43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A06E8-8ED9-49B2-A0D7-02BC701B6A8F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Drainage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29F1D6-50C7-4D42-A7AE-DD7F2F75D0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781" y="1692399"/>
            <a:ext cx="8589838" cy="53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37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1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A06E8-8ED9-49B2-A0D7-02BC701B6A8F}"/>
              </a:ext>
            </a:extLst>
          </p:cNvPr>
          <p:cNvSpPr txBox="1"/>
          <p:nvPr/>
        </p:nvSpPr>
        <p:spPr>
          <a:xfrm>
            <a:off x="541640" y="1332359"/>
            <a:ext cx="9557588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Difficult locations and environments</a:t>
            </a:r>
          </a:p>
          <a:p>
            <a:endParaRPr lang="en-US" sz="2000" dirty="0"/>
          </a:p>
          <a:p>
            <a:r>
              <a:rPr lang="en-US" sz="2000" dirty="0"/>
              <a:t>Often very limited or bad quality information from site. To assess a potential project site, we have to know as a minimum:</a:t>
            </a:r>
          </a:p>
          <a:p>
            <a:endParaRPr lang="en-US" sz="20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Geotechnical conditions (sub-soil condition, soil types, earth quakes,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Environmental conditions (rainfall, irradiation, wind speed, snow, dust,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Site topography (accurate topo needed to assess shading and sub-structure)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Grid condition (spare capacity, extensions planned, grid impact study)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Local legislation, contracts, standards, etc.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Local expertise (companies, </a:t>
            </a:r>
            <a:r>
              <a:rPr lang="en-US" sz="2000" dirty="0" err="1"/>
              <a:t>labour</a:t>
            </a:r>
            <a:r>
              <a:rPr lang="en-US" sz="2000" dirty="0"/>
              <a:t>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Specific local requirements (</a:t>
            </a:r>
            <a:r>
              <a:rPr lang="en-US" sz="2000" dirty="0" err="1"/>
              <a:t>eg.</a:t>
            </a:r>
            <a:r>
              <a:rPr lang="en-US" sz="2000" dirty="0"/>
              <a:t> airports, radio interference locations,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11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1549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4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147071-3A3B-47D6-94F3-C2D1E2A21A54}"/>
              </a:ext>
            </a:extLst>
          </p:cNvPr>
          <p:cNvSpPr txBox="1"/>
          <p:nvPr/>
        </p:nvSpPr>
        <p:spPr>
          <a:xfrm>
            <a:off x="541640" y="1332359"/>
            <a:ext cx="955758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Customers </a:t>
            </a:r>
          </a:p>
          <a:p>
            <a:endParaRPr lang="en-US" sz="2000" dirty="0"/>
          </a:p>
          <a:p>
            <a:r>
              <a:rPr lang="en-US" sz="2000" b="1" dirty="0"/>
              <a:t>Utilities</a:t>
            </a:r>
            <a:r>
              <a:rPr lang="en-US" sz="20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Don’t know how solar works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Resistant to change and competition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Inadequate or vague grid codes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Unstable or unreliable grids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Old infrastructure and poor maintenance</a:t>
            </a:r>
          </a:p>
          <a:p>
            <a:endParaRPr lang="en-US" sz="2000" dirty="0"/>
          </a:p>
          <a:p>
            <a:r>
              <a:rPr lang="en-US" sz="2000" b="1" dirty="0"/>
              <a:t>Mines</a:t>
            </a:r>
            <a:r>
              <a:rPr lang="en-US" sz="2000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Don’t know their own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Don’t know what they require</a:t>
            </a:r>
          </a:p>
          <a:p>
            <a:endParaRPr lang="en-US" sz="2000" dirty="0"/>
          </a:p>
          <a:p>
            <a:r>
              <a:rPr lang="en-US" sz="2000" b="1" dirty="0"/>
              <a:t>Private PPAs</a:t>
            </a:r>
            <a:r>
              <a:rPr lang="en-US" sz="2000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Islanded systems or reliance on utilities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4BD941-019F-477B-9583-87349901965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6780" y="1908422"/>
            <a:ext cx="4032448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76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8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Design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86EA-A183-46CE-BC5B-F4926AD1A8C1}"/>
              </a:ext>
            </a:extLst>
          </p:cNvPr>
          <p:cNvSpPr txBox="1"/>
          <p:nvPr/>
        </p:nvSpPr>
        <p:spPr>
          <a:xfrm>
            <a:off x="541640" y="1332359"/>
            <a:ext cx="95575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Lightning protection for large PV plants</a:t>
            </a:r>
          </a:p>
          <a:p>
            <a:endParaRPr lang="en-US" sz="2000" dirty="0"/>
          </a:p>
          <a:p>
            <a:r>
              <a:rPr lang="en-US" sz="2000" dirty="0"/>
              <a:t>Standards have not kept up with developments in PV. No single clear answer on how to adequately protect free field PV systems, only guidelines.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1B451-9ABB-4961-99E9-92DC90B9A5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096" y="2625183"/>
            <a:ext cx="9307140" cy="44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17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8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236" y="3462952"/>
            <a:ext cx="9553991" cy="635358"/>
          </a:xfrm>
        </p:spPr>
        <p:txBody>
          <a:bodyPr/>
          <a:lstStyle/>
          <a:p>
            <a:pPr lvl="0" algn="ctr">
              <a:defRPr/>
            </a:pPr>
            <a:r>
              <a:rPr lang="nb-NO" sz="2800" dirty="0">
                <a:latin typeface="Calibri" panose="020F0502020204030204" pitchFamily="34" charset="0"/>
              </a:rPr>
              <a:t>Construction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86EA-A183-46CE-BC5B-F4926AD1A8C1}"/>
              </a:ext>
            </a:extLst>
          </p:cNvPr>
          <p:cNvSpPr txBox="1"/>
          <p:nvPr/>
        </p:nvSpPr>
        <p:spPr>
          <a:xfrm>
            <a:off x="541640" y="1332359"/>
            <a:ext cx="9557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8937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1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Construction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86EA-A183-46CE-BC5B-F4926AD1A8C1}"/>
              </a:ext>
            </a:extLst>
          </p:cNvPr>
          <p:cNvSpPr txBox="1"/>
          <p:nvPr/>
        </p:nvSpPr>
        <p:spPr>
          <a:xfrm>
            <a:off x="541640" y="1332359"/>
            <a:ext cx="962471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Logistics challenges:</a:t>
            </a:r>
          </a:p>
          <a:p>
            <a:endParaRPr lang="en-U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During peak construction about 60 interlink trucks deliver material to site very day for 2-3 months.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Warehouse management system has to be in place (FIFO/FILO systems)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Need the correct materials to arrive at the correct time and location (JIT system)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Large quantities of people to manage (up to 1200 people on site)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Fast training programs to equip unskilled </a:t>
            </a:r>
            <a:r>
              <a:rPr lang="en-US" sz="2000" dirty="0" err="1"/>
              <a:t>labour</a:t>
            </a:r>
            <a:r>
              <a:rPr lang="en-US" sz="2000" dirty="0"/>
              <a:t> people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Communication on site (remote, no cellular network, no radios allowed)</a:t>
            </a:r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83AE38-4489-4904-B31D-08180186A39B}"/>
              </a:ext>
            </a:extLst>
          </p:cNvPr>
          <p:cNvSpPr txBox="1"/>
          <p:nvPr/>
        </p:nvSpPr>
        <p:spPr>
          <a:xfrm>
            <a:off x="541640" y="4502458"/>
            <a:ext cx="9557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Planning challenges: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Large quantities of unskilled </a:t>
            </a:r>
            <a:r>
              <a:rPr lang="en-US" sz="2000" dirty="0" err="1"/>
              <a:t>labour</a:t>
            </a:r>
            <a:r>
              <a:rPr lang="en-US" sz="2000" dirty="0"/>
              <a:t>, sometimes constantly changing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Short construction timelines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Accurate reporting back from construction personnel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Multiple contractors and equipment suppliers involved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5881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1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Construction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2F3F9-51C8-4E2A-807D-C55AE6A22D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279" y="1766197"/>
            <a:ext cx="9649071" cy="52981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0611CD-789F-4F72-ABFE-1A6404D11C2F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Multiple processes running in parallel. Effectively tracking progress is important!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0376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42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Construction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86EA-A183-46CE-BC5B-F4926AD1A8C1}"/>
              </a:ext>
            </a:extLst>
          </p:cNvPr>
          <p:cNvSpPr txBox="1"/>
          <p:nvPr/>
        </p:nvSpPr>
        <p:spPr>
          <a:xfrm>
            <a:off x="541640" y="1332359"/>
            <a:ext cx="955758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Quality challenges:</a:t>
            </a:r>
          </a:p>
          <a:p>
            <a:endParaRPr lang="en-US" sz="105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How to keep a standard of quality across a large site, multiple teams, etc.</a:t>
            </a:r>
          </a:p>
          <a:p>
            <a:endParaRPr lang="en-US" sz="2000" dirty="0"/>
          </a:p>
          <a:p>
            <a:r>
              <a:rPr lang="en-US" sz="2000" dirty="0"/>
              <a:t>Examples: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Incorrect survey increases bulk earth work quantities by 800 000m</a:t>
            </a:r>
            <a:r>
              <a:rPr lang="en-US" sz="2000" baseline="30000" dirty="0"/>
              <a:t>3</a:t>
            </a:r>
            <a:r>
              <a:rPr lang="en-US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Incorrect fastening of cables resulted in 1 000 000 cable tie replacements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Incorrect torqueing of bolts results in 3000 modules’ cracked glass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0426C-DB85-4684-B8F2-3DA52074A6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16" y="3996655"/>
            <a:ext cx="9739188" cy="293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06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36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Construction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21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86EA-A183-46CE-BC5B-F4926AD1A8C1}"/>
              </a:ext>
            </a:extLst>
          </p:cNvPr>
          <p:cNvSpPr txBox="1"/>
          <p:nvPr/>
        </p:nvSpPr>
        <p:spPr>
          <a:xfrm>
            <a:off x="541640" y="1332359"/>
            <a:ext cx="9557588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PV construction is handled similarly to a manufacturing operation:</a:t>
            </a:r>
          </a:p>
          <a:p>
            <a:endParaRPr lang="en-US" sz="2000" dirty="0"/>
          </a:p>
          <a:p>
            <a:r>
              <a:rPr lang="en-US" sz="2000" dirty="0"/>
              <a:t>First make a prototype, then automate production.</a:t>
            </a:r>
          </a:p>
          <a:p>
            <a:endParaRPr lang="en-US" sz="2000" dirty="0"/>
          </a:p>
          <a:p>
            <a:r>
              <a:rPr lang="en-US" sz="2000" dirty="0"/>
              <a:t>Small efficiently improvements mean large project time impacts.</a:t>
            </a:r>
          </a:p>
          <a:p>
            <a:endParaRPr lang="en-US" sz="2000" dirty="0"/>
          </a:p>
          <a:p>
            <a:r>
              <a:rPr lang="en-US" sz="2000" dirty="0"/>
              <a:t>Example: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1 minute to mount a PV module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Mounting 700 000 modules would take ~12 weeks*</a:t>
            </a:r>
          </a:p>
          <a:p>
            <a:endParaRPr lang="en-US" sz="2000" dirty="0"/>
          </a:p>
          <a:p>
            <a:r>
              <a:rPr lang="en-US" sz="2000" dirty="0"/>
              <a:t>Shaving off 5 seconds off of the installation time:</a:t>
            </a:r>
          </a:p>
          <a:p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55 seconds to mount a PV module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Mounting 700 000 modules would take ~11 weeks*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Shaving 1 week off installation time. This could be the difference between using a cordless drill versus a spanner to fasten the module’s holding bolts.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1200" dirty="0"/>
          </a:p>
          <a:p>
            <a:r>
              <a:rPr lang="en-US" sz="1200" dirty="0"/>
              <a:t>*Assuming 8 hour work day, 6 day work week, 20 x 2 person teams</a:t>
            </a:r>
          </a:p>
        </p:txBody>
      </p:sp>
    </p:spTree>
    <p:extLst>
      <p:ext uri="{BB962C8B-B14F-4D97-AF65-F5344CB8AC3E}">
        <p14:creationId xmlns:p14="http://schemas.microsoft.com/office/powerpoint/2010/main" val="1989439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8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Construction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AAE089-A0C1-4C50-B386-71476CABD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624" y="1778780"/>
            <a:ext cx="9773612" cy="52422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5A7C8A-DDCF-4B6F-8173-1C4B56816342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Unique construction tasks: Removing 4 000 palm oil trees.</a:t>
            </a:r>
          </a:p>
        </p:txBody>
      </p:sp>
    </p:spTree>
    <p:extLst>
      <p:ext uri="{BB962C8B-B14F-4D97-AF65-F5344CB8AC3E}">
        <p14:creationId xmlns:p14="http://schemas.microsoft.com/office/powerpoint/2010/main" val="1485184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4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Construction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A7C8A-DDCF-4B6F-8173-1C4B56816342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Unique construction tasks: Fast growing vegetation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CEF947-D25C-4CDE-867A-45C1039717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860" y="1732469"/>
            <a:ext cx="9379148" cy="524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74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36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Construction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A7C8A-DDCF-4B6F-8173-1C4B56816342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Unique construction tasks: Complex civil works (water, sand, organic material)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2C652-7AB3-418A-B74E-DA6A4ACA0F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5" y="2268463"/>
            <a:ext cx="10693400" cy="39604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B261E9-2ADF-461F-BA0A-C68E5BB1AB02}"/>
              </a:ext>
            </a:extLst>
          </p:cNvPr>
          <p:cNvSpPr txBox="1"/>
          <p:nvPr/>
        </p:nvSpPr>
        <p:spPr>
          <a:xfrm>
            <a:off x="7450435" y="622890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66 </a:t>
            </a:r>
            <a:r>
              <a:rPr lang="en-US" sz="1800" dirty="0" err="1"/>
              <a:t>MWp</a:t>
            </a:r>
            <a:r>
              <a:rPr lang="en-US" sz="1800" dirty="0"/>
              <a:t> plant in Malaysia</a:t>
            </a:r>
          </a:p>
        </p:txBody>
      </p:sp>
    </p:spTree>
    <p:extLst>
      <p:ext uri="{BB962C8B-B14F-4D97-AF65-F5344CB8AC3E}">
        <p14:creationId xmlns:p14="http://schemas.microsoft.com/office/powerpoint/2010/main" val="2177385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Construction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A7C8A-DDCF-4B6F-8173-1C4B56816342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Unique construction tasks: Hard ground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2B4054-2DD0-4645-8F5D-DC97E914B58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08479" y="2504948"/>
            <a:ext cx="4914307" cy="3685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55F293-12FD-4118-8A8B-811EFB39B60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184" y="1890660"/>
            <a:ext cx="6552407" cy="49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03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8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Construction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A7C8A-DDCF-4B6F-8173-1C4B56816342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Unique construction tasks: Irregular shapes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7B0094-8E50-4337-913F-512C732083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032" y="1763764"/>
            <a:ext cx="10243244" cy="522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49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1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nb-NO" sz="2800" dirty="0">
                <a:latin typeface="Calibri" panose="020F0502020204030204" pitchFamily="34" charset="0"/>
              </a:rPr>
              <a:t>Construction</a:t>
            </a:r>
            <a:r>
              <a:rPr lang="en-US" sz="2800" dirty="0">
                <a:latin typeface="Calibri" panose="020F0502020204030204" pitchFamily="34" charset="0"/>
              </a:rPr>
              <a:t>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27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86EA-A183-46CE-BC5B-F4926AD1A8C1}"/>
              </a:ext>
            </a:extLst>
          </p:cNvPr>
          <p:cNvSpPr txBox="1"/>
          <p:nvPr/>
        </p:nvSpPr>
        <p:spPr>
          <a:xfrm>
            <a:off x="541640" y="1332359"/>
            <a:ext cx="962471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Commissioning and plant testing:</a:t>
            </a:r>
          </a:p>
          <a:p>
            <a:endParaRPr lang="en-US" sz="20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Multiple parties on site during commissioning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1000V vs 1500Vdc system change – Testing technology behind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Some tests are weather dependent.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Testing with a utility can be “painful” but is unavoidable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Explaining to stakeholders how the plant operates and that it is healthy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My personal favorite:</a:t>
            </a:r>
          </a:p>
          <a:p>
            <a:pPr marL="9779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Explaining to stakeholders what reactive power is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2432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8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Construction challenges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28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A7C8A-DDCF-4B6F-8173-1C4B56816342}"/>
              </a:ext>
            </a:extLst>
          </p:cNvPr>
          <p:cNvSpPr txBox="1"/>
          <p:nvPr/>
        </p:nvSpPr>
        <p:spPr>
          <a:xfrm>
            <a:off x="541640" y="1332359"/>
            <a:ext cx="955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Unique construction tasks: Soiling of PV modules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09B7F-ECD2-4D70-A5E0-35EE1FB82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1255" y="1706406"/>
            <a:ext cx="2416101" cy="53069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902098-91C9-4876-A98B-16BE389753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119" y="2400578"/>
            <a:ext cx="688426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51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800" dirty="0">
                <a:latin typeface="Calibri" panose="020F0502020204030204" pitchFamily="34" charset="0"/>
              </a:rPr>
              <a:t>Conclusion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A7C8A-DDCF-4B6F-8173-1C4B56816342}"/>
              </a:ext>
            </a:extLst>
          </p:cNvPr>
          <p:cNvSpPr txBox="1"/>
          <p:nvPr/>
        </p:nvSpPr>
        <p:spPr>
          <a:xfrm>
            <a:off x="0" y="3708623"/>
            <a:ext cx="1069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PV industry has many challenges, </a:t>
            </a:r>
          </a:p>
          <a:p>
            <a:pPr algn="ctr"/>
            <a:r>
              <a:rPr lang="en-US" sz="2000" dirty="0"/>
              <a:t>but they all can be overcome.</a:t>
            </a:r>
          </a:p>
        </p:txBody>
      </p:sp>
    </p:spTree>
    <p:extLst>
      <p:ext uri="{BB962C8B-B14F-4D97-AF65-F5344CB8AC3E}">
        <p14:creationId xmlns:p14="http://schemas.microsoft.com/office/powerpoint/2010/main" val="3262275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83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GB" dirty="0">
                <a:latin typeface="Calibri" panose="020F0502020204030204" pitchFamily="34" charset="0"/>
              </a:rPr>
              <a:t>Thank you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30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640" y="1908423"/>
            <a:ext cx="962471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err="1">
                <a:solidFill>
                  <a:srgbClr val="000000"/>
                </a:solidFill>
                <a:latin typeface="Arial" charset="0"/>
              </a:rPr>
              <a:t>Fini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2000" dirty="0" err="1">
                <a:solidFill>
                  <a:srgbClr val="000000"/>
                </a:solidFill>
                <a:latin typeface="Arial" charset="0"/>
              </a:rPr>
              <a:t>Finito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2000" dirty="0" err="1">
                <a:solidFill>
                  <a:srgbClr val="000000"/>
                </a:solidFill>
                <a:latin typeface="Arial" charset="0"/>
              </a:rPr>
              <a:t>Fertig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2000" dirty="0" err="1">
                <a:solidFill>
                  <a:srgbClr val="000000"/>
                </a:solidFill>
                <a:latin typeface="Arial" charset="0"/>
              </a:rPr>
              <a:t>Ferdig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2000" dirty="0" err="1">
                <a:solidFill>
                  <a:srgbClr val="000000"/>
                </a:solidFill>
                <a:latin typeface="Arial" charset="0"/>
              </a:rPr>
              <a:t>Complevit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3200" b="1" dirty="0">
                <a:solidFill>
                  <a:srgbClr val="000000"/>
                </a:solidFill>
                <a:latin typeface="Arial" charset="0"/>
              </a:rPr>
              <a:t>The End</a:t>
            </a:r>
          </a:p>
          <a:p>
            <a:pPr algn="ctr" eaLnBrk="1" hangingPunct="1"/>
            <a:endParaRPr lang="en-US" sz="2000" b="1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l-GR" sz="2000" dirty="0">
                <a:solidFill>
                  <a:srgbClr val="000000"/>
                </a:solidFill>
                <a:latin typeface="Arial" charset="0"/>
              </a:rPr>
              <a:t>Πεπερασμένος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az-Cyrl-AZ" sz="2000" dirty="0">
                <a:solidFill>
                  <a:srgbClr val="000000"/>
                </a:solidFill>
                <a:latin typeface="Arial" charset="0"/>
              </a:rPr>
              <a:t>Законченный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kn-IN" sz="2000" dirty="0">
                <a:solidFill>
                  <a:srgbClr val="000000"/>
                </a:solidFill>
                <a:latin typeface="Arial" charset="0"/>
              </a:rPr>
              <a:t>ಮುಗಿಸಿದರು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2000" dirty="0" err="1">
                <a:solidFill>
                  <a:srgbClr val="000000"/>
                </a:solidFill>
                <a:latin typeface="Arial" charset="0"/>
              </a:rPr>
              <a:t>Iphele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0000"/>
                </a:solidFill>
                <a:latin typeface="Arial" charset="0"/>
              </a:rPr>
              <a:t>完成</a:t>
            </a:r>
            <a:endParaRPr lang="en-US" sz="4000" b="1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930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714" y="80784"/>
          <a:ext cx="1713" cy="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0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75" name="Object 7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" y="80784"/>
                        <a:ext cx="1713" cy="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GB" dirty="0">
                <a:latin typeface="Calibri" panose="020F0502020204030204" pitchFamily="34" charset="0"/>
              </a:rPr>
              <a:t>Questions?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A9CE626-3159-4274-8158-4292551456C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31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BA6B40-0784-41BD-AD41-845904AA2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04367"/>
            <a:ext cx="10693400" cy="54517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81D784-8295-4C40-A3F1-6091B85F0194}"/>
              </a:ext>
            </a:extLst>
          </p:cNvPr>
          <p:cNvSpPr txBox="1"/>
          <p:nvPr/>
        </p:nvSpPr>
        <p:spPr>
          <a:xfrm>
            <a:off x="7845028" y="6418931"/>
            <a:ext cx="2864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66 </a:t>
            </a:r>
            <a:r>
              <a:rPr lang="en-US" sz="1800" dirty="0" err="1">
                <a:solidFill>
                  <a:schemeClr val="bg1"/>
                </a:solidFill>
              </a:rPr>
              <a:t>MWp</a:t>
            </a:r>
            <a:r>
              <a:rPr lang="en-US" sz="1800" dirty="0">
                <a:solidFill>
                  <a:schemeClr val="bg1"/>
                </a:solidFill>
              </a:rPr>
              <a:t> plant in Malaysia</a:t>
            </a:r>
          </a:p>
        </p:txBody>
      </p:sp>
    </p:spTree>
    <p:extLst>
      <p:ext uri="{BB962C8B-B14F-4D97-AF65-F5344CB8AC3E}">
        <p14:creationId xmlns:p14="http://schemas.microsoft.com/office/powerpoint/2010/main" val="38704513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catec Solar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.potx" id="{ED450DD0-0DFB-4CB6-9C49-D24524FB4F05}" vid="{758AABEA-B0B1-428E-950A-88D594F8CCC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9D24FEC3762745B08F6878210243FB" ma:contentTypeVersion="0" ma:contentTypeDescription="Create a new document." ma:contentTypeScope="" ma:versionID="614b2164e0b9452725fe5c93b830be1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01C997-95C2-4737-A020-55329E94EE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Scatec Solar-PPmal</Template>
  <TotalTime>31026</TotalTime>
  <Words>1258</Words>
  <Application>Microsoft Office PowerPoint</Application>
  <PresentationFormat>Custom</PresentationFormat>
  <Paragraphs>309</Paragraphs>
  <Slides>31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Arial Narrow</vt:lpstr>
      <vt:lpstr>Calibri</vt:lpstr>
      <vt:lpstr>Optima</vt:lpstr>
      <vt:lpstr>Office Theme</vt:lpstr>
      <vt:lpstr>1_Office Theme</vt:lpstr>
      <vt:lpstr>Office-tema</vt:lpstr>
      <vt:lpstr>think-cell Slide</vt:lpstr>
      <vt:lpstr>PowerPoint Presentation</vt:lpstr>
      <vt:lpstr>Introduction</vt:lpstr>
      <vt:lpstr>Introduction</vt:lpstr>
      <vt:lpstr>Introduction</vt:lpstr>
      <vt:lpstr>Introduction</vt:lpstr>
      <vt:lpstr>Design challenges</vt:lpstr>
      <vt:lpstr>Design challenges</vt:lpstr>
      <vt:lpstr>Design challenges</vt:lpstr>
      <vt:lpstr>Design challenges</vt:lpstr>
      <vt:lpstr>Design challenges</vt:lpstr>
      <vt:lpstr>Design challenges</vt:lpstr>
      <vt:lpstr>Design challenges</vt:lpstr>
      <vt:lpstr>Design challenges</vt:lpstr>
      <vt:lpstr>Design challenges</vt:lpstr>
      <vt:lpstr>Design challenges</vt:lpstr>
      <vt:lpstr>Design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Construction challenges</vt:lpstr>
      <vt:lpstr>Conclusion</vt:lpstr>
      <vt:lpstr>Thank you</vt:lpstr>
      <vt:lpstr>Questions?</vt:lpstr>
    </vt:vector>
  </TitlesOfParts>
  <Company>Itum Drift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DG2</dc:title>
  <dc:creator>Administrator</dc:creator>
  <cp:lastModifiedBy>Abri Stegmann</cp:lastModifiedBy>
  <cp:revision>1322</cp:revision>
  <cp:lastPrinted>2015-06-23T13:33:58Z</cp:lastPrinted>
  <dcterms:created xsi:type="dcterms:W3CDTF">2010-04-16T12:30:25Z</dcterms:created>
  <dcterms:modified xsi:type="dcterms:W3CDTF">2019-07-17T06:06:30Z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onOverlay">
    <vt:lpwstr/>
  </property>
  <property fmtid="{D5CDD505-2E9C-101B-9397-08002B2CF9AE}" pid="3" name="ContentTypeId">
    <vt:lpwstr>0x010100129D24FEC3762745B08F6878210243FB</vt:lpwstr>
  </property>
</Properties>
</file>