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21"/>
  </p:notesMasterIdLst>
  <p:handoutMasterIdLst>
    <p:handoutMasterId r:id="rId22"/>
  </p:handoutMasterIdLst>
  <p:sldIdLst>
    <p:sldId id="264" r:id="rId5"/>
    <p:sldId id="294" r:id="rId6"/>
    <p:sldId id="291" r:id="rId7"/>
    <p:sldId id="295" r:id="rId8"/>
    <p:sldId id="297" r:id="rId9"/>
    <p:sldId id="298" r:id="rId10"/>
    <p:sldId id="296" r:id="rId11"/>
    <p:sldId id="299" r:id="rId12"/>
    <p:sldId id="306" r:id="rId13"/>
    <p:sldId id="300" r:id="rId14"/>
    <p:sldId id="308" r:id="rId15"/>
    <p:sldId id="301" r:id="rId16"/>
    <p:sldId id="302" r:id="rId17"/>
    <p:sldId id="304" r:id="rId18"/>
    <p:sldId id="305" r:id="rId19"/>
    <p:sldId id="307" r:id="rId20"/>
  </p:sldIdLst>
  <p:sldSz cx="9144000" cy="6858000" type="screen4x3"/>
  <p:notesSz cx="7099300" cy="10234613"/>
  <p:defaultTextStyle>
    <a:defPPr>
      <a:defRPr lang="en-US"/>
    </a:defPPr>
    <a:lvl1pPr algn="l" rtl="0" eaLnBrk="0" fontAlgn="base" hangingPunct="0">
      <a:spcBef>
        <a:spcPct val="0"/>
      </a:spcBef>
      <a:spcAft>
        <a:spcPct val="0"/>
      </a:spcAft>
      <a:defRPr sz="2400" b="1"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panose="02020603050405020304" pitchFamily="18" charset="0"/>
        <a:ea typeface="+mn-ea"/>
        <a:cs typeface="+mn-cs"/>
      </a:defRPr>
    </a:lvl5pPr>
    <a:lvl6pPr marL="2286000" algn="l" defTabSz="914400" rtl="0" eaLnBrk="1" latinLnBrk="0" hangingPunct="1">
      <a:defRPr sz="2400" b="1" kern="1200">
        <a:solidFill>
          <a:schemeClr val="tx1"/>
        </a:solidFill>
        <a:latin typeface="Times" panose="02020603050405020304" pitchFamily="18" charset="0"/>
        <a:ea typeface="+mn-ea"/>
        <a:cs typeface="+mn-cs"/>
      </a:defRPr>
    </a:lvl6pPr>
    <a:lvl7pPr marL="2743200" algn="l" defTabSz="914400" rtl="0" eaLnBrk="1" latinLnBrk="0" hangingPunct="1">
      <a:defRPr sz="2400" b="1" kern="1200">
        <a:solidFill>
          <a:schemeClr val="tx1"/>
        </a:solidFill>
        <a:latin typeface="Times" panose="02020603050405020304" pitchFamily="18" charset="0"/>
        <a:ea typeface="+mn-ea"/>
        <a:cs typeface="+mn-cs"/>
      </a:defRPr>
    </a:lvl7pPr>
    <a:lvl8pPr marL="3200400" algn="l" defTabSz="914400" rtl="0" eaLnBrk="1" latinLnBrk="0" hangingPunct="1">
      <a:defRPr sz="2400" b="1" kern="1200">
        <a:solidFill>
          <a:schemeClr val="tx1"/>
        </a:solidFill>
        <a:latin typeface="Times" panose="02020603050405020304" pitchFamily="18" charset="0"/>
        <a:ea typeface="+mn-ea"/>
        <a:cs typeface="+mn-cs"/>
      </a:defRPr>
    </a:lvl8pPr>
    <a:lvl9pPr marL="3657600" algn="l" defTabSz="914400" rtl="0" eaLnBrk="1" latinLnBrk="0" hangingPunct="1">
      <a:defRPr sz="2400" b="1"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BBBD"/>
    <a:srgbClr val="1B75CE"/>
    <a:srgbClr val="019B80"/>
    <a:srgbClr val="01B7E0"/>
    <a:srgbClr val="62BE1B"/>
    <a:srgbClr val="6C7779"/>
    <a:srgbClr val="DFAC13"/>
    <a:srgbClr val="602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38" autoAdjust="0"/>
    <p:restoredTop sz="66784" autoAdjust="0"/>
  </p:normalViewPr>
  <p:slideViewPr>
    <p:cSldViewPr>
      <p:cViewPr varScale="1">
        <p:scale>
          <a:sx n="77" d="100"/>
          <a:sy n="77" d="100"/>
        </p:scale>
        <p:origin x="2508"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FC887-FBB3-4949-B6CA-2AF1B9E0FA18}" type="doc">
      <dgm:prSet loTypeId="urn:microsoft.com/office/officeart/2005/8/layout/orgChart1" loCatId="hierarchy" qsTypeId="urn:microsoft.com/office/officeart/2005/8/quickstyle/simple1" qsCatId="simple" csTypeId="urn:microsoft.com/office/officeart/2005/8/colors/accent1_1" csCatId="accent1" phldr="1"/>
      <dgm:spPr/>
      <dgm:t>
        <a:bodyPr/>
        <a:lstStyle/>
        <a:p>
          <a:endParaRPr lang="en-ZA"/>
        </a:p>
      </dgm:t>
    </dgm:pt>
    <dgm:pt modelId="{D62DFF67-8C8C-4E0D-BEA0-28980F89835D}">
      <dgm:prSet phldrT="[Text]"/>
      <dgm:spPr>
        <a:solidFill>
          <a:schemeClr val="accent1"/>
        </a:solidFill>
      </dgm:spPr>
      <dgm:t>
        <a:bodyPr/>
        <a:lstStyle/>
        <a:p>
          <a:r>
            <a:rPr lang="en-ZA" dirty="0"/>
            <a:t>Probabilistic and statistical</a:t>
          </a:r>
        </a:p>
      </dgm:t>
    </dgm:pt>
    <dgm:pt modelId="{02EE03B3-A4C3-4969-BB65-C6067F5503F7}" type="parTrans" cxnId="{E99EF225-8C17-4C5C-B321-EF6D642AB82B}">
      <dgm:prSet/>
      <dgm:spPr/>
      <dgm:t>
        <a:bodyPr/>
        <a:lstStyle/>
        <a:p>
          <a:endParaRPr lang="en-ZA"/>
        </a:p>
      </dgm:t>
    </dgm:pt>
    <dgm:pt modelId="{DF6C15D7-96F6-4E91-80B6-EDB0E607A755}" type="sibTrans" cxnId="{E99EF225-8C17-4C5C-B321-EF6D642AB82B}">
      <dgm:prSet/>
      <dgm:spPr/>
      <dgm:t>
        <a:bodyPr/>
        <a:lstStyle/>
        <a:p>
          <a:endParaRPr lang="en-ZA"/>
        </a:p>
      </dgm:t>
    </dgm:pt>
    <dgm:pt modelId="{71DE7BF2-3072-483C-9378-03FA85833472}">
      <dgm:prSet phldrT="[Text]"/>
      <dgm:spPr>
        <a:solidFill>
          <a:schemeClr val="accent1"/>
        </a:solidFill>
      </dgm:spPr>
      <dgm:t>
        <a:bodyPr/>
        <a:lstStyle/>
        <a:p>
          <a:r>
            <a:rPr lang="en-ZA" dirty="0"/>
            <a:t>Software</a:t>
          </a:r>
        </a:p>
      </dgm:t>
    </dgm:pt>
    <dgm:pt modelId="{942E3503-1C87-4719-A6D3-7574BE609530}" type="parTrans" cxnId="{39605FC3-3837-48C1-96A1-2B9B2E6ECA1D}">
      <dgm:prSet/>
      <dgm:spPr/>
      <dgm:t>
        <a:bodyPr/>
        <a:lstStyle/>
        <a:p>
          <a:endParaRPr lang="en-ZA"/>
        </a:p>
      </dgm:t>
    </dgm:pt>
    <dgm:pt modelId="{724C75B7-2F89-4B2F-9BF8-495D3927F6F2}" type="sibTrans" cxnId="{39605FC3-3837-48C1-96A1-2B9B2E6ECA1D}">
      <dgm:prSet/>
      <dgm:spPr/>
      <dgm:t>
        <a:bodyPr/>
        <a:lstStyle/>
        <a:p>
          <a:endParaRPr lang="en-ZA"/>
        </a:p>
      </dgm:t>
    </dgm:pt>
    <dgm:pt modelId="{97F9C59F-F0B9-4AE5-AF1D-E6956009BA88}">
      <dgm:prSet phldrT="[Text]"/>
      <dgm:spPr>
        <a:solidFill>
          <a:schemeClr val="accent1"/>
        </a:solidFill>
      </dgm:spPr>
      <dgm:t>
        <a:bodyPr/>
        <a:lstStyle/>
        <a:p>
          <a:r>
            <a:rPr lang="en-ZA" dirty="0"/>
            <a:t>Metaheuristic, iterative methods</a:t>
          </a:r>
        </a:p>
      </dgm:t>
    </dgm:pt>
    <dgm:pt modelId="{0F249FBD-2485-487F-A904-48FA88F32A59}" type="parTrans" cxnId="{F39CE701-9FCD-4853-BBB7-819DA2972CAB}">
      <dgm:prSet/>
      <dgm:spPr/>
      <dgm:t>
        <a:bodyPr/>
        <a:lstStyle/>
        <a:p>
          <a:endParaRPr lang="en-ZA"/>
        </a:p>
      </dgm:t>
    </dgm:pt>
    <dgm:pt modelId="{226FEF89-F118-436D-9458-8F818EA09E04}" type="sibTrans" cxnId="{F39CE701-9FCD-4853-BBB7-819DA2972CAB}">
      <dgm:prSet/>
      <dgm:spPr/>
      <dgm:t>
        <a:bodyPr/>
        <a:lstStyle/>
        <a:p>
          <a:endParaRPr lang="en-ZA"/>
        </a:p>
      </dgm:t>
    </dgm:pt>
    <dgm:pt modelId="{B3EE48B5-ECA6-4E1A-8CCF-8144A58D35C1}">
      <dgm:prSet phldrT="[Text]"/>
      <dgm:spPr>
        <a:solidFill>
          <a:srgbClr val="BABBBD"/>
        </a:solidFill>
      </dgm:spPr>
      <dgm:t>
        <a:bodyPr/>
        <a:lstStyle/>
        <a:p>
          <a:r>
            <a:rPr lang="en-ZA" dirty="0"/>
            <a:t>Genetic Algorithms</a:t>
          </a:r>
        </a:p>
      </dgm:t>
    </dgm:pt>
    <dgm:pt modelId="{E20542DA-0E85-4325-83B2-294A7DDB1918}" type="parTrans" cxnId="{F39951C1-9217-48A2-A22C-B67CA8C3B289}">
      <dgm:prSet>
        <dgm:style>
          <a:lnRef idx="2">
            <a:schemeClr val="dk1"/>
          </a:lnRef>
          <a:fillRef idx="0">
            <a:schemeClr val="dk1"/>
          </a:fillRef>
          <a:effectRef idx="1">
            <a:schemeClr val="dk1"/>
          </a:effectRef>
          <a:fontRef idx="minor">
            <a:schemeClr val="tx1"/>
          </a:fontRef>
        </dgm:style>
      </dgm:prSet>
      <dgm:spPr/>
      <dgm:t>
        <a:bodyPr/>
        <a:lstStyle/>
        <a:p>
          <a:endParaRPr lang="en-ZA"/>
        </a:p>
      </dgm:t>
    </dgm:pt>
    <dgm:pt modelId="{0EE8BDE1-18E3-4D0D-B248-08142A7303D2}" type="sibTrans" cxnId="{F39951C1-9217-48A2-A22C-B67CA8C3B289}">
      <dgm:prSet/>
      <dgm:spPr/>
      <dgm:t>
        <a:bodyPr/>
        <a:lstStyle/>
        <a:p>
          <a:endParaRPr lang="en-ZA"/>
        </a:p>
      </dgm:t>
    </dgm:pt>
    <dgm:pt modelId="{F8297B29-FC7B-45A0-B97E-DE21A495CF2C}">
      <dgm:prSet phldrT="[Text]"/>
      <dgm:spPr>
        <a:solidFill>
          <a:srgbClr val="BABBBD"/>
        </a:solidFill>
      </dgm:spPr>
      <dgm:t>
        <a:bodyPr/>
        <a:lstStyle/>
        <a:p>
          <a:r>
            <a:rPr lang="en-ZA" dirty="0"/>
            <a:t>Particle Swarm Optimization</a:t>
          </a:r>
        </a:p>
      </dgm:t>
    </dgm:pt>
    <dgm:pt modelId="{2B10021F-C235-4095-BC89-37EEE29C73A4}" type="parTrans" cxnId="{EBF2A3CB-27EB-4F63-BB35-E43ECC04CD26}">
      <dgm:prSet>
        <dgm:style>
          <a:lnRef idx="2">
            <a:schemeClr val="dk1"/>
          </a:lnRef>
          <a:fillRef idx="0">
            <a:schemeClr val="dk1"/>
          </a:fillRef>
          <a:effectRef idx="1">
            <a:schemeClr val="dk1"/>
          </a:effectRef>
          <a:fontRef idx="minor">
            <a:schemeClr val="tx1"/>
          </a:fontRef>
        </dgm:style>
      </dgm:prSet>
      <dgm:spPr/>
      <dgm:t>
        <a:bodyPr/>
        <a:lstStyle/>
        <a:p>
          <a:endParaRPr lang="en-ZA"/>
        </a:p>
      </dgm:t>
    </dgm:pt>
    <dgm:pt modelId="{36CB250E-23F4-428D-BBEC-A7181EB39DE4}" type="sibTrans" cxnId="{EBF2A3CB-27EB-4F63-BB35-E43ECC04CD26}">
      <dgm:prSet/>
      <dgm:spPr/>
      <dgm:t>
        <a:bodyPr/>
        <a:lstStyle/>
        <a:p>
          <a:endParaRPr lang="en-ZA"/>
        </a:p>
      </dgm:t>
    </dgm:pt>
    <dgm:pt modelId="{301FAF52-5737-4946-8C22-40C1C74328E3}">
      <dgm:prSet phldrT="[Text]"/>
      <dgm:spPr>
        <a:solidFill>
          <a:srgbClr val="BABBBD"/>
        </a:solidFill>
      </dgm:spPr>
      <dgm:t>
        <a:bodyPr/>
        <a:lstStyle/>
        <a:p>
          <a:r>
            <a:rPr lang="en-ZA" dirty="0"/>
            <a:t>HOMER</a:t>
          </a:r>
        </a:p>
      </dgm:t>
    </dgm:pt>
    <dgm:pt modelId="{A8A422D8-DC21-45A9-826C-D87D4DB5B999}" type="parTrans" cxnId="{7AEFE331-9BED-4E7E-9F60-0E543CDD1D28}">
      <dgm:prSet>
        <dgm:style>
          <a:lnRef idx="2">
            <a:schemeClr val="dk1"/>
          </a:lnRef>
          <a:fillRef idx="0">
            <a:schemeClr val="dk1"/>
          </a:fillRef>
          <a:effectRef idx="1">
            <a:schemeClr val="dk1"/>
          </a:effectRef>
          <a:fontRef idx="minor">
            <a:schemeClr val="tx1"/>
          </a:fontRef>
        </dgm:style>
      </dgm:prSet>
      <dgm:spPr/>
      <dgm:t>
        <a:bodyPr/>
        <a:lstStyle/>
        <a:p>
          <a:endParaRPr lang="en-ZA"/>
        </a:p>
      </dgm:t>
    </dgm:pt>
    <dgm:pt modelId="{958854EE-07E6-42D7-BD47-452571A7D218}" type="sibTrans" cxnId="{7AEFE331-9BED-4E7E-9F60-0E543CDD1D28}">
      <dgm:prSet/>
      <dgm:spPr/>
      <dgm:t>
        <a:bodyPr/>
        <a:lstStyle/>
        <a:p>
          <a:endParaRPr lang="en-ZA"/>
        </a:p>
      </dgm:t>
    </dgm:pt>
    <dgm:pt modelId="{4D571FEE-ABB7-4ADD-B555-5B8ADABFEEA3}">
      <dgm:prSet phldrT="[Text]"/>
      <dgm:spPr>
        <a:solidFill>
          <a:srgbClr val="BABBBD"/>
        </a:solidFill>
      </dgm:spPr>
      <dgm:t>
        <a:bodyPr/>
        <a:lstStyle/>
        <a:p>
          <a:r>
            <a:rPr lang="en-ZA" dirty="0" err="1"/>
            <a:t>RETScreen</a:t>
          </a:r>
          <a:endParaRPr lang="en-ZA" dirty="0"/>
        </a:p>
      </dgm:t>
    </dgm:pt>
    <dgm:pt modelId="{D839D9E6-DFFB-4C2F-9F3D-2E03E1C26B56}" type="parTrans" cxnId="{03E99330-ACA8-4B38-9301-DABC788CC69A}">
      <dgm:prSet>
        <dgm:style>
          <a:lnRef idx="2">
            <a:schemeClr val="dk1"/>
          </a:lnRef>
          <a:fillRef idx="0">
            <a:schemeClr val="dk1"/>
          </a:fillRef>
          <a:effectRef idx="1">
            <a:schemeClr val="dk1"/>
          </a:effectRef>
          <a:fontRef idx="minor">
            <a:schemeClr val="tx1"/>
          </a:fontRef>
        </dgm:style>
      </dgm:prSet>
      <dgm:spPr/>
      <dgm:t>
        <a:bodyPr/>
        <a:lstStyle/>
        <a:p>
          <a:endParaRPr lang="en-ZA"/>
        </a:p>
      </dgm:t>
    </dgm:pt>
    <dgm:pt modelId="{82707B46-725B-4155-AA58-F8A20506EF0D}" type="sibTrans" cxnId="{03E99330-ACA8-4B38-9301-DABC788CC69A}">
      <dgm:prSet/>
      <dgm:spPr/>
      <dgm:t>
        <a:bodyPr/>
        <a:lstStyle/>
        <a:p>
          <a:endParaRPr lang="en-ZA"/>
        </a:p>
      </dgm:t>
    </dgm:pt>
    <dgm:pt modelId="{3A5FCB41-4042-41A3-8A8D-0D6CC9AC7D55}" type="pres">
      <dgm:prSet presAssocID="{90EFC887-FBB3-4949-B6CA-2AF1B9E0FA18}" presName="hierChild1" presStyleCnt="0">
        <dgm:presLayoutVars>
          <dgm:orgChart val="1"/>
          <dgm:chPref val="1"/>
          <dgm:dir/>
          <dgm:animOne val="branch"/>
          <dgm:animLvl val="lvl"/>
          <dgm:resizeHandles/>
        </dgm:presLayoutVars>
      </dgm:prSet>
      <dgm:spPr/>
      <dgm:t>
        <a:bodyPr/>
        <a:lstStyle/>
        <a:p>
          <a:endParaRPr lang="en-ZA"/>
        </a:p>
      </dgm:t>
    </dgm:pt>
    <dgm:pt modelId="{93C9F446-03B4-4929-A86A-DD85B178F58E}" type="pres">
      <dgm:prSet presAssocID="{D62DFF67-8C8C-4E0D-BEA0-28980F89835D}" presName="hierRoot1" presStyleCnt="0">
        <dgm:presLayoutVars>
          <dgm:hierBranch val="init"/>
        </dgm:presLayoutVars>
      </dgm:prSet>
      <dgm:spPr/>
    </dgm:pt>
    <dgm:pt modelId="{5A07556E-D35C-4D3F-86FE-F80B93F47F22}" type="pres">
      <dgm:prSet presAssocID="{D62DFF67-8C8C-4E0D-BEA0-28980F89835D}" presName="rootComposite1" presStyleCnt="0"/>
      <dgm:spPr/>
    </dgm:pt>
    <dgm:pt modelId="{7395F4A0-513F-4263-BB15-A158F07D11CE}" type="pres">
      <dgm:prSet presAssocID="{D62DFF67-8C8C-4E0D-BEA0-28980F89835D}" presName="rootText1" presStyleLbl="node0" presStyleIdx="0" presStyleCnt="3">
        <dgm:presLayoutVars>
          <dgm:chPref val="3"/>
        </dgm:presLayoutVars>
      </dgm:prSet>
      <dgm:spPr/>
      <dgm:t>
        <a:bodyPr/>
        <a:lstStyle/>
        <a:p>
          <a:endParaRPr lang="en-ZA"/>
        </a:p>
      </dgm:t>
    </dgm:pt>
    <dgm:pt modelId="{9690A66E-A10C-4F05-BFA4-891863E8092A}" type="pres">
      <dgm:prSet presAssocID="{D62DFF67-8C8C-4E0D-BEA0-28980F89835D}" presName="rootConnector1" presStyleLbl="node1" presStyleIdx="0" presStyleCnt="0"/>
      <dgm:spPr/>
      <dgm:t>
        <a:bodyPr/>
        <a:lstStyle/>
        <a:p>
          <a:endParaRPr lang="en-ZA"/>
        </a:p>
      </dgm:t>
    </dgm:pt>
    <dgm:pt modelId="{A164EA56-1CC2-48E0-A59B-916B7A8F3343}" type="pres">
      <dgm:prSet presAssocID="{D62DFF67-8C8C-4E0D-BEA0-28980F89835D}" presName="hierChild2" presStyleCnt="0"/>
      <dgm:spPr/>
    </dgm:pt>
    <dgm:pt modelId="{344C8447-E065-428D-BC2D-DD2A4B87181B}" type="pres">
      <dgm:prSet presAssocID="{D62DFF67-8C8C-4E0D-BEA0-28980F89835D}" presName="hierChild3" presStyleCnt="0"/>
      <dgm:spPr/>
    </dgm:pt>
    <dgm:pt modelId="{675ED2BB-A43E-40CD-9B8F-F78C33C23566}" type="pres">
      <dgm:prSet presAssocID="{71DE7BF2-3072-483C-9378-03FA85833472}" presName="hierRoot1" presStyleCnt="0">
        <dgm:presLayoutVars>
          <dgm:hierBranch val="init"/>
        </dgm:presLayoutVars>
      </dgm:prSet>
      <dgm:spPr/>
    </dgm:pt>
    <dgm:pt modelId="{073EE909-5FD3-452A-BB09-EC70C4301306}" type="pres">
      <dgm:prSet presAssocID="{71DE7BF2-3072-483C-9378-03FA85833472}" presName="rootComposite1" presStyleCnt="0"/>
      <dgm:spPr/>
    </dgm:pt>
    <dgm:pt modelId="{2ABBC0D2-3856-4401-B852-ED4A51960925}" type="pres">
      <dgm:prSet presAssocID="{71DE7BF2-3072-483C-9378-03FA85833472}" presName="rootText1" presStyleLbl="node0" presStyleIdx="1" presStyleCnt="3">
        <dgm:presLayoutVars>
          <dgm:chPref val="3"/>
        </dgm:presLayoutVars>
      </dgm:prSet>
      <dgm:spPr/>
      <dgm:t>
        <a:bodyPr/>
        <a:lstStyle/>
        <a:p>
          <a:endParaRPr lang="en-ZA"/>
        </a:p>
      </dgm:t>
    </dgm:pt>
    <dgm:pt modelId="{95B40798-9A27-4D22-9C5C-EDD1ABDCCE90}" type="pres">
      <dgm:prSet presAssocID="{71DE7BF2-3072-483C-9378-03FA85833472}" presName="rootConnector1" presStyleLbl="node1" presStyleIdx="0" presStyleCnt="0"/>
      <dgm:spPr/>
      <dgm:t>
        <a:bodyPr/>
        <a:lstStyle/>
        <a:p>
          <a:endParaRPr lang="en-ZA"/>
        </a:p>
      </dgm:t>
    </dgm:pt>
    <dgm:pt modelId="{16250336-DC3E-4D67-AD46-E05D79BCFDF9}" type="pres">
      <dgm:prSet presAssocID="{71DE7BF2-3072-483C-9378-03FA85833472}" presName="hierChild2" presStyleCnt="0"/>
      <dgm:spPr/>
    </dgm:pt>
    <dgm:pt modelId="{A2B566DF-9C11-4DF1-A633-31BDC540258F}" type="pres">
      <dgm:prSet presAssocID="{A8A422D8-DC21-45A9-826C-D87D4DB5B999}" presName="Name37" presStyleLbl="parChTrans1D2" presStyleIdx="0" presStyleCnt="4"/>
      <dgm:spPr/>
      <dgm:t>
        <a:bodyPr/>
        <a:lstStyle/>
        <a:p>
          <a:endParaRPr lang="en-ZA"/>
        </a:p>
      </dgm:t>
    </dgm:pt>
    <dgm:pt modelId="{4EF33629-780F-4BAC-B9E7-BFBD18B66CF7}" type="pres">
      <dgm:prSet presAssocID="{301FAF52-5737-4946-8C22-40C1C74328E3}" presName="hierRoot2" presStyleCnt="0">
        <dgm:presLayoutVars>
          <dgm:hierBranch val="init"/>
        </dgm:presLayoutVars>
      </dgm:prSet>
      <dgm:spPr/>
    </dgm:pt>
    <dgm:pt modelId="{60E31D86-DA18-4802-A7FB-FEE7EB6CC864}" type="pres">
      <dgm:prSet presAssocID="{301FAF52-5737-4946-8C22-40C1C74328E3}" presName="rootComposite" presStyleCnt="0"/>
      <dgm:spPr/>
    </dgm:pt>
    <dgm:pt modelId="{EBE20D4E-ACAA-49E0-A960-E2539E0810D2}" type="pres">
      <dgm:prSet presAssocID="{301FAF52-5737-4946-8C22-40C1C74328E3}" presName="rootText" presStyleLbl="node2" presStyleIdx="0" presStyleCnt="4">
        <dgm:presLayoutVars>
          <dgm:chPref val="3"/>
        </dgm:presLayoutVars>
      </dgm:prSet>
      <dgm:spPr/>
      <dgm:t>
        <a:bodyPr/>
        <a:lstStyle/>
        <a:p>
          <a:endParaRPr lang="en-ZA"/>
        </a:p>
      </dgm:t>
    </dgm:pt>
    <dgm:pt modelId="{528A4AA6-20E5-4190-A7BF-F8029773C28B}" type="pres">
      <dgm:prSet presAssocID="{301FAF52-5737-4946-8C22-40C1C74328E3}" presName="rootConnector" presStyleLbl="node2" presStyleIdx="0" presStyleCnt="4"/>
      <dgm:spPr/>
      <dgm:t>
        <a:bodyPr/>
        <a:lstStyle/>
        <a:p>
          <a:endParaRPr lang="en-ZA"/>
        </a:p>
      </dgm:t>
    </dgm:pt>
    <dgm:pt modelId="{2174FDC6-B1F8-4125-962D-EE98D5552699}" type="pres">
      <dgm:prSet presAssocID="{301FAF52-5737-4946-8C22-40C1C74328E3}" presName="hierChild4" presStyleCnt="0"/>
      <dgm:spPr/>
    </dgm:pt>
    <dgm:pt modelId="{F2B5779E-3754-4193-A198-4F3CAFB9EE6B}" type="pres">
      <dgm:prSet presAssocID="{301FAF52-5737-4946-8C22-40C1C74328E3}" presName="hierChild5" presStyleCnt="0"/>
      <dgm:spPr/>
    </dgm:pt>
    <dgm:pt modelId="{043B6BA0-5E1E-4215-85B8-C5BF48873493}" type="pres">
      <dgm:prSet presAssocID="{D839D9E6-DFFB-4C2F-9F3D-2E03E1C26B56}" presName="Name37" presStyleLbl="parChTrans1D2" presStyleIdx="1" presStyleCnt="4"/>
      <dgm:spPr/>
      <dgm:t>
        <a:bodyPr/>
        <a:lstStyle/>
        <a:p>
          <a:endParaRPr lang="en-ZA"/>
        </a:p>
      </dgm:t>
    </dgm:pt>
    <dgm:pt modelId="{E6BF6E26-AB4F-4FC8-A617-B7350B7D661D}" type="pres">
      <dgm:prSet presAssocID="{4D571FEE-ABB7-4ADD-B555-5B8ADABFEEA3}" presName="hierRoot2" presStyleCnt="0">
        <dgm:presLayoutVars>
          <dgm:hierBranch val="init"/>
        </dgm:presLayoutVars>
      </dgm:prSet>
      <dgm:spPr/>
    </dgm:pt>
    <dgm:pt modelId="{AB8B971E-3992-4253-A8ED-1F889439D9EA}" type="pres">
      <dgm:prSet presAssocID="{4D571FEE-ABB7-4ADD-B555-5B8ADABFEEA3}" presName="rootComposite" presStyleCnt="0"/>
      <dgm:spPr/>
    </dgm:pt>
    <dgm:pt modelId="{00F2EBD3-7ADF-4B92-A89C-44316DE7ECD7}" type="pres">
      <dgm:prSet presAssocID="{4D571FEE-ABB7-4ADD-B555-5B8ADABFEEA3}" presName="rootText" presStyleLbl="node2" presStyleIdx="1" presStyleCnt="4">
        <dgm:presLayoutVars>
          <dgm:chPref val="3"/>
        </dgm:presLayoutVars>
      </dgm:prSet>
      <dgm:spPr/>
      <dgm:t>
        <a:bodyPr/>
        <a:lstStyle/>
        <a:p>
          <a:endParaRPr lang="en-ZA"/>
        </a:p>
      </dgm:t>
    </dgm:pt>
    <dgm:pt modelId="{C303898B-8118-4DB5-BDD3-90533BCB956C}" type="pres">
      <dgm:prSet presAssocID="{4D571FEE-ABB7-4ADD-B555-5B8ADABFEEA3}" presName="rootConnector" presStyleLbl="node2" presStyleIdx="1" presStyleCnt="4"/>
      <dgm:spPr/>
      <dgm:t>
        <a:bodyPr/>
        <a:lstStyle/>
        <a:p>
          <a:endParaRPr lang="en-ZA"/>
        </a:p>
      </dgm:t>
    </dgm:pt>
    <dgm:pt modelId="{5D6F6451-006C-4015-A1C0-9F53FB314565}" type="pres">
      <dgm:prSet presAssocID="{4D571FEE-ABB7-4ADD-B555-5B8ADABFEEA3}" presName="hierChild4" presStyleCnt="0"/>
      <dgm:spPr/>
    </dgm:pt>
    <dgm:pt modelId="{B304A14A-B210-46FB-8E20-304C3CBC9AA6}" type="pres">
      <dgm:prSet presAssocID="{4D571FEE-ABB7-4ADD-B555-5B8ADABFEEA3}" presName="hierChild5" presStyleCnt="0"/>
      <dgm:spPr/>
    </dgm:pt>
    <dgm:pt modelId="{484CFDC6-5EC3-4A17-B784-EC8318239D9A}" type="pres">
      <dgm:prSet presAssocID="{71DE7BF2-3072-483C-9378-03FA85833472}" presName="hierChild3" presStyleCnt="0"/>
      <dgm:spPr/>
    </dgm:pt>
    <dgm:pt modelId="{23FD98BF-9E8E-4583-ABDE-5B34A8D341AF}" type="pres">
      <dgm:prSet presAssocID="{97F9C59F-F0B9-4AE5-AF1D-E6956009BA88}" presName="hierRoot1" presStyleCnt="0">
        <dgm:presLayoutVars>
          <dgm:hierBranch val="init"/>
        </dgm:presLayoutVars>
      </dgm:prSet>
      <dgm:spPr/>
    </dgm:pt>
    <dgm:pt modelId="{8C728E53-0571-46BB-9E7D-041C1D06F985}" type="pres">
      <dgm:prSet presAssocID="{97F9C59F-F0B9-4AE5-AF1D-E6956009BA88}" presName="rootComposite1" presStyleCnt="0"/>
      <dgm:spPr/>
    </dgm:pt>
    <dgm:pt modelId="{4D48E277-3A7C-44D2-9023-38B931254679}" type="pres">
      <dgm:prSet presAssocID="{97F9C59F-F0B9-4AE5-AF1D-E6956009BA88}" presName="rootText1" presStyleLbl="node0" presStyleIdx="2" presStyleCnt="3">
        <dgm:presLayoutVars>
          <dgm:chPref val="3"/>
        </dgm:presLayoutVars>
      </dgm:prSet>
      <dgm:spPr/>
      <dgm:t>
        <a:bodyPr/>
        <a:lstStyle/>
        <a:p>
          <a:endParaRPr lang="en-ZA"/>
        </a:p>
      </dgm:t>
    </dgm:pt>
    <dgm:pt modelId="{C00CC4D0-148D-46FD-9D72-2467F0C228D9}" type="pres">
      <dgm:prSet presAssocID="{97F9C59F-F0B9-4AE5-AF1D-E6956009BA88}" presName="rootConnector1" presStyleLbl="node1" presStyleIdx="0" presStyleCnt="0"/>
      <dgm:spPr/>
      <dgm:t>
        <a:bodyPr/>
        <a:lstStyle/>
        <a:p>
          <a:endParaRPr lang="en-ZA"/>
        </a:p>
      </dgm:t>
    </dgm:pt>
    <dgm:pt modelId="{B1784FBE-D045-4C5C-B9CE-00EC0713235E}" type="pres">
      <dgm:prSet presAssocID="{97F9C59F-F0B9-4AE5-AF1D-E6956009BA88}" presName="hierChild2" presStyleCnt="0"/>
      <dgm:spPr/>
    </dgm:pt>
    <dgm:pt modelId="{6640964A-0664-4842-B258-075225B1DCFD}" type="pres">
      <dgm:prSet presAssocID="{E20542DA-0E85-4325-83B2-294A7DDB1918}" presName="Name37" presStyleLbl="parChTrans1D2" presStyleIdx="2" presStyleCnt="4"/>
      <dgm:spPr/>
      <dgm:t>
        <a:bodyPr/>
        <a:lstStyle/>
        <a:p>
          <a:endParaRPr lang="en-ZA"/>
        </a:p>
      </dgm:t>
    </dgm:pt>
    <dgm:pt modelId="{5AB44AE1-E566-4B13-96D6-027C6D132040}" type="pres">
      <dgm:prSet presAssocID="{B3EE48B5-ECA6-4E1A-8CCF-8144A58D35C1}" presName="hierRoot2" presStyleCnt="0">
        <dgm:presLayoutVars>
          <dgm:hierBranch val="init"/>
        </dgm:presLayoutVars>
      </dgm:prSet>
      <dgm:spPr/>
    </dgm:pt>
    <dgm:pt modelId="{7096FB16-B80A-4DA4-A94C-AB64BDBA7188}" type="pres">
      <dgm:prSet presAssocID="{B3EE48B5-ECA6-4E1A-8CCF-8144A58D35C1}" presName="rootComposite" presStyleCnt="0"/>
      <dgm:spPr/>
    </dgm:pt>
    <dgm:pt modelId="{3460A0DB-9D20-494C-A679-0B38EE368773}" type="pres">
      <dgm:prSet presAssocID="{B3EE48B5-ECA6-4E1A-8CCF-8144A58D35C1}" presName="rootText" presStyleLbl="node2" presStyleIdx="2" presStyleCnt="4">
        <dgm:presLayoutVars>
          <dgm:chPref val="3"/>
        </dgm:presLayoutVars>
      </dgm:prSet>
      <dgm:spPr/>
      <dgm:t>
        <a:bodyPr/>
        <a:lstStyle/>
        <a:p>
          <a:endParaRPr lang="en-ZA"/>
        </a:p>
      </dgm:t>
    </dgm:pt>
    <dgm:pt modelId="{CC372016-6008-4FFF-B252-478E8056A8B4}" type="pres">
      <dgm:prSet presAssocID="{B3EE48B5-ECA6-4E1A-8CCF-8144A58D35C1}" presName="rootConnector" presStyleLbl="node2" presStyleIdx="2" presStyleCnt="4"/>
      <dgm:spPr/>
      <dgm:t>
        <a:bodyPr/>
        <a:lstStyle/>
        <a:p>
          <a:endParaRPr lang="en-ZA"/>
        </a:p>
      </dgm:t>
    </dgm:pt>
    <dgm:pt modelId="{E4BC4DFC-3EE5-4BC1-B927-CA159B03DA9A}" type="pres">
      <dgm:prSet presAssocID="{B3EE48B5-ECA6-4E1A-8CCF-8144A58D35C1}" presName="hierChild4" presStyleCnt="0"/>
      <dgm:spPr/>
    </dgm:pt>
    <dgm:pt modelId="{18B43DDA-DD45-44AA-810F-09826135AA3A}" type="pres">
      <dgm:prSet presAssocID="{B3EE48B5-ECA6-4E1A-8CCF-8144A58D35C1}" presName="hierChild5" presStyleCnt="0"/>
      <dgm:spPr/>
    </dgm:pt>
    <dgm:pt modelId="{FFA86C44-7D1C-46D3-9E23-35140844A394}" type="pres">
      <dgm:prSet presAssocID="{2B10021F-C235-4095-BC89-37EEE29C73A4}" presName="Name37" presStyleLbl="parChTrans1D2" presStyleIdx="3" presStyleCnt="4"/>
      <dgm:spPr/>
      <dgm:t>
        <a:bodyPr/>
        <a:lstStyle/>
        <a:p>
          <a:endParaRPr lang="en-ZA"/>
        </a:p>
      </dgm:t>
    </dgm:pt>
    <dgm:pt modelId="{49477359-DC65-44A6-8AEE-15299BC21D2E}" type="pres">
      <dgm:prSet presAssocID="{F8297B29-FC7B-45A0-B97E-DE21A495CF2C}" presName="hierRoot2" presStyleCnt="0">
        <dgm:presLayoutVars>
          <dgm:hierBranch val="init"/>
        </dgm:presLayoutVars>
      </dgm:prSet>
      <dgm:spPr/>
    </dgm:pt>
    <dgm:pt modelId="{A969D979-F8E0-4DC1-B1EB-63243F4F81EA}" type="pres">
      <dgm:prSet presAssocID="{F8297B29-FC7B-45A0-B97E-DE21A495CF2C}" presName="rootComposite" presStyleCnt="0"/>
      <dgm:spPr/>
    </dgm:pt>
    <dgm:pt modelId="{3CDFEA9B-47E4-47C7-9279-1839F09FB659}" type="pres">
      <dgm:prSet presAssocID="{F8297B29-FC7B-45A0-B97E-DE21A495CF2C}" presName="rootText" presStyleLbl="node2" presStyleIdx="3" presStyleCnt="4">
        <dgm:presLayoutVars>
          <dgm:chPref val="3"/>
        </dgm:presLayoutVars>
      </dgm:prSet>
      <dgm:spPr/>
      <dgm:t>
        <a:bodyPr/>
        <a:lstStyle/>
        <a:p>
          <a:endParaRPr lang="en-ZA"/>
        </a:p>
      </dgm:t>
    </dgm:pt>
    <dgm:pt modelId="{CE52919B-5458-4FCA-8D54-ADA0B0217324}" type="pres">
      <dgm:prSet presAssocID="{F8297B29-FC7B-45A0-B97E-DE21A495CF2C}" presName="rootConnector" presStyleLbl="node2" presStyleIdx="3" presStyleCnt="4"/>
      <dgm:spPr/>
      <dgm:t>
        <a:bodyPr/>
        <a:lstStyle/>
        <a:p>
          <a:endParaRPr lang="en-ZA"/>
        </a:p>
      </dgm:t>
    </dgm:pt>
    <dgm:pt modelId="{EF456E66-F3AF-4D0D-B1E0-21EBB8FBCAD5}" type="pres">
      <dgm:prSet presAssocID="{F8297B29-FC7B-45A0-B97E-DE21A495CF2C}" presName="hierChild4" presStyleCnt="0"/>
      <dgm:spPr/>
    </dgm:pt>
    <dgm:pt modelId="{D6C37595-D2BD-44F2-B928-54B9D289FA5E}" type="pres">
      <dgm:prSet presAssocID="{F8297B29-FC7B-45A0-B97E-DE21A495CF2C}" presName="hierChild5" presStyleCnt="0"/>
      <dgm:spPr/>
    </dgm:pt>
    <dgm:pt modelId="{E17EB0C1-B9C6-4FD1-8BD7-AF4BBEB78796}" type="pres">
      <dgm:prSet presAssocID="{97F9C59F-F0B9-4AE5-AF1D-E6956009BA88}" presName="hierChild3" presStyleCnt="0"/>
      <dgm:spPr/>
    </dgm:pt>
  </dgm:ptLst>
  <dgm:cxnLst>
    <dgm:cxn modelId="{9188B1C4-841F-4AF0-A189-C51FC370F360}" type="presOf" srcId="{71DE7BF2-3072-483C-9378-03FA85833472}" destId="{2ABBC0D2-3856-4401-B852-ED4A51960925}" srcOrd="0" destOrd="0" presId="urn:microsoft.com/office/officeart/2005/8/layout/orgChart1"/>
    <dgm:cxn modelId="{AC1DB8D5-E11D-4A5F-948D-AF857C65EAC1}" type="presOf" srcId="{B3EE48B5-ECA6-4E1A-8CCF-8144A58D35C1}" destId="{CC372016-6008-4FFF-B252-478E8056A8B4}" srcOrd="1" destOrd="0" presId="urn:microsoft.com/office/officeart/2005/8/layout/orgChart1"/>
    <dgm:cxn modelId="{4F8FE292-1756-46A7-8F8F-0E103BF22F64}" type="presOf" srcId="{A8A422D8-DC21-45A9-826C-D87D4DB5B999}" destId="{A2B566DF-9C11-4DF1-A633-31BDC540258F}" srcOrd="0" destOrd="0" presId="urn:microsoft.com/office/officeart/2005/8/layout/orgChart1"/>
    <dgm:cxn modelId="{475F207A-10E8-47AD-8F16-A4C0FD0C5AA0}" type="presOf" srcId="{301FAF52-5737-4946-8C22-40C1C74328E3}" destId="{528A4AA6-20E5-4190-A7BF-F8029773C28B}" srcOrd="1" destOrd="0" presId="urn:microsoft.com/office/officeart/2005/8/layout/orgChart1"/>
    <dgm:cxn modelId="{D6AD8700-3F49-4D2E-B7CC-9F156FDC0AC8}" type="presOf" srcId="{2B10021F-C235-4095-BC89-37EEE29C73A4}" destId="{FFA86C44-7D1C-46D3-9E23-35140844A394}" srcOrd="0" destOrd="0" presId="urn:microsoft.com/office/officeart/2005/8/layout/orgChart1"/>
    <dgm:cxn modelId="{EBF2A3CB-27EB-4F63-BB35-E43ECC04CD26}" srcId="{97F9C59F-F0B9-4AE5-AF1D-E6956009BA88}" destId="{F8297B29-FC7B-45A0-B97E-DE21A495CF2C}" srcOrd="1" destOrd="0" parTransId="{2B10021F-C235-4095-BC89-37EEE29C73A4}" sibTransId="{36CB250E-23F4-428D-BBEC-A7181EB39DE4}"/>
    <dgm:cxn modelId="{39605FC3-3837-48C1-96A1-2B9B2E6ECA1D}" srcId="{90EFC887-FBB3-4949-B6CA-2AF1B9E0FA18}" destId="{71DE7BF2-3072-483C-9378-03FA85833472}" srcOrd="1" destOrd="0" parTransId="{942E3503-1C87-4719-A6D3-7574BE609530}" sibTransId="{724C75B7-2F89-4B2F-9BF8-495D3927F6F2}"/>
    <dgm:cxn modelId="{00CC08D2-C7B7-49D8-A289-9456ECD6DB6B}" type="presOf" srcId="{90EFC887-FBB3-4949-B6CA-2AF1B9E0FA18}" destId="{3A5FCB41-4042-41A3-8A8D-0D6CC9AC7D55}" srcOrd="0" destOrd="0" presId="urn:microsoft.com/office/officeart/2005/8/layout/orgChart1"/>
    <dgm:cxn modelId="{4FC6B969-3E4A-4324-9CE4-0335B64598D3}" type="presOf" srcId="{4D571FEE-ABB7-4ADD-B555-5B8ADABFEEA3}" destId="{C303898B-8118-4DB5-BDD3-90533BCB956C}" srcOrd="1" destOrd="0" presId="urn:microsoft.com/office/officeart/2005/8/layout/orgChart1"/>
    <dgm:cxn modelId="{F39CE701-9FCD-4853-BBB7-819DA2972CAB}" srcId="{90EFC887-FBB3-4949-B6CA-2AF1B9E0FA18}" destId="{97F9C59F-F0B9-4AE5-AF1D-E6956009BA88}" srcOrd="2" destOrd="0" parTransId="{0F249FBD-2485-487F-A904-48FA88F32A59}" sibTransId="{226FEF89-F118-436D-9458-8F818EA09E04}"/>
    <dgm:cxn modelId="{E3487291-DC46-4575-B258-A1C3E3AA7995}" type="presOf" srcId="{B3EE48B5-ECA6-4E1A-8CCF-8144A58D35C1}" destId="{3460A0DB-9D20-494C-A679-0B38EE368773}" srcOrd="0" destOrd="0" presId="urn:microsoft.com/office/officeart/2005/8/layout/orgChart1"/>
    <dgm:cxn modelId="{BD923DCE-6970-4F59-93CA-B0A3E0768169}" type="presOf" srcId="{97F9C59F-F0B9-4AE5-AF1D-E6956009BA88}" destId="{4D48E277-3A7C-44D2-9023-38B931254679}" srcOrd="0" destOrd="0" presId="urn:microsoft.com/office/officeart/2005/8/layout/orgChart1"/>
    <dgm:cxn modelId="{1AD96FC4-C14D-4594-A7BE-BB5AA5D5BBF3}" type="presOf" srcId="{D62DFF67-8C8C-4E0D-BEA0-28980F89835D}" destId="{7395F4A0-513F-4263-BB15-A158F07D11CE}" srcOrd="0" destOrd="0" presId="urn:microsoft.com/office/officeart/2005/8/layout/orgChart1"/>
    <dgm:cxn modelId="{03E99330-ACA8-4B38-9301-DABC788CC69A}" srcId="{71DE7BF2-3072-483C-9378-03FA85833472}" destId="{4D571FEE-ABB7-4ADD-B555-5B8ADABFEEA3}" srcOrd="1" destOrd="0" parTransId="{D839D9E6-DFFB-4C2F-9F3D-2E03E1C26B56}" sibTransId="{82707B46-725B-4155-AA58-F8A20506EF0D}"/>
    <dgm:cxn modelId="{282EA49B-C0DB-4933-BA17-AA814233F649}" type="presOf" srcId="{4D571FEE-ABB7-4ADD-B555-5B8ADABFEEA3}" destId="{00F2EBD3-7ADF-4B92-A89C-44316DE7ECD7}" srcOrd="0" destOrd="0" presId="urn:microsoft.com/office/officeart/2005/8/layout/orgChart1"/>
    <dgm:cxn modelId="{224A0260-0195-41A5-9C8D-C45DAA106113}" type="presOf" srcId="{97F9C59F-F0B9-4AE5-AF1D-E6956009BA88}" destId="{C00CC4D0-148D-46FD-9D72-2467F0C228D9}" srcOrd="1" destOrd="0" presId="urn:microsoft.com/office/officeart/2005/8/layout/orgChart1"/>
    <dgm:cxn modelId="{019E34E5-EC30-4190-8DB4-2B7722FF30C5}" type="presOf" srcId="{301FAF52-5737-4946-8C22-40C1C74328E3}" destId="{EBE20D4E-ACAA-49E0-A960-E2539E0810D2}" srcOrd="0" destOrd="0" presId="urn:microsoft.com/office/officeart/2005/8/layout/orgChart1"/>
    <dgm:cxn modelId="{62BD32D4-C688-4138-B63C-0DD16030C5FF}" type="presOf" srcId="{F8297B29-FC7B-45A0-B97E-DE21A495CF2C}" destId="{CE52919B-5458-4FCA-8D54-ADA0B0217324}" srcOrd="1" destOrd="0" presId="urn:microsoft.com/office/officeart/2005/8/layout/orgChart1"/>
    <dgm:cxn modelId="{E3D5E572-134D-4D95-BB8D-01526AB2C61A}" type="presOf" srcId="{E20542DA-0E85-4325-83B2-294A7DDB1918}" destId="{6640964A-0664-4842-B258-075225B1DCFD}" srcOrd="0" destOrd="0" presId="urn:microsoft.com/office/officeart/2005/8/layout/orgChart1"/>
    <dgm:cxn modelId="{5807CA65-4D6A-483A-9E2C-928EB282662A}" type="presOf" srcId="{D839D9E6-DFFB-4C2F-9F3D-2E03E1C26B56}" destId="{043B6BA0-5E1E-4215-85B8-C5BF48873493}" srcOrd="0" destOrd="0" presId="urn:microsoft.com/office/officeart/2005/8/layout/orgChart1"/>
    <dgm:cxn modelId="{F39951C1-9217-48A2-A22C-B67CA8C3B289}" srcId="{97F9C59F-F0B9-4AE5-AF1D-E6956009BA88}" destId="{B3EE48B5-ECA6-4E1A-8CCF-8144A58D35C1}" srcOrd="0" destOrd="0" parTransId="{E20542DA-0E85-4325-83B2-294A7DDB1918}" sibTransId="{0EE8BDE1-18E3-4D0D-B248-08142A7303D2}"/>
    <dgm:cxn modelId="{7AEFE331-9BED-4E7E-9F60-0E543CDD1D28}" srcId="{71DE7BF2-3072-483C-9378-03FA85833472}" destId="{301FAF52-5737-4946-8C22-40C1C74328E3}" srcOrd="0" destOrd="0" parTransId="{A8A422D8-DC21-45A9-826C-D87D4DB5B999}" sibTransId="{958854EE-07E6-42D7-BD47-452571A7D218}"/>
    <dgm:cxn modelId="{134963BC-6D56-4230-988D-3E5E654B4AC6}" type="presOf" srcId="{F8297B29-FC7B-45A0-B97E-DE21A495CF2C}" destId="{3CDFEA9B-47E4-47C7-9279-1839F09FB659}" srcOrd="0" destOrd="0" presId="urn:microsoft.com/office/officeart/2005/8/layout/orgChart1"/>
    <dgm:cxn modelId="{69D38429-0D10-4F91-8DE3-33151AC1E3E1}" type="presOf" srcId="{D62DFF67-8C8C-4E0D-BEA0-28980F89835D}" destId="{9690A66E-A10C-4F05-BFA4-891863E8092A}" srcOrd="1" destOrd="0" presId="urn:microsoft.com/office/officeart/2005/8/layout/orgChart1"/>
    <dgm:cxn modelId="{E99EF225-8C17-4C5C-B321-EF6D642AB82B}" srcId="{90EFC887-FBB3-4949-B6CA-2AF1B9E0FA18}" destId="{D62DFF67-8C8C-4E0D-BEA0-28980F89835D}" srcOrd="0" destOrd="0" parTransId="{02EE03B3-A4C3-4969-BB65-C6067F5503F7}" sibTransId="{DF6C15D7-96F6-4E91-80B6-EDB0E607A755}"/>
    <dgm:cxn modelId="{A1D43B3F-E724-4FFE-9D41-3F4B79BA55A8}" type="presOf" srcId="{71DE7BF2-3072-483C-9378-03FA85833472}" destId="{95B40798-9A27-4D22-9C5C-EDD1ABDCCE90}" srcOrd="1" destOrd="0" presId="urn:microsoft.com/office/officeart/2005/8/layout/orgChart1"/>
    <dgm:cxn modelId="{B6878879-E1D2-4CD8-9F0C-245A68824B9E}" type="presParOf" srcId="{3A5FCB41-4042-41A3-8A8D-0D6CC9AC7D55}" destId="{93C9F446-03B4-4929-A86A-DD85B178F58E}" srcOrd="0" destOrd="0" presId="urn:microsoft.com/office/officeart/2005/8/layout/orgChart1"/>
    <dgm:cxn modelId="{30027795-B38E-46A4-A523-0B8183FCEA17}" type="presParOf" srcId="{93C9F446-03B4-4929-A86A-DD85B178F58E}" destId="{5A07556E-D35C-4D3F-86FE-F80B93F47F22}" srcOrd="0" destOrd="0" presId="urn:microsoft.com/office/officeart/2005/8/layout/orgChart1"/>
    <dgm:cxn modelId="{15207573-D860-4E41-8F80-026AD3FD9728}" type="presParOf" srcId="{5A07556E-D35C-4D3F-86FE-F80B93F47F22}" destId="{7395F4A0-513F-4263-BB15-A158F07D11CE}" srcOrd="0" destOrd="0" presId="urn:microsoft.com/office/officeart/2005/8/layout/orgChart1"/>
    <dgm:cxn modelId="{CCACFCCA-5A69-44A8-8605-A9DBF0A7DA80}" type="presParOf" srcId="{5A07556E-D35C-4D3F-86FE-F80B93F47F22}" destId="{9690A66E-A10C-4F05-BFA4-891863E8092A}" srcOrd="1" destOrd="0" presId="urn:microsoft.com/office/officeart/2005/8/layout/orgChart1"/>
    <dgm:cxn modelId="{9FD2A6CA-67C0-4411-A669-92B428829E0B}" type="presParOf" srcId="{93C9F446-03B4-4929-A86A-DD85B178F58E}" destId="{A164EA56-1CC2-48E0-A59B-916B7A8F3343}" srcOrd="1" destOrd="0" presId="urn:microsoft.com/office/officeart/2005/8/layout/orgChart1"/>
    <dgm:cxn modelId="{439B1301-3396-4783-8DAC-7472EB8320CF}" type="presParOf" srcId="{93C9F446-03B4-4929-A86A-DD85B178F58E}" destId="{344C8447-E065-428D-BC2D-DD2A4B87181B}" srcOrd="2" destOrd="0" presId="urn:microsoft.com/office/officeart/2005/8/layout/orgChart1"/>
    <dgm:cxn modelId="{BBE7759A-D9F7-40B7-9431-D24BB1F65182}" type="presParOf" srcId="{3A5FCB41-4042-41A3-8A8D-0D6CC9AC7D55}" destId="{675ED2BB-A43E-40CD-9B8F-F78C33C23566}" srcOrd="1" destOrd="0" presId="urn:microsoft.com/office/officeart/2005/8/layout/orgChart1"/>
    <dgm:cxn modelId="{DFA14469-AF9A-433E-BBC5-A3268845723A}" type="presParOf" srcId="{675ED2BB-A43E-40CD-9B8F-F78C33C23566}" destId="{073EE909-5FD3-452A-BB09-EC70C4301306}" srcOrd="0" destOrd="0" presId="urn:microsoft.com/office/officeart/2005/8/layout/orgChart1"/>
    <dgm:cxn modelId="{383E26FA-E2E1-456A-AC76-E045A7C540EE}" type="presParOf" srcId="{073EE909-5FD3-452A-BB09-EC70C4301306}" destId="{2ABBC0D2-3856-4401-B852-ED4A51960925}" srcOrd="0" destOrd="0" presId="urn:microsoft.com/office/officeart/2005/8/layout/orgChart1"/>
    <dgm:cxn modelId="{3FAB5281-C2AF-4F18-A57E-2A74886EDCE9}" type="presParOf" srcId="{073EE909-5FD3-452A-BB09-EC70C4301306}" destId="{95B40798-9A27-4D22-9C5C-EDD1ABDCCE90}" srcOrd="1" destOrd="0" presId="urn:microsoft.com/office/officeart/2005/8/layout/orgChart1"/>
    <dgm:cxn modelId="{EF6AC9ED-3B38-4528-80CE-556B11352712}" type="presParOf" srcId="{675ED2BB-A43E-40CD-9B8F-F78C33C23566}" destId="{16250336-DC3E-4D67-AD46-E05D79BCFDF9}" srcOrd="1" destOrd="0" presId="urn:microsoft.com/office/officeart/2005/8/layout/orgChart1"/>
    <dgm:cxn modelId="{FC005139-F84F-4724-B03F-A60FA53B8FA4}" type="presParOf" srcId="{16250336-DC3E-4D67-AD46-E05D79BCFDF9}" destId="{A2B566DF-9C11-4DF1-A633-31BDC540258F}" srcOrd="0" destOrd="0" presId="urn:microsoft.com/office/officeart/2005/8/layout/orgChart1"/>
    <dgm:cxn modelId="{E9D22306-32D4-45B8-B58D-808F969D9BD8}" type="presParOf" srcId="{16250336-DC3E-4D67-AD46-E05D79BCFDF9}" destId="{4EF33629-780F-4BAC-B9E7-BFBD18B66CF7}" srcOrd="1" destOrd="0" presId="urn:microsoft.com/office/officeart/2005/8/layout/orgChart1"/>
    <dgm:cxn modelId="{43BA1C7C-F610-44EA-9EAC-B75DFCDFF1F6}" type="presParOf" srcId="{4EF33629-780F-4BAC-B9E7-BFBD18B66CF7}" destId="{60E31D86-DA18-4802-A7FB-FEE7EB6CC864}" srcOrd="0" destOrd="0" presId="urn:microsoft.com/office/officeart/2005/8/layout/orgChart1"/>
    <dgm:cxn modelId="{E7BBFDCC-385D-46BD-99F2-B0B09E86727C}" type="presParOf" srcId="{60E31D86-DA18-4802-A7FB-FEE7EB6CC864}" destId="{EBE20D4E-ACAA-49E0-A960-E2539E0810D2}" srcOrd="0" destOrd="0" presId="urn:microsoft.com/office/officeart/2005/8/layout/orgChart1"/>
    <dgm:cxn modelId="{0059F011-EE0A-4C80-BC14-CD7CA92A038A}" type="presParOf" srcId="{60E31D86-DA18-4802-A7FB-FEE7EB6CC864}" destId="{528A4AA6-20E5-4190-A7BF-F8029773C28B}" srcOrd="1" destOrd="0" presId="urn:microsoft.com/office/officeart/2005/8/layout/orgChart1"/>
    <dgm:cxn modelId="{5744B31A-1CBD-4F1F-A93B-2ACEF04ED24A}" type="presParOf" srcId="{4EF33629-780F-4BAC-B9E7-BFBD18B66CF7}" destId="{2174FDC6-B1F8-4125-962D-EE98D5552699}" srcOrd="1" destOrd="0" presId="urn:microsoft.com/office/officeart/2005/8/layout/orgChart1"/>
    <dgm:cxn modelId="{CC807D42-79D8-4CE1-BBA4-DEB326E399C8}" type="presParOf" srcId="{4EF33629-780F-4BAC-B9E7-BFBD18B66CF7}" destId="{F2B5779E-3754-4193-A198-4F3CAFB9EE6B}" srcOrd="2" destOrd="0" presId="urn:microsoft.com/office/officeart/2005/8/layout/orgChart1"/>
    <dgm:cxn modelId="{DC8E9108-AA0C-4D7C-AFE3-309DCFE2FCF3}" type="presParOf" srcId="{16250336-DC3E-4D67-AD46-E05D79BCFDF9}" destId="{043B6BA0-5E1E-4215-85B8-C5BF48873493}" srcOrd="2" destOrd="0" presId="urn:microsoft.com/office/officeart/2005/8/layout/orgChart1"/>
    <dgm:cxn modelId="{0F37EE08-299D-462D-9F49-586AFFAE0141}" type="presParOf" srcId="{16250336-DC3E-4D67-AD46-E05D79BCFDF9}" destId="{E6BF6E26-AB4F-4FC8-A617-B7350B7D661D}" srcOrd="3" destOrd="0" presId="urn:microsoft.com/office/officeart/2005/8/layout/orgChart1"/>
    <dgm:cxn modelId="{FE679662-279D-4042-869B-28F738EF41B8}" type="presParOf" srcId="{E6BF6E26-AB4F-4FC8-A617-B7350B7D661D}" destId="{AB8B971E-3992-4253-A8ED-1F889439D9EA}" srcOrd="0" destOrd="0" presId="urn:microsoft.com/office/officeart/2005/8/layout/orgChart1"/>
    <dgm:cxn modelId="{0E676D64-E138-4DD7-8545-BC7350DC3B22}" type="presParOf" srcId="{AB8B971E-3992-4253-A8ED-1F889439D9EA}" destId="{00F2EBD3-7ADF-4B92-A89C-44316DE7ECD7}" srcOrd="0" destOrd="0" presId="urn:microsoft.com/office/officeart/2005/8/layout/orgChart1"/>
    <dgm:cxn modelId="{7FCC514E-354A-4DF7-BC81-167452624929}" type="presParOf" srcId="{AB8B971E-3992-4253-A8ED-1F889439D9EA}" destId="{C303898B-8118-4DB5-BDD3-90533BCB956C}" srcOrd="1" destOrd="0" presId="urn:microsoft.com/office/officeart/2005/8/layout/orgChart1"/>
    <dgm:cxn modelId="{7652DDCD-94C9-40C3-AED9-044FF545E385}" type="presParOf" srcId="{E6BF6E26-AB4F-4FC8-A617-B7350B7D661D}" destId="{5D6F6451-006C-4015-A1C0-9F53FB314565}" srcOrd="1" destOrd="0" presId="urn:microsoft.com/office/officeart/2005/8/layout/orgChart1"/>
    <dgm:cxn modelId="{FB00938C-AE3C-45C4-BE92-C2B139D9F734}" type="presParOf" srcId="{E6BF6E26-AB4F-4FC8-A617-B7350B7D661D}" destId="{B304A14A-B210-46FB-8E20-304C3CBC9AA6}" srcOrd="2" destOrd="0" presId="urn:microsoft.com/office/officeart/2005/8/layout/orgChart1"/>
    <dgm:cxn modelId="{697FDB2F-ABFD-413C-8F23-1BBD7F68FB78}" type="presParOf" srcId="{675ED2BB-A43E-40CD-9B8F-F78C33C23566}" destId="{484CFDC6-5EC3-4A17-B784-EC8318239D9A}" srcOrd="2" destOrd="0" presId="urn:microsoft.com/office/officeart/2005/8/layout/orgChart1"/>
    <dgm:cxn modelId="{59D9D84E-2B98-489E-ABF2-C18B7369422F}" type="presParOf" srcId="{3A5FCB41-4042-41A3-8A8D-0D6CC9AC7D55}" destId="{23FD98BF-9E8E-4583-ABDE-5B34A8D341AF}" srcOrd="2" destOrd="0" presId="urn:microsoft.com/office/officeart/2005/8/layout/orgChart1"/>
    <dgm:cxn modelId="{D7A97F8E-0241-4619-A205-683FE2B1E96D}" type="presParOf" srcId="{23FD98BF-9E8E-4583-ABDE-5B34A8D341AF}" destId="{8C728E53-0571-46BB-9E7D-041C1D06F985}" srcOrd="0" destOrd="0" presId="urn:microsoft.com/office/officeart/2005/8/layout/orgChart1"/>
    <dgm:cxn modelId="{923203E7-EE24-4E11-8ED3-CFEBF56AC30C}" type="presParOf" srcId="{8C728E53-0571-46BB-9E7D-041C1D06F985}" destId="{4D48E277-3A7C-44D2-9023-38B931254679}" srcOrd="0" destOrd="0" presId="urn:microsoft.com/office/officeart/2005/8/layout/orgChart1"/>
    <dgm:cxn modelId="{D2FB26AA-7769-417E-8654-A7C0A311DD64}" type="presParOf" srcId="{8C728E53-0571-46BB-9E7D-041C1D06F985}" destId="{C00CC4D0-148D-46FD-9D72-2467F0C228D9}" srcOrd="1" destOrd="0" presId="urn:microsoft.com/office/officeart/2005/8/layout/orgChart1"/>
    <dgm:cxn modelId="{AA7712B8-D03F-48B1-9C84-6791B2EE62B5}" type="presParOf" srcId="{23FD98BF-9E8E-4583-ABDE-5B34A8D341AF}" destId="{B1784FBE-D045-4C5C-B9CE-00EC0713235E}" srcOrd="1" destOrd="0" presId="urn:microsoft.com/office/officeart/2005/8/layout/orgChart1"/>
    <dgm:cxn modelId="{C242D5D5-83F0-4DC8-BD51-992C32543DEF}" type="presParOf" srcId="{B1784FBE-D045-4C5C-B9CE-00EC0713235E}" destId="{6640964A-0664-4842-B258-075225B1DCFD}" srcOrd="0" destOrd="0" presId="urn:microsoft.com/office/officeart/2005/8/layout/orgChart1"/>
    <dgm:cxn modelId="{2A00B2DA-A579-4941-A121-6878E2FE1F3D}" type="presParOf" srcId="{B1784FBE-D045-4C5C-B9CE-00EC0713235E}" destId="{5AB44AE1-E566-4B13-96D6-027C6D132040}" srcOrd="1" destOrd="0" presId="urn:microsoft.com/office/officeart/2005/8/layout/orgChart1"/>
    <dgm:cxn modelId="{1A5B0FB4-B2D8-4298-9BC2-76E2F94AB5E1}" type="presParOf" srcId="{5AB44AE1-E566-4B13-96D6-027C6D132040}" destId="{7096FB16-B80A-4DA4-A94C-AB64BDBA7188}" srcOrd="0" destOrd="0" presId="urn:microsoft.com/office/officeart/2005/8/layout/orgChart1"/>
    <dgm:cxn modelId="{35CA39DA-81B4-4FF4-9D97-B4E7C9937FC2}" type="presParOf" srcId="{7096FB16-B80A-4DA4-A94C-AB64BDBA7188}" destId="{3460A0DB-9D20-494C-A679-0B38EE368773}" srcOrd="0" destOrd="0" presId="urn:microsoft.com/office/officeart/2005/8/layout/orgChart1"/>
    <dgm:cxn modelId="{92096561-EFBE-484F-9EE6-69E95F6DE743}" type="presParOf" srcId="{7096FB16-B80A-4DA4-A94C-AB64BDBA7188}" destId="{CC372016-6008-4FFF-B252-478E8056A8B4}" srcOrd="1" destOrd="0" presId="urn:microsoft.com/office/officeart/2005/8/layout/orgChart1"/>
    <dgm:cxn modelId="{AE30DD0D-EAD4-4B03-99D9-882D4CBADB6B}" type="presParOf" srcId="{5AB44AE1-E566-4B13-96D6-027C6D132040}" destId="{E4BC4DFC-3EE5-4BC1-B927-CA159B03DA9A}" srcOrd="1" destOrd="0" presId="urn:microsoft.com/office/officeart/2005/8/layout/orgChart1"/>
    <dgm:cxn modelId="{02070D01-2778-453E-BFC8-5997DB3AF627}" type="presParOf" srcId="{5AB44AE1-E566-4B13-96D6-027C6D132040}" destId="{18B43DDA-DD45-44AA-810F-09826135AA3A}" srcOrd="2" destOrd="0" presId="urn:microsoft.com/office/officeart/2005/8/layout/orgChart1"/>
    <dgm:cxn modelId="{C326A4ED-0F8B-4B04-B5EF-9053C68EE440}" type="presParOf" srcId="{B1784FBE-D045-4C5C-B9CE-00EC0713235E}" destId="{FFA86C44-7D1C-46D3-9E23-35140844A394}" srcOrd="2" destOrd="0" presId="urn:microsoft.com/office/officeart/2005/8/layout/orgChart1"/>
    <dgm:cxn modelId="{6E52FF3F-81E3-4155-89D5-E368C9D3A8AC}" type="presParOf" srcId="{B1784FBE-D045-4C5C-B9CE-00EC0713235E}" destId="{49477359-DC65-44A6-8AEE-15299BC21D2E}" srcOrd="3" destOrd="0" presId="urn:microsoft.com/office/officeart/2005/8/layout/orgChart1"/>
    <dgm:cxn modelId="{DC45DEDE-1988-49B8-9628-5CEFC25CD659}" type="presParOf" srcId="{49477359-DC65-44A6-8AEE-15299BC21D2E}" destId="{A969D979-F8E0-4DC1-B1EB-63243F4F81EA}" srcOrd="0" destOrd="0" presId="urn:microsoft.com/office/officeart/2005/8/layout/orgChart1"/>
    <dgm:cxn modelId="{72985576-185D-47F3-9CAD-28D34D6A860D}" type="presParOf" srcId="{A969D979-F8E0-4DC1-B1EB-63243F4F81EA}" destId="{3CDFEA9B-47E4-47C7-9279-1839F09FB659}" srcOrd="0" destOrd="0" presId="urn:microsoft.com/office/officeart/2005/8/layout/orgChart1"/>
    <dgm:cxn modelId="{9AA96E93-5CC8-4C8A-B51B-67015B498061}" type="presParOf" srcId="{A969D979-F8E0-4DC1-B1EB-63243F4F81EA}" destId="{CE52919B-5458-4FCA-8D54-ADA0B0217324}" srcOrd="1" destOrd="0" presId="urn:microsoft.com/office/officeart/2005/8/layout/orgChart1"/>
    <dgm:cxn modelId="{96FB5398-CB8F-4383-891F-5A3131939D28}" type="presParOf" srcId="{49477359-DC65-44A6-8AEE-15299BC21D2E}" destId="{EF456E66-F3AF-4D0D-B1E0-21EBB8FBCAD5}" srcOrd="1" destOrd="0" presId="urn:microsoft.com/office/officeart/2005/8/layout/orgChart1"/>
    <dgm:cxn modelId="{2EF81B1B-C9B6-42A5-B5E6-A2724DD49D79}" type="presParOf" srcId="{49477359-DC65-44A6-8AEE-15299BC21D2E}" destId="{D6C37595-D2BD-44F2-B928-54B9D289FA5E}" srcOrd="2" destOrd="0" presId="urn:microsoft.com/office/officeart/2005/8/layout/orgChart1"/>
    <dgm:cxn modelId="{5E86D66B-3DD4-4687-8ACD-BD327B028C93}" type="presParOf" srcId="{23FD98BF-9E8E-4583-ABDE-5B34A8D341AF}" destId="{E17EB0C1-B9C6-4FD1-8BD7-AF4BBEB78796}"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A86C44-7D1C-46D3-9E23-35140844A394}">
      <dsp:nvSpPr>
        <dsp:cNvPr id="0" name=""/>
        <dsp:cNvSpPr/>
      </dsp:nvSpPr>
      <dsp:spPr>
        <a:xfrm>
          <a:off x="5647770" y="1037649"/>
          <a:ext cx="826548" cy="286901"/>
        </a:xfrm>
        <a:custGeom>
          <a:avLst/>
          <a:gdLst/>
          <a:ahLst/>
          <a:cxnLst/>
          <a:rect l="0" t="0" r="0" b="0"/>
          <a:pathLst>
            <a:path>
              <a:moveTo>
                <a:pt x="0" y="0"/>
              </a:moveTo>
              <a:lnTo>
                <a:pt x="0" y="143450"/>
              </a:lnTo>
              <a:lnTo>
                <a:pt x="826548" y="143450"/>
              </a:lnTo>
              <a:lnTo>
                <a:pt x="826548" y="286901"/>
              </a:lnTo>
            </a:path>
          </a:pathLst>
        </a:custGeom>
        <a:noFill/>
        <a:ln w="12700" cap="flat" cmpd="sng" algn="ctr">
          <a:solidFill>
            <a:schemeClr val="dk1"/>
          </a:solidFill>
          <a:prstDash val="solid"/>
          <a:miter lim="800000"/>
        </a:ln>
        <a:effectLst/>
      </dsp:spPr>
      <dsp:style>
        <a:lnRef idx="2">
          <a:schemeClr val="dk1"/>
        </a:lnRef>
        <a:fillRef idx="0">
          <a:schemeClr val="dk1"/>
        </a:fillRef>
        <a:effectRef idx="1">
          <a:schemeClr val="dk1"/>
        </a:effectRef>
        <a:fontRef idx="minor">
          <a:schemeClr val="tx1"/>
        </a:fontRef>
      </dsp:style>
    </dsp:sp>
    <dsp:sp modelId="{6640964A-0664-4842-B258-075225B1DCFD}">
      <dsp:nvSpPr>
        <dsp:cNvPr id="0" name=""/>
        <dsp:cNvSpPr/>
      </dsp:nvSpPr>
      <dsp:spPr>
        <a:xfrm>
          <a:off x="4821222" y="1037649"/>
          <a:ext cx="826548" cy="286901"/>
        </a:xfrm>
        <a:custGeom>
          <a:avLst/>
          <a:gdLst/>
          <a:ahLst/>
          <a:cxnLst/>
          <a:rect l="0" t="0" r="0" b="0"/>
          <a:pathLst>
            <a:path>
              <a:moveTo>
                <a:pt x="826548" y="0"/>
              </a:moveTo>
              <a:lnTo>
                <a:pt x="826548" y="143450"/>
              </a:lnTo>
              <a:lnTo>
                <a:pt x="0" y="143450"/>
              </a:lnTo>
              <a:lnTo>
                <a:pt x="0" y="286901"/>
              </a:lnTo>
            </a:path>
          </a:pathLst>
        </a:custGeom>
        <a:noFill/>
        <a:ln w="12700" cap="flat" cmpd="sng" algn="ctr">
          <a:solidFill>
            <a:schemeClr val="dk1"/>
          </a:solidFill>
          <a:prstDash val="solid"/>
          <a:miter lim="800000"/>
        </a:ln>
        <a:effectLst/>
      </dsp:spPr>
      <dsp:style>
        <a:lnRef idx="2">
          <a:schemeClr val="dk1"/>
        </a:lnRef>
        <a:fillRef idx="0">
          <a:schemeClr val="dk1"/>
        </a:fillRef>
        <a:effectRef idx="1">
          <a:schemeClr val="dk1"/>
        </a:effectRef>
        <a:fontRef idx="minor">
          <a:schemeClr val="tx1"/>
        </a:fontRef>
      </dsp:style>
    </dsp:sp>
    <dsp:sp modelId="{043B6BA0-5E1E-4215-85B8-C5BF48873493}">
      <dsp:nvSpPr>
        <dsp:cNvPr id="0" name=""/>
        <dsp:cNvSpPr/>
      </dsp:nvSpPr>
      <dsp:spPr>
        <a:xfrm>
          <a:off x="2341577" y="1037649"/>
          <a:ext cx="826548" cy="286901"/>
        </a:xfrm>
        <a:custGeom>
          <a:avLst/>
          <a:gdLst/>
          <a:ahLst/>
          <a:cxnLst/>
          <a:rect l="0" t="0" r="0" b="0"/>
          <a:pathLst>
            <a:path>
              <a:moveTo>
                <a:pt x="0" y="0"/>
              </a:moveTo>
              <a:lnTo>
                <a:pt x="0" y="143450"/>
              </a:lnTo>
              <a:lnTo>
                <a:pt x="826548" y="143450"/>
              </a:lnTo>
              <a:lnTo>
                <a:pt x="826548" y="286901"/>
              </a:lnTo>
            </a:path>
          </a:pathLst>
        </a:custGeom>
        <a:noFill/>
        <a:ln w="12700" cap="flat" cmpd="sng" algn="ctr">
          <a:solidFill>
            <a:schemeClr val="dk1"/>
          </a:solidFill>
          <a:prstDash val="solid"/>
          <a:miter lim="800000"/>
        </a:ln>
        <a:effectLst/>
      </dsp:spPr>
      <dsp:style>
        <a:lnRef idx="2">
          <a:schemeClr val="dk1"/>
        </a:lnRef>
        <a:fillRef idx="0">
          <a:schemeClr val="dk1"/>
        </a:fillRef>
        <a:effectRef idx="1">
          <a:schemeClr val="dk1"/>
        </a:effectRef>
        <a:fontRef idx="minor">
          <a:schemeClr val="tx1"/>
        </a:fontRef>
      </dsp:style>
    </dsp:sp>
    <dsp:sp modelId="{A2B566DF-9C11-4DF1-A633-31BDC540258F}">
      <dsp:nvSpPr>
        <dsp:cNvPr id="0" name=""/>
        <dsp:cNvSpPr/>
      </dsp:nvSpPr>
      <dsp:spPr>
        <a:xfrm>
          <a:off x="1515029" y="1037649"/>
          <a:ext cx="826548" cy="286901"/>
        </a:xfrm>
        <a:custGeom>
          <a:avLst/>
          <a:gdLst/>
          <a:ahLst/>
          <a:cxnLst/>
          <a:rect l="0" t="0" r="0" b="0"/>
          <a:pathLst>
            <a:path>
              <a:moveTo>
                <a:pt x="826548" y="0"/>
              </a:moveTo>
              <a:lnTo>
                <a:pt x="826548" y="143450"/>
              </a:lnTo>
              <a:lnTo>
                <a:pt x="0" y="143450"/>
              </a:lnTo>
              <a:lnTo>
                <a:pt x="0" y="286901"/>
              </a:lnTo>
            </a:path>
          </a:pathLst>
        </a:custGeom>
        <a:noFill/>
        <a:ln w="12700" cap="flat" cmpd="sng" algn="ctr">
          <a:solidFill>
            <a:schemeClr val="dk1"/>
          </a:solidFill>
          <a:prstDash val="solid"/>
          <a:miter lim="800000"/>
        </a:ln>
        <a:effectLst/>
      </dsp:spPr>
      <dsp:style>
        <a:lnRef idx="2">
          <a:schemeClr val="dk1"/>
        </a:lnRef>
        <a:fillRef idx="0">
          <a:schemeClr val="dk1"/>
        </a:fillRef>
        <a:effectRef idx="1">
          <a:schemeClr val="dk1"/>
        </a:effectRef>
        <a:fontRef idx="minor">
          <a:schemeClr val="tx1"/>
        </a:fontRef>
      </dsp:style>
    </dsp:sp>
    <dsp:sp modelId="{7395F4A0-513F-4263-BB15-A158F07D11CE}">
      <dsp:nvSpPr>
        <dsp:cNvPr id="0" name=""/>
        <dsp:cNvSpPr/>
      </dsp:nvSpPr>
      <dsp:spPr>
        <a:xfrm>
          <a:off x="5382" y="354551"/>
          <a:ext cx="1366195" cy="683097"/>
        </a:xfrm>
        <a:prstGeom prst="rect">
          <a:avLst/>
        </a:prstGeom>
        <a:solidFill>
          <a:schemeClr val="accent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Probabilistic and statistical</a:t>
          </a:r>
        </a:p>
      </dsp:txBody>
      <dsp:txXfrm>
        <a:off x="5382" y="354551"/>
        <a:ext cx="1366195" cy="683097"/>
      </dsp:txXfrm>
    </dsp:sp>
    <dsp:sp modelId="{2ABBC0D2-3856-4401-B852-ED4A51960925}">
      <dsp:nvSpPr>
        <dsp:cNvPr id="0" name=""/>
        <dsp:cNvSpPr/>
      </dsp:nvSpPr>
      <dsp:spPr>
        <a:xfrm>
          <a:off x="1658479" y="354551"/>
          <a:ext cx="1366195" cy="683097"/>
        </a:xfrm>
        <a:prstGeom prst="rect">
          <a:avLst/>
        </a:prstGeom>
        <a:solidFill>
          <a:schemeClr val="accent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Software</a:t>
          </a:r>
        </a:p>
      </dsp:txBody>
      <dsp:txXfrm>
        <a:off x="1658479" y="354551"/>
        <a:ext cx="1366195" cy="683097"/>
      </dsp:txXfrm>
    </dsp:sp>
    <dsp:sp modelId="{EBE20D4E-ACAA-49E0-A960-E2539E0810D2}">
      <dsp:nvSpPr>
        <dsp:cNvPr id="0" name=""/>
        <dsp:cNvSpPr/>
      </dsp:nvSpPr>
      <dsp:spPr>
        <a:xfrm>
          <a:off x="831931" y="1324550"/>
          <a:ext cx="1366195" cy="683097"/>
        </a:xfrm>
        <a:prstGeom prst="rect">
          <a:avLst/>
        </a:prstGeom>
        <a:solidFill>
          <a:srgbClr val="BABBBD"/>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HOMER</a:t>
          </a:r>
        </a:p>
      </dsp:txBody>
      <dsp:txXfrm>
        <a:off x="831931" y="1324550"/>
        <a:ext cx="1366195" cy="683097"/>
      </dsp:txXfrm>
    </dsp:sp>
    <dsp:sp modelId="{00F2EBD3-7ADF-4B92-A89C-44316DE7ECD7}">
      <dsp:nvSpPr>
        <dsp:cNvPr id="0" name=""/>
        <dsp:cNvSpPr/>
      </dsp:nvSpPr>
      <dsp:spPr>
        <a:xfrm>
          <a:off x="2485027" y="1324550"/>
          <a:ext cx="1366195" cy="683097"/>
        </a:xfrm>
        <a:prstGeom prst="rect">
          <a:avLst/>
        </a:prstGeom>
        <a:solidFill>
          <a:srgbClr val="BABBBD"/>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err="1"/>
            <a:t>RETScreen</a:t>
          </a:r>
          <a:endParaRPr lang="en-ZA" sz="1600" kern="1200" dirty="0"/>
        </a:p>
      </dsp:txBody>
      <dsp:txXfrm>
        <a:off x="2485027" y="1324550"/>
        <a:ext cx="1366195" cy="683097"/>
      </dsp:txXfrm>
    </dsp:sp>
    <dsp:sp modelId="{4D48E277-3A7C-44D2-9023-38B931254679}">
      <dsp:nvSpPr>
        <dsp:cNvPr id="0" name=""/>
        <dsp:cNvSpPr/>
      </dsp:nvSpPr>
      <dsp:spPr>
        <a:xfrm>
          <a:off x="4964673" y="354551"/>
          <a:ext cx="1366195" cy="683097"/>
        </a:xfrm>
        <a:prstGeom prst="rect">
          <a:avLst/>
        </a:prstGeom>
        <a:solidFill>
          <a:schemeClr val="accent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Metaheuristic, iterative methods</a:t>
          </a:r>
        </a:p>
      </dsp:txBody>
      <dsp:txXfrm>
        <a:off x="4964673" y="354551"/>
        <a:ext cx="1366195" cy="683097"/>
      </dsp:txXfrm>
    </dsp:sp>
    <dsp:sp modelId="{3460A0DB-9D20-494C-A679-0B38EE368773}">
      <dsp:nvSpPr>
        <dsp:cNvPr id="0" name=""/>
        <dsp:cNvSpPr/>
      </dsp:nvSpPr>
      <dsp:spPr>
        <a:xfrm>
          <a:off x="4138124" y="1324550"/>
          <a:ext cx="1366195" cy="683097"/>
        </a:xfrm>
        <a:prstGeom prst="rect">
          <a:avLst/>
        </a:prstGeom>
        <a:solidFill>
          <a:srgbClr val="BABBBD"/>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Genetic Algorithms</a:t>
          </a:r>
        </a:p>
      </dsp:txBody>
      <dsp:txXfrm>
        <a:off x="4138124" y="1324550"/>
        <a:ext cx="1366195" cy="683097"/>
      </dsp:txXfrm>
    </dsp:sp>
    <dsp:sp modelId="{3CDFEA9B-47E4-47C7-9279-1839F09FB659}">
      <dsp:nvSpPr>
        <dsp:cNvPr id="0" name=""/>
        <dsp:cNvSpPr/>
      </dsp:nvSpPr>
      <dsp:spPr>
        <a:xfrm>
          <a:off x="5791221" y="1324550"/>
          <a:ext cx="1366195" cy="683097"/>
        </a:xfrm>
        <a:prstGeom prst="rect">
          <a:avLst/>
        </a:prstGeom>
        <a:solidFill>
          <a:srgbClr val="BABBBD"/>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a:t>Particle Swarm Optimization</a:t>
          </a:r>
        </a:p>
      </dsp:txBody>
      <dsp:txXfrm>
        <a:off x="5791221" y="1324550"/>
        <a:ext cx="1366195" cy="6830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76575" cy="512764"/>
          </a:xfrm>
          <a:prstGeom prst="rect">
            <a:avLst/>
          </a:prstGeom>
        </p:spPr>
        <p:txBody>
          <a:bodyPr vert="horz" lIns="89422" tIns="44710" rIns="89422" bIns="44710" rtlCol="0"/>
          <a:lstStyle>
            <a:lvl1pPr algn="l">
              <a:defRPr sz="1100"/>
            </a:lvl1pPr>
          </a:lstStyle>
          <a:p>
            <a:endParaRPr lang="en-ZA"/>
          </a:p>
        </p:txBody>
      </p:sp>
      <p:sp>
        <p:nvSpPr>
          <p:cNvPr id="3" name="Date Placeholder 2"/>
          <p:cNvSpPr>
            <a:spLocks noGrp="1"/>
          </p:cNvSpPr>
          <p:nvPr>
            <p:ph type="dt" sz="quarter" idx="1"/>
          </p:nvPr>
        </p:nvSpPr>
        <p:spPr>
          <a:xfrm>
            <a:off x="4021139" y="0"/>
            <a:ext cx="3076575" cy="512764"/>
          </a:xfrm>
          <a:prstGeom prst="rect">
            <a:avLst/>
          </a:prstGeom>
        </p:spPr>
        <p:txBody>
          <a:bodyPr vert="horz" lIns="89422" tIns="44710" rIns="89422" bIns="44710" rtlCol="0"/>
          <a:lstStyle>
            <a:lvl1pPr algn="r">
              <a:defRPr sz="1100"/>
            </a:lvl1pPr>
          </a:lstStyle>
          <a:p>
            <a:fld id="{870BB33D-E4BA-4C26-BCB9-943B5C8316D7}" type="datetimeFigureOut">
              <a:rPr lang="en-ZA" smtClean="0"/>
              <a:t>2018-09-13</a:t>
            </a:fld>
            <a:endParaRPr lang="en-ZA"/>
          </a:p>
        </p:txBody>
      </p:sp>
      <p:sp>
        <p:nvSpPr>
          <p:cNvPr id="4" name="Footer Placeholder 3"/>
          <p:cNvSpPr>
            <a:spLocks noGrp="1"/>
          </p:cNvSpPr>
          <p:nvPr>
            <p:ph type="ftr" sz="quarter" idx="2"/>
          </p:nvPr>
        </p:nvSpPr>
        <p:spPr>
          <a:xfrm>
            <a:off x="3" y="9721850"/>
            <a:ext cx="3076575" cy="512764"/>
          </a:xfrm>
          <a:prstGeom prst="rect">
            <a:avLst/>
          </a:prstGeom>
        </p:spPr>
        <p:txBody>
          <a:bodyPr vert="horz" lIns="89422" tIns="44710" rIns="89422" bIns="44710" rtlCol="0" anchor="b"/>
          <a:lstStyle>
            <a:lvl1pPr algn="l">
              <a:defRPr sz="1100"/>
            </a:lvl1pPr>
          </a:lstStyle>
          <a:p>
            <a:endParaRPr lang="en-ZA"/>
          </a:p>
        </p:txBody>
      </p:sp>
      <p:sp>
        <p:nvSpPr>
          <p:cNvPr id="5" name="Slide Number Placeholder 4"/>
          <p:cNvSpPr>
            <a:spLocks noGrp="1"/>
          </p:cNvSpPr>
          <p:nvPr>
            <p:ph type="sldNum" sz="quarter" idx="3"/>
          </p:nvPr>
        </p:nvSpPr>
        <p:spPr>
          <a:xfrm>
            <a:off x="4021139" y="9721850"/>
            <a:ext cx="3076575" cy="512764"/>
          </a:xfrm>
          <a:prstGeom prst="rect">
            <a:avLst/>
          </a:prstGeom>
        </p:spPr>
        <p:txBody>
          <a:bodyPr vert="horz" lIns="89422" tIns="44710" rIns="89422" bIns="44710" rtlCol="0" anchor="b"/>
          <a:lstStyle>
            <a:lvl1pPr algn="r">
              <a:defRPr sz="1100"/>
            </a:lvl1pPr>
          </a:lstStyle>
          <a:p>
            <a:fld id="{68546EEC-9D6A-4FE5-822F-ADD730CCEDB0}" type="slidenum">
              <a:rPr lang="en-ZA" smtClean="0"/>
              <a:t>‹#›</a:t>
            </a:fld>
            <a:endParaRPr lang="en-ZA"/>
          </a:p>
        </p:txBody>
      </p:sp>
    </p:spTree>
    <p:extLst>
      <p:ext uri="{BB962C8B-B14F-4D97-AF65-F5344CB8AC3E}">
        <p14:creationId xmlns:p14="http://schemas.microsoft.com/office/powerpoint/2010/main" val="3146309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860" tIns="48431" rIns="96860" bIns="48431" numCol="1" anchor="t" anchorCtr="0" compatLnSpc="1">
            <a:prstTxWarp prst="textNoShape">
              <a:avLst/>
            </a:prstTxWarp>
          </a:bodyPr>
          <a:lstStyle>
            <a:lvl1pPr>
              <a:defRPr sz="1200" b="0"/>
            </a:lvl1pPr>
          </a:lstStyle>
          <a:p>
            <a:endParaRPr lang="en-US" altLang="en-US"/>
          </a:p>
        </p:txBody>
      </p:sp>
      <p:sp>
        <p:nvSpPr>
          <p:cNvPr id="4099" name="Rectangle 3"/>
          <p:cNvSpPr>
            <a:spLocks noGrp="1" noChangeArrowheads="1"/>
          </p:cNvSpPr>
          <p:nvPr>
            <p:ph type="dt" idx="1"/>
          </p:nvPr>
        </p:nvSpPr>
        <p:spPr bwMode="auto">
          <a:xfrm>
            <a:off x="4022940"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860" tIns="48431" rIns="96860" bIns="48431" numCol="1" anchor="t" anchorCtr="0" compatLnSpc="1">
            <a:prstTxWarp prst="textNoShape">
              <a:avLst/>
            </a:prstTxWarp>
          </a:bodyPr>
          <a:lstStyle>
            <a:lvl1pPr algn="r">
              <a:defRPr sz="1200" b="0"/>
            </a:lvl1pPr>
          </a:lstStyle>
          <a:p>
            <a:endParaRPr lang="en-US" altLang="en-US"/>
          </a:p>
        </p:txBody>
      </p:sp>
      <p:sp>
        <p:nvSpPr>
          <p:cNvPr id="4100" name="Rectangle 4"/>
          <p:cNvSpPr>
            <a:spLocks noGrp="1" noRot="1" noChangeAspect="1" noChangeArrowheads="1" noTextEdit="1"/>
          </p:cNvSpPr>
          <p:nvPr>
            <p:ph type="sldImg" idx="2"/>
          </p:nvPr>
        </p:nvSpPr>
        <p:spPr bwMode="auto">
          <a:xfrm>
            <a:off x="990600" y="766763"/>
            <a:ext cx="5118100" cy="384016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46575" y="4861444"/>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860" tIns="48431" rIns="96860" bIns="4843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p:cNvSpPr>
            <a:spLocks noGrp="1" noChangeArrowheads="1"/>
          </p:cNvSpPr>
          <p:nvPr>
            <p:ph type="ftr" sz="quarter" idx="4"/>
          </p:nvPr>
        </p:nvSpPr>
        <p:spPr bwMode="auto">
          <a:xfrm>
            <a:off x="3"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860" tIns="48431" rIns="96860" bIns="48431" numCol="1" anchor="b" anchorCtr="0" compatLnSpc="1">
            <a:prstTxWarp prst="textNoShape">
              <a:avLst/>
            </a:prstTxWarp>
          </a:bodyPr>
          <a:lstStyle>
            <a:lvl1pPr>
              <a:defRPr sz="1200" b="0"/>
            </a:lvl1pPr>
          </a:lstStyle>
          <a:p>
            <a:endParaRPr lang="en-US" altLang="en-US"/>
          </a:p>
        </p:txBody>
      </p:sp>
      <p:sp>
        <p:nvSpPr>
          <p:cNvPr id="4103" name="Rectangle 7"/>
          <p:cNvSpPr>
            <a:spLocks noGrp="1" noChangeArrowheads="1"/>
          </p:cNvSpPr>
          <p:nvPr>
            <p:ph type="sldNum" sz="quarter" idx="5"/>
          </p:nvPr>
        </p:nvSpPr>
        <p:spPr bwMode="auto">
          <a:xfrm>
            <a:off x="4022940"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860" tIns="48431" rIns="96860" bIns="48431" numCol="1" anchor="b" anchorCtr="0" compatLnSpc="1">
            <a:prstTxWarp prst="textNoShape">
              <a:avLst/>
            </a:prstTxWarp>
          </a:bodyPr>
          <a:lstStyle>
            <a:lvl1pPr algn="r">
              <a:defRPr sz="1200" b="0"/>
            </a:lvl1pPr>
          </a:lstStyle>
          <a:p>
            <a:fld id="{AD653F72-9F27-47CC-B465-E53B57C09622}" type="slidenum">
              <a:rPr lang="en-US" altLang="en-US"/>
              <a:pPr/>
              <a:t>‹#›</a:t>
            </a:fld>
            <a:endParaRPr lang="en-US" altLang="en-US"/>
          </a:p>
        </p:txBody>
      </p:sp>
    </p:spTree>
    <p:extLst>
      <p:ext uri="{BB962C8B-B14F-4D97-AF65-F5344CB8AC3E}">
        <p14:creationId xmlns:p14="http://schemas.microsoft.com/office/powerpoint/2010/main" val="42069571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Good</a:t>
            </a:r>
            <a:r>
              <a:rPr lang="en-ZA" baseline="0" dirty="0"/>
              <a:t> morning/afternoon. I will be discussing the design of a hybrid power supply using a genetic algorithm. </a:t>
            </a:r>
            <a:endParaRPr lang="en-ZA"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a:t>
            </a:fld>
            <a:endParaRPr lang="en-US" altLang="en-US"/>
          </a:p>
        </p:txBody>
      </p:sp>
    </p:spTree>
    <p:extLst>
      <p:ext uri="{BB962C8B-B14F-4D97-AF65-F5344CB8AC3E}">
        <p14:creationId xmlns:p14="http://schemas.microsoft.com/office/powerpoint/2010/main" val="849945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 brief overview of my presentation.</a:t>
            </a:r>
            <a:r>
              <a:rPr lang="en-ZA" baseline="0" dirty="0"/>
              <a:t> </a:t>
            </a:r>
          </a:p>
          <a:p>
            <a:r>
              <a:rPr lang="en-US" baseline="0" dirty="0"/>
              <a:t>A</a:t>
            </a:r>
            <a:r>
              <a:rPr lang="en-ZA" baseline="0" dirty="0"/>
              <a:t> short introduction to hybrid power supplies and then the design objectives. I will discuss different sizing methodologies and discuss the genetic algorithm implementation. The results of the implementation will be discussed and then compared with HOMER software. I will end off with the conclusion. </a:t>
            </a:r>
            <a:endParaRPr lang="en-ZA"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2</a:t>
            </a:fld>
            <a:endParaRPr lang="en-US" altLang="en-US"/>
          </a:p>
        </p:txBody>
      </p:sp>
    </p:spTree>
    <p:extLst>
      <p:ext uri="{BB962C8B-B14F-4D97-AF65-F5344CB8AC3E}">
        <p14:creationId xmlns:p14="http://schemas.microsoft.com/office/powerpoint/2010/main" val="1641746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various means of generating electrical</a:t>
            </a:r>
            <a:r>
              <a:rPr lang="en-US" baseline="0" dirty="0"/>
              <a:t> energy using fossil fuel or renewable sources. Fossil fuel, such as coal, crude-oil are dispatchable, which makes them ideal for supplying constant power, but they produce emissions which are harmful to the environment. In addition, it is in limited supply and will eventually become unavailable for use. Renewable energy, such as solar and wind, are intermittent because it is weather dependent, cannot be depleted and generates power without emissions. So how can we produce more sustainable and dispatchable energy?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3</a:t>
            </a:fld>
            <a:endParaRPr lang="en-US" altLang="en-US"/>
          </a:p>
        </p:txBody>
      </p:sp>
    </p:spTree>
    <p:extLst>
      <p:ext uri="{BB962C8B-B14F-4D97-AF65-F5344CB8AC3E}">
        <p14:creationId xmlns:p14="http://schemas.microsoft.com/office/powerpoint/2010/main" val="2588134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a hybrid power supply is the</a:t>
            </a:r>
            <a:r>
              <a:rPr lang="en-US" baseline="0" dirty="0"/>
              <a:t> solution. It combines 2 or more power sources, whether renewables and non-renewables. Energy storage can be included to increase the system’s </a:t>
            </a:r>
            <a:r>
              <a:rPr lang="en-US" baseline="0" dirty="0" err="1"/>
              <a:t>dispatchability</a:t>
            </a:r>
            <a:r>
              <a:rPr lang="en-US" baseline="0" dirty="0"/>
              <a:t>. A grid-connection can supply the deficit or the excess can be fed back to the grid. The power exchange and balance to the load is done by the control unit.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4</a:t>
            </a:fld>
            <a:endParaRPr lang="en-US" altLang="en-US"/>
          </a:p>
        </p:txBody>
      </p:sp>
    </p:spTree>
    <p:extLst>
      <p:ext uri="{BB962C8B-B14F-4D97-AF65-F5344CB8AC3E}">
        <p14:creationId xmlns:p14="http://schemas.microsoft.com/office/powerpoint/2010/main" val="975292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energy density is increased in a hybrid power supply. The weakness of one power source is replaced with the strength of another. For example, combining solar power, which can only generate during sunlight hours, with a generator reduces the fuel consumption and increases the capacity factor of the power supply.</a:t>
            </a:r>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5</a:t>
            </a:fld>
            <a:endParaRPr lang="en-US" altLang="en-US"/>
          </a:p>
        </p:txBody>
      </p:sp>
    </p:spTree>
    <p:extLst>
      <p:ext uri="{BB962C8B-B14F-4D97-AF65-F5344CB8AC3E}">
        <p14:creationId xmlns:p14="http://schemas.microsoft.com/office/powerpoint/2010/main" val="1918581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problem with a hybrid power supply is how do we choose between different configurations? When is a certain power supply better? Should we compensate for additional storage, selling to the grid, reducing emissions? Investors have different objectives and value certain aspects as more important. There is a trade-off to each power source, which must be taken into account. Thus a hybrid power source can be defined as a multi-objective problem, being technical, economical and/or environmental. The technical objectives refers to the dispatchability and to minimize the loss of power supply probability. The economical objectives are to minimize the capital and lifetime costs, while maximizing the lifetime savings and return on investment for the investor’s money. The environmental objectives are to minimize the emissions and thus maximizing the usage of renewable energy sources.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6</a:t>
            </a:fld>
            <a:endParaRPr lang="en-US" altLang="en-US"/>
          </a:p>
        </p:txBody>
      </p:sp>
    </p:spTree>
    <p:extLst>
      <p:ext uri="{BB962C8B-B14F-4D97-AF65-F5344CB8AC3E}">
        <p14:creationId xmlns:p14="http://schemas.microsoft.com/office/powerpoint/2010/main" val="3923936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to sizing methodologies. Each power</a:t>
            </a:r>
            <a:r>
              <a:rPr lang="en-US" baseline="0" dirty="0"/>
              <a:t> source is unique and is dependent on location and weather, if we are assuming renewables are incorporated. In addition, there are financial constraints of the investor. All of these factors create a sizing problem. Sizing methods based on probability and statistics are the simplest design method, but are not ideal for finding an optimal solution. Commercially available software, such as HOMER and </a:t>
            </a:r>
            <a:r>
              <a:rPr lang="en-US" baseline="0" dirty="0" err="1"/>
              <a:t>RETScreen</a:t>
            </a:r>
            <a:r>
              <a:rPr lang="en-US" baseline="0" dirty="0"/>
              <a:t>, require large amount of time-series weather data and cannot be modified for specific user requirements. Since a hybrid power supply can be defined as a multi-objective problem, a metaheuristic and iterative method can be used to solve this type of combinational problem. It uses a recursive process to find the best design configuration according to the specification. These include genetic algorithms and particle swarm optimization. Genetic algorithms produces a list of robust and viable optimal solutions, where the particle swarm optimization produces one global solution. For this presentation, a genetic algorithm is incorporated.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7</a:t>
            </a:fld>
            <a:endParaRPr lang="en-US" altLang="en-US"/>
          </a:p>
        </p:txBody>
      </p:sp>
    </p:spTree>
    <p:extLst>
      <p:ext uri="{BB962C8B-B14F-4D97-AF65-F5344CB8AC3E}">
        <p14:creationId xmlns:p14="http://schemas.microsoft.com/office/powerpoint/2010/main" val="80770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genetic algorithm is a stochastic global search</a:t>
            </a:r>
            <a:r>
              <a:rPr lang="en-US" baseline="0" dirty="0"/>
              <a:t> and optimization technique based on the theory of evolution by Charles Darwin. The idea is based on the elimination of inferior species happens gradually over time through a process called natural selection. For the algorithm: after a defined amount of generations, a fitter population is achieved. Thus a list of viable solutions of hybrid power supplies are obtained and a trade-off analysis can be done to choose which one is the best, based on the investor’s objectives.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8</a:t>
            </a:fld>
            <a:endParaRPr lang="en-US" altLang="en-US"/>
          </a:p>
        </p:txBody>
      </p:sp>
    </p:spTree>
    <p:extLst>
      <p:ext uri="{BB962C8B-B14F-4D97-AF65-F5344CB8AC3E}">
        <p14:creationId xmlns:p14="http://schemas.microsoft.com/office/powerpoint/2010/main" val="2148743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916">
              <a:defRPr/>
            </a:pPr>
            <a:r>
              <a:rPr lang="en-US" dirty="0"/>
              <a:t>The algorithm</a:t>
            </a:r>
            <a:r>
              <a:rPr lang="en-US" baseline="0" dirty="0"/>
              <a:t> navigates through a large gene pool to search for optimal combination of genes. It starts by reading the data input with regards to the weather and load profiles, as well as a database of different components based on the power sources. The algorithm randomly generates structures in a population. </a:t>
            </a:r>
            <a:endParaRPr lang="en-US" dirty="0"/>
          </a:p>
          <a:p>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9</a:t>
            </a:fld>
            <a:endParaRPr lang="en-US" altLang="en-US"/>
          </a:p>
        </p:txBody>
      </p:sp>
    </p:spTree>
    <p:extLst>
      <p:ext uri="{BB962C8B-B14F-4D97-AF65-F5344CB8AC3E}">
        <p14:creationId xmlns:p14="http://schemas.microsoft.com/office/powerpoint/2010/main" val="1552289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structure has an encoded a solution, named a chromosome, which is similar to DNA strings. Each DNA has information regarding the system: the types are integer represented and it also has the number of that specific type of system component. Each chromosome has 4 configurations which are different combinations of solar, grid, battery and generator power sources. The 4 configurations are rated against each other with an internal local optimizer.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10</a:t>
            </a:fld>
            <a:endParaRPr lang="en-US" altLang="en-US"/>
          </a:p>
        </p:txBody>
      </p:sp>
    </p:spTree>
    <p:extLst>
      <p:ext uri="{BB962C8B-B14F-4D97-AF65-F5344CB8AC3E}">
        <p14:creationId xmlns:p14="http://schemas.microsoft.com/office/powerpoint/2010/main" val="3582177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population is initialized, it is rated against a fitness function. The fitness</a:t>
            </a:r>
            <a:r>
              <a:rPr lang="en-US" baseline="0" dirty="0"/>
              <a:t> function is an indication of how well the different objectives are met. It evaluates how well the configuration performs given the weather and load profile and the population member is given a certain fitness ranking. As each generation evolves, the algorithm improves the structures through crossover and mutation. Based on the offspring’s fitness, it then replaces the weakest population member. Through each generation, the overall fitness of the population increases. The algorithm runs for a specified amount of generation. </a:t>
            </a:r>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11</a:t>
            </a:fld>
            <a:endParaRPr lang="en-US" altLang="en-US"/>
          </a:p>
        </p:txBody>
      </p:sp>
    </p:spTree>
    <p:extLst>
      <p:ext uri="{BB962C8B-B14F-4D97-AF65-F5344CB8AC3E}">
        <p14:creationId xmlns:p14="http://schemas.microsoft.com/office/powerpoint/2010/main" val="888917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chose the population as 80, with 40 generations. The crossover and mutation rate was 80% and 20% respectively and the parents chosen for the mutation and crossover was done based on rank-based roulette wheel selection. Dispatch strategies are incorporated for the battery and generators. </a:t>
            </a:r>
            <a:r>
              <a:rPr lang="en-US" dirty="0" smtClean="0"/>
              <a:t>The </a:t>
            </a:r>
            <a:r>
              <a:rPr lang="en-US" dirty="0"/>
              <a:t>weather profile was based on the Stellenbosch weather station and the load profile is a farm and both were hourly measurements. The fitness function is defined as a weighted linear combination of different attributes and takes into account the short-term and long-term assessment with regards to the </a:t>
            </a:r>
            <a:r>
              <a:rPr lang="en-US" dirty="0" smtClean="0"/>
              <a:t>objectives, as previously discussed.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12</a:t>
            </a:fld>
            <a:endParaRPr lang="en-US" altLang="en-US"/>
          </a:p>
        </p:txBody>
      </p:sp>
    </p:spTree>
    <p:extLst>
      <p:ext uri="{BB962C8B-B14F-4D97-AF65-F5344CB8AC3E}">
        <p14:creationId xmlns:p14="http://schemas.microsoft.com/office/powerpoint/2010/main" val="4017783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genetic algorithm was implemented, it produced a list of viable options of different hybrid power supply configurations. Each of the configurations performed well in their own merits. </a:t>
            </a:r>
            <a:r>
              <a:rPr lang="en-US" dirty="0" smtClean="0"/>
              <a:t>The </a:t>
            </a:r>
            <a:r>
              <a:rPr lang="en-US" dirty="0"/>
              <a:t>Solar Grid Battery configuration has the highest capital cost, but has no emissions and a lower operational and maintenance cost than the generator configurations. </a:t>
            </a:r>
            <a:r>
              <a:rPr lang="en-US" dirty="0" smtClean="0"/>
              <a:t>The </a:t>
            </a:r>
            <a:r>
              <a:rPr lang="en-US" dirty="0"/>
              <a:t>Solar Generator configuration has a good internal rate of return, loss of power supply probability, PV penetration and capital cost. However, the operational and maintenance of the power supply will be a factor, as well as escalating fuel prices and emissions. </a:t>
            </a:r>
            <a:r>
              <a:rPr lang="en-US" dirty="0" smtClean="0"/>
              <a:t>The </a:t>
            </a:r>
            <a:r>
              <a:rPr lang="en-US" dirty="0"/>
              <a:t>Soar Grid Battery Generator configuration has a good loss of power supply probability, internal rate of return and PV Penetration. As with the previous configuration, the  fuel price, operational and maintenance cost, as well as emissions are a trade-off in this design. </a:t>
            </a:r>
            <a:r>
              <a:rPr lang="en-US" dirty="0" smtClean="0"/>
              <a:t>Thus </a:t>
            </a:r>
            <a:r>
              <a:rPr lang="en-US" dirty="0"/>
              <a:t>each configuration have trade-offs which must we weighed in on. </a:t>
            </a:r>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13</a:t>
            </a:fld>
            <a:endParaRPr lang="en-US" altLang="en-US"/>
          </a:p>
        </p:txBody>
      </p:sp>
    </p:spTree>
    <p:extLst>
      <p:ext uri="{BB962C8B-B14F-4D97-AF65-F5344CB8AC3E}">
        <p14:creationId xmlns:p14="http://schemas.microsoft.com/office/powerpoint/2010/main" val="3726179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paper, I used the same load profile and weather and did a similar design with HOMER software. When the two’s results were compared, it showed that the genetic algorithm produces overall lower capital cost with lower loss of power supply probability. The algorithm also compares more types for more diverse results, as well as fill in missing data, where HOMER cannot. Both methods produced accurate and viable results. It can be noted that the genetic algorithm must be built and incorporating, which can be time consuming where as HOMER is commercially available. </a:t>
            </a:r>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14</a:t>
            </a:fld>
            <a:endParaRPr lang="en-US" altLang="en-US"/>
          </a:p>
        </p:txBody>
      </p:sp>
    </p:spTree>
    <p:extLst>
      <p:ext uri="{BB962C8B-B14F-4D97-AF65-F5344CB8AC3E}">
        <p14:creationId xmlns:p14="http://schemas.microsoft.com/office/powerpoint/2010/main" val="3410135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a:t>
            </a:r>
            <a:r>
              <a:rPr lang="en-US" baseline="0" dirty="0"/>
              <a:t> the genetic algorithm proves to be a viable method to design a hybrid power supply. When compared to HOMER, the genetic algorithm produces more diverse and robust configurations and is more accurate, as well as a faster design methodology. In addition, the capital costs were lower and had a better los of power supply probability. For future work, I recommend a larger database of components, adding other power sources, such as wind, biomass, biogas and hydro to the designs and also to take into account selling the excess generated power back to the grid. </a:t>
            </a:r>
            <a:endParaRPr lang="en-US" dirty="0"/>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15</a:t>
            </a:fld>
            <a:endParaRPr lang="en-US" altLang="en-US"/>
          </a:p>
        </p:txBody>
      </p:sp>
    </p:spTree>
    <p:extLst>
      <p:ext uri="{BB962C8B-B14F-4D97-AF65-F5344CB8AC3E}">
        <p14:creationId xmlns:p14="http://schemas.microsoft.com/office/powerpoint/2010/main" val="1010908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t>
            </a:r>
          </a:p>
        </p:txBody>
      </p:sp>
      <p:sp>
        <p:nvSpPr>
          <p:cNvPr id="4" name="Slide Number Placeholder 3"/>
          <p:cNvSpPr>
            <a:spLocks noGrp="1"/>
          </p:cNvSpPr>
          <p:nvPr>
            <p:ph type="sldNum" sz="quarter" idx="10"/>
          </p:nvPr>
        </p:nvSpPr>
        <p:spPr/>
        <p:txBody>
          <a:bodyPr/>
          <a:lstStyle/>
          <a:p>
            <a:fld id="{AD653F72-9F27-47CC-B465-E53B57C09622}" type="slidenum">
              <a:rPr lang="en-US" altLang="en-US" smtClean="0"/>
              <a:pPr/>
              <a:t>16</a:t>
            </a:fld>
            <a:endParaRPr lang="en-US" altLang="en-US"/>
          </a:p>
        </p:txBody>
      </p:sp>
    </p:spTree>
    <p:extLst>
      <p:ext uri="{BB962C8B-B14F-4D97-AF65-F5344CB8AC3E}">
        <p14:creationId xmlns:p14="http://schemas.microsoft.com/office/powerpoint/2010/main" val="3727448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FECFAE67-AD95-498B-9AB3-9FE218577B88}" type="slidenum">
              <a:rPr lang="en-US" altLang="en-US"/>
              <a:pPr/>
              <a:t>‹#›</a:t>
            </a:fld>
            <a:endParaRPr lang="en-US" altLang="en-US"/>
          </a:p>
        </p:txBody>
      </p:sp>
    </p:spTree>
    <p:extLst>
      <p:ext uri="{BB962C8B-B14F-4D97-AF65-F5344CB8AC3E}">
        <p14:creationId xmlns:p14="http://schemas.microsoft.com/office/powerpoint/2010/main" val="2595967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241EE8CE-83F6-4342-97D3-1A0D320D6BC1}" type="slidenum">
              <a:rPr lang="en-US" altLang="en-US"/>
              <a:pPr/>
              <a:t>‹#›</a:t>
            </a:fld>
            <a:endParaRPr lang="en-US" altLang="en-US"/>
          </a:p>
        </p:txBody>
      </p:sp>
    </p:spTree>
    <p:extLst>
      <p:ext uri="{BB962C8B-B14F-4D97-AF65-F5344CB8AC3E}">
        <p14:creationId xmlns:p14="http://schemas.microsoft.com/office/powerpoint/2010/main" val="3764825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3610F32C-EC97-436B-918D-67FB766C70A3}" type="slidenum">
              <a:rPr lang="en-US" altLang="en-US"/>
              <a:pPr/>
              <a:t>‹#›</a:t>
            </a:fld>
            <a:endParaRPr lang="en-US" altLang="en-US"/>
          </a:p>
        </p:txBody>
      </p:sp>
    </p:spTree>
    <p:extLst>
      <p:ext uri="{BB962C8B-B14F-4D97-AF65-F5344CB8AC3E}">
        <p14:creationId xmlns:p14="http://schemas.microsoft.com/office/powerpoint/2010/main" val="343395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1752600" y="2133600"/>
            <a:ext cx="32004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5105400" y="2133600"/>
            <a:ext cx="32004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946286D9-776D-468C-AA74-1BFC3A927695}" type="slidenum">
              <a:rPr lang="en-US" altLang="en-US"/>
              <a:pPr/>
              <a:t>‹#›</a:t>
            </a:fld>
            <a:endParaRPr lang="en-US" altLang="en-US"/>
          </a:p>
        </p:txBody>
      </p:sp>
    </p:spTree>
    <p:extLst>
      <p:ext uri="{BB962C8B-B14F-4D97-AF65-F5344CB8AC3E}">
        <p14:creationId xmlns:p14="http://schemas.microsoft.com/office/powerpoint/2010/main" val="192129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Slide Number Placeholder 7"/>
          <p:cNvSpPr>
            <a:spLocks noGrp="1"/>
          </p:cNvSpPr>
          <p:nvPr>
            <p:ph type="sldNum" sz="quarter" idx="11"/>
          </p:nvPr>
        </p:nvSpPr>
        <p:spPr/>
        <p:txBody>
          <a:bodyPr/>
          <a:lstStyle>
            <a:lvl1pPr>
              <a:defRPr/>
            </a:lvl1pPr>
          </a:lstStyle>
          <a:p>
            <a:fld id="{E9FF024D-F3A4-42E1-877C-5338CEFAEFF7}" type="slidenum">
              <a:rPr lang="en-US" altLang="en-US"/>
              <a:pPr/>
              <a:t>‹#›</a:t>
            </a:fld>
            <a:endParaRPr lang="en-US" altLang="en-US"/>
          </a:p>
        </p:txBody>
      </p:sp>
    </p:spTree>
    <p:extLst>
      <p:ext uri="{BB962C8B-B14F-4D97-AF65-F5344CB8AC3E}">
        <p14:creationId xmlns:p14="http://schemas.microsoft.com/office/powerpoint/2010/main" val="342676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Slide Number Placeholder 3"/>
          <p:cNvSpPr>
            <a:spLocks noGrp="1"/>
          </p:cNvSpPr>
          <p:nvPr>
            <p:ph type="sldNum" sz="quarter" idx="11"/>
          </p:nvPr>
        </p:nvSpPr>
        <p:spPr/>
        <p:txBody>
          <a:bodyPr/>
          <a:lstStyle>
            <a:lvl1pPr>
              <a:defRPr/>
            </a:lvl1pPr>
          </a:lstStyle>
          <a:p>
            <a:fld id="{7FD3D369-63D2-427F-8901-03FC2EFCFCEE}" type="slidenum">
              <a:rPr lang="en-US" altLang="en-US"/>
              <a:pPr/>
              <a:t>‹#›</a:t>
            </a:fld>
            <a:endParaRPr lang="en-US" altLang="en-US"/>
          </a:p>
        </p:txBody>
      </p:sp>
    </p:spTree>
    <p:extLst>
      <p:ext uri="{BB962C8B-B14F-4D97-AF65-F5344CB8AC3E}">
        <p14:creationId xmlns:p14="http://schemas.microsoft.com/office/powerpoint/2010/main" val="2682368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Slide Number Placeholder 2"/>
          <p:cNvSpPr>
            <a:spLocks noGrp="1"/>
          </p:cNvSpPr>
          <p:nvPr>
            <p:ph type="sldNum" sz="quarter" idx="11"/>
          </p:nvPr>
        </p:nvSpPr>
        <p:spPr/>
        <p:txBody>
          <a:bodyPr/>
          <a:lstStyle>
            <a:lvl1pPr>
              <a:defRPr/>
            </a:lvl1pPr>
          </a:lstStyle>
          <a:p>
            <a:fld id="{6236CA3F-2BD3-48CA-A885-3ECFD59D71DD}" type="slidenum">
              <a:rPr lang="en-US" altLang="en-US"/>
              <a:pPr/>
              <a:t>‹#›</a:t>
            </a:fld>
            <a:endParaRPr lang="en-US" altLang="en-US"/>
          </a:p>
        </p:txBody>
      </p:sp>
    </p:spTree>
    <p:extLst>
      <p:ext uri="{BB962C8B-B14F-4D97-AF65-F5344CB8AC3E}">
        <p14:creationId xmlns:p14="http://schemas.microsoft.com/office/powerpoint/2010/main" val="16399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6B6A26C4-BD86-4430-A121-CC4675A3B358}" type="slidenum">
              <a:rPr lang="en-US" altLang="en-US"/>
              <a:pPr/>
              <a:t>‹#›</a:t>
            </a:fld>
            <a:endParaRPr lang="en-US" altLang="en-US"/>
          </a:p>
        </p:txBody>
      </p:sp>
    </p:spTree>
    <p:extLst>
      <p:ext uri="{BB962C8B-B14F-4D97-AF65-F5344CB8AC3E}">
        <p14:creationId xmlns:p14="http://schemas.microsoft.com/office/powerpoint/2010/main" val="1448344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38E72BF0-B596-4B35-B4BE-9E8DBB25672E}" type="slidenum">
              <a:rPr lang="en-US" altLang="en-US"/>
              <a:pPr/>
              <a:t>‹#›</a:t>
            </a:fld>
            <a:endParaRPr lang="en-US" altLang="en-US"/>
          </a:p>
        </p:txBody>
      </p:sp>
    </p:spTree>
    <p:extLst>
      <p:ext uri="{BB962C8B-B14F-4D97-AF65-F5344CB8AC3E}">
        <p14:creationId xmlns:p14="http://schemas.microsoft.com/office/powerpoint/2010/main" val="746520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07494651-A7B7-44A1-BD90-2D6A88E55D00}" type="slidenum">
              <a:rPr lang="en-US" altLang="en-US"/>
              <a:pPr/>
              <a:t>‹#›</a:t>
            </a:fld>
            <a:endParaRPr lang="en-US" altLang="en-US"/>
          </a:p>
        </p:txBody>
      </p:sp>
    </p:spTree>
    <p:extLst>
      <p:ext uri="{BB962C8B-B14F-4D97-AF65-F5344CB8AC3E}">
        <p14:creationId xmlns:p14="http://schemas.microsoft.com/office/powerpoint/2010/main" val="2185057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33400"/>
            <a:ext cx="1638300" cy="5105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1752600" y="533400"/>
            <a:ext cx="4762500" cy="510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82ABCE2D-D299-43D0-B0FB-128CF935578F}" type="slidenum">
              <a:rPr lang="en-US" altLang="en-US"/>
              <a:pPr/>
              <a:t>‹#›</a:t>
            </a:fld>
            <a:endParaRPr lang="en-US" altLang="en-US"/>
          </a:p>
        </p:txBody>
      </p:sp>
    </p:spTree>
    <p:extLst>
      <p:ext uri="{BB962C8B-B14F-4D97-AF65-F5344CB8AC3E}">
        <p14:creationId xmlns:p14="http://schemas.microsoft.com/office/powerpoint/2010/main" val="2823668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2600" y="533400"/>
            <a:ext cx="5638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1752600" y="2133600"/>
            <a:ext cx="6553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1752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en-US" altLang="en-US"/>
          </a:p>
        </p:txBody>
      </p:sp>
      <p:sp>
        <p:nvSpPr>
          <p:cNvPr id="1030" name="Rectangle 6"/>
          <p:cNvSpPr>
            <a:spLocks noGrp="1" noChangeArrowheads="1"/>
          </p:cNvSpPr>
          <p:nvPr>
            <p:ph type="sldNum" sz="quarter" idx="4"/>
          </p:nvPr>
        </p:nvSpPr>
        <p:spPr bwMode="auto">
          <a:xfrm>
            <a:off x="6400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2D2A794D-DCA3-4378-9DBD-B0A4C97E17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2800" b="1" kern="1200">
          <a:solidFill>
            <a:srgbClr val="6C7779"/>
          </a:solidFill>
          <a:latin typeface="+mj-lt"/>
          <a:ea typeface="+mj-ea"/>
          <a:cs typeface="+mj-cs"/>
        </a:defRPr>
      </a:lvl1pPr>
      <a:lvl2pPr algn="l" rtl="0" eaLnBrk="1" fontAlgn="base" hangingPunct="1">
        <a:lnSpc>
          <a:spcPct val="90000"/>
        </a:lnSpc>
        <a:spcBef>
          <a:spcPct val="0"/>
        </a:spcBef>
        <a:spcAft>
          <a:spcPct val="0"/>
        </a:spcAft>
        <a:defRPr sz="2800" b="1">
          <a:solidFill>
            <a:srgbClr val="6C7779"/>
          </a:solidFill>
          <a:latin typeface="Arial" panose="020B0604020202020204" pitchFamily="34" charset="0"/>
        </a:defRPr>
      </a:lvl2pPr>
      <a:lvl3pPr algn="l" rtl="0" eaLnBrk="1" fontAlgn="base" hangingPunct="1">
        <a:lnSpc>
          <a:spcPct val="90000"/>
        </a:lnSpc>
        <a:spcBef>
          <a:spcPct val="0"/>
        </a:spcBef>
        <a:spcAft>
          <a:spcPct val="0"/>
        </a:spcAft>
        <a:defRPr sz="2800" b="1">
          <a:solidFill>
            <a:srgbClr val="6C7779"/>
          </a:solidFill>
          <a:latin typeface="Arial" panose="020B0604020202020204" pitchFamily="34" charset="0"/>
        </a:defRPr>
      </a:lvl3pPr>
      <a:lvl4pPr algn="l" rtl="0" eaLnBrk="1" fontAlgn="base" hangingPunct="1">
        <a:lnSpc>
          <a:spcPct val="90000"/>
        </a:lnSpc>
        <a:spcBef>
          <a:spcPct val="0"/>
        </a:spcBef>
        <a:spcAft>
          <a:spcPct val="0"/>
        </a:spcAft>
        <a:defRPr sz="2800" b="1">
          <a:solidFill>
            <a:srgbClr val="6C7779"/>
          </a:solidFill>
          <a:latin typeface="Arial" panose="020B0604020202020204" pitchFamily="34" charset="0"/>
        </a:defRPr>
      </a:lvl4pPr>
      <a:lvl5pPr algn="l" rtl="0" eaLnBrk="1" fontAlgn="base" hangingPunct="1">
        <a:lnSpc>
          <a:spcPct val="90000"/>
        </a:lnSpc>
        <a:spcBef>
          <a:spcPct val="0"/>
        </a:spcBef>
        <a:spcAft>
          <a:spcPct val="0"/>
        </a:spcAft>
        <a:defRPr sz="2800" b="1">
          <a:solidFill>
            <a:srgbClr val="6C7779"/>
          </a:solidFill>
          <a:latin typeface="Arial" panose="020B0604020202020204" pitchFamily="34" charset="0"/>
        </a:defRPr>
      </a:lvl5pPr>
      <a:lvl6pPr marL="457200" algn="l" rtl="0" eaLnBrk="1" fontAlgn="base" hangingPunct="1">
        <a:lnSpc>
          <a:spcPct val="90000"/>
        </a:lnSpc>
        <a:spcBef>
          <a:spcPct val="0"/>
        </a:spcBef>
        <a:spcAft>
          <a:spcPct val="0"/>
        </a:spcAft>
        <a:defRPr sz="2800" b="1">
          <a:solidFill>
            <a:srgbClr val="6C7779"/>
          </a:solidFill>
          <a:latin typeface="Arial" panose="020B0604020202020204" pitchFamily="34" charset="0"/>
        </a:defRPr>
      </a:lvl6pPr>
      <a:lvl7pPr marL="914400" algn="l" rtl="0" eaLnBrk="1" fontAlgn="base" hangingPunct="1">
        <a:lnSpc>
          <a:spcPct val="90000"/>
        </a:lnSpc>
        <a:spcBef>
          <a:spcPct val="0"/>
        </a:spcBef>
        <a:spcAft>
          <a:spcPct val="0"/>
        </a:spcAft>
        <a:defRPr sz="2800" b="1">
          <a:solidFill>
            <a:srgbClr val="6C7779"/>
          </a:solidFill>
          <a:latin typeface="Arial" panose="020B0604020202020204" pitchFamily="34" charset="0"/>
        </a:defRPr>
      </a:lvl7pPr>
      <a:lvl8pPr marL="1371600" algn="l" rtl="0" eaLnBrk="1" fontAlgn="base" hangingPunct="1">
        <a:lnSpc>
          <a:spcPct val="90000"/>
        </a:lnSpc>
        <a:spcBef>
          <a:spcPct val="0"/>
        </a:spcBef>
        <a:spcAft>
          <a:spcPct val="0"/>
        </a:spcAft>
        <a:defRPr sz="2800" b="1">
          <a:solidFill>
            <a:srgbClr val="6C7779"/>
          </a:solidFill>
          <a:latin typeface="Arial" panose="020B0604020202020204" pitchFamily="34" charset="0"/>
        </a:defRPr>
      </a:lvl8pPr>
      <a:lvl9pPr marL="1828800" algn="l" rtl="0" eaLnBrk="1" fontAlgn="base" hangingPunct="1">
        <a:lnSpc>
          <a:spcPct val="90000"/>
        </a:lnSpc>
        <a:spcBef>
          <a:spcPct val="0"/>
        </a:spcBef>
        <a:spcAft>
          <a:spcPct val="0"/>
        </a:spcAft>
        <a:defRPr sz="2800" b="1">
          <a:solidFill>
            <a:srgbClr val="6C7779"/>
          </a:solidFill>
          <a:latin typeface="Arial" panose="020B0604020202020204" pitchFamily="34" charset="0"/>
        </a:defRPr>
      </a:lvl9pPr>
    </p:titleStyle>
    <p:bodyStyle>
      <a:lvl1pPr marL="457200" indent="-457200" algn="l" rtl="0" eaLnBrk="1" fontAlgn="base" hangingPunct="1">
        <a:spcBef>
          <a:spcPct val="20000"/>
        </a:spcBef>
        <a:spcAft>
          <a:spcPct val="100000"/>
        </a:spcAft>
        <a:defRPr sz="2000" b="1" kern="1200">
          <a:solidFill>
            <a:srgbClr val="6C7779"/>
          </a:solidFill>
          <a:latin typeface="+mn-lt"/>
          <a:ea typeface="+mn-ea"/>
          <a:cs typeface="+mn-cs"/>
        </a:defRPr>
      </a:lvl1pPr>
      <a:lvl2pPr marL="838200" indent="-381000" algn="l" rtl="0" eaLnBrk="1" fontAlgn="base" hangingPunct="1">
        <a:spcBef>
          <a:spcPct val="20000"/>
        </a:spcBef>
        <a:spcAft>
          <a:spcPct val="0"/>
        </a:spcAft>
        <a:buClr>
          <a:srgbClr val="FFB500"/>
        </a:buClr>
        <a:buFont typeface="Wingdings" panose="05000000000000000000" pitchFamily="2" charset="2"/>
        <a:buChar char="§"/>
        <a:defRPr kern="1200">
          <a:solidFill>
            <a:srgbClr val="6C7779"/>
          </a:solidFill>
          <a:latin typeface="+mn-lt"/>
          <a:ea typeface="+mn-ea"/>
          <a:cs typeface="+mn-cs"/>
        </a:defRPr>
      </a:lvl2pPr>
      <a:lvl3pPr marL="1371600" indent="-457200" algn="l" rtl="0" eaLnBrk="1" fontAlgn="base" hangingPunct="1">
        <a:spcBef>
          <a:spcPct val="20000"/>
        </a:spcBef>
        <a:spcAft>
          <a:spcPct val="0"/>
        </a:spcAft>
        <a:defRPr sz="2400" kern="1200">
          <a:solidFill>
            <a:schemeClr val="bg2"/>
          </a:solidFill>
          <a:latin typeface="+mn-lt"/>
          <a:ea typeface="+mn-ea"/>
          <a:cs typeface="+mn-cs"/>
        </a:defRPr>
      </a:lvl3pPr>
      <a:lvl4pPr marL="1752600" indent="-381000" algn="l" rtl="0" eaLnBrk="1" fontAlgn="base" hangingPunct="1">
        <a:spcBef>
          <a:spcPct val="20000"/>
        </a:spcBef>
        <a:spcAft>
          <a:spcPct val="0"/>
        </a:spcAft>
        <a:buChar char="–"/>
        <a:defRPr sz="2000" kern="1200">
          <a:solidFill>
            <a:schemeClr val="tx1"/>
          </a:solidFill>
          <a:latin typeface="Times" panose="02020603050405020304" pitchFamily="18" charset="0"/>
          <a:ea typeface="+mn-ea"/>
          <a:cs typeface="+mn-cs"/>
        </a:defRPr>
      </a:lvl4pPr>
      <a:lvl5pPr marL="2209800" indent="-381000" algn="l" rtl="0" eaLnBrk="1" fontAlgn="base" hangingPunct="1">
        <a:spcBef>
          <a:spcPct val="20000"/>
        </a:spcBef>
        <a:spcAft>
          <a:spcPct val="0"/>
        </a:spcAft>
        <a:buChar char="»"/>
        <a:defRPr sz="2000" kern="1200">
          <a:solidFill>
            <a:schemeClr val="tx1"/>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11271" name="Text Box 7"/>
          <p:cNvSpPr txBox="1">
            <a:spLocks noChangeArrowheads="1"/>
          </p:cNvSpPr>
          <p:nvPr/>
        </p:nvSpPr>
        <p:spPr bwMode="auto">
          <a:xfrm>
            <a:off x="1331913" y="1196975"/>
            <a:ext cx="424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ZA" altLang="en-US"/>
          </a:p>
        </p:txBody>
      </p:sp>
      <p:sp>
        <p:nvSpPr>
          <p:cNvPr id="11272" name="Text Box 8"/>
          <p:cNvSpPr txBox="1">
            <a:spLocks noChangeArrowheads="1"/>
          </p:cNvSpPr>
          <p:nvPr/>
        </p:nvSpPr>
        <p:spPr bwMode="auto">
          <a:xfrm>
            <a:off x="1331913" y="1126370"/>
            <a:ext cx="532628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200" dirty="0">
                <a:effectLst>
                  <a:outerShdw blurRad="38100" dist="38100" dir="2700000" algn="tl">
                    <a:srgbClr val="000000">
                      <a:alpha val="43137"/>
                    </a:srgbClr>
                  </a:outerShdw>
                </a:effectLst>
                <a:latin typeface="+mn-lt"/>
              </a:rPr>
              <a:t>Design of a Hybrid Power </a:t>
            </a:r>
            <a:r>
              <a:rPr lang="en-ZA" sz="3200" dirty="0">
                <a:effectLst>
                  <a:outerShdw blurRad="38100" dist="38100" dir="2700000" algn="tl">
                    <a:srgbClr val="000000">
                      <a:alpha val="43137"/>
                    </a:srgbClr>
                  </a:outerShdw>
                </a:effectLst>
                <a:latin typeface="+mn-lt"/>
              </a:rPr>
              <a:t>Supply using a Genetic Algorithm</a:t>
            </a:r>
            <a:endParaRPr lang="en-ZA" altLang="en-US" sz="3200" dirty="0">
              <a:solidFill>
                <a:schemeClr val="bg2"/>
              </a:solidFill>
              <a:latin typeface="Arial" panose="020B0604020202020204" pitchFamily="34" charset="0"/>
            </a:endParaRPr>
          </a:p>
        </p:txBody>
      </p:sp>
      <p:sp>
        <p:nvSpPr>
          <p:cNvPr id="6" name="Title 1"/>
          <p:cNvSpPr txBox="1">
            <a:spLocks/>
          </p:cNvSpPr>
          <p:nvPr/>
        </p:nvSpPr>
        <p:spPr>
          <a:xfrm>
            <a:off x="1043607" y="120309"/>
            <a:ext cx="8937939" cy="1831240"/>
          </a:xfrm>
          <a:prstGeom prst="rect">
            <a:avLst/>
          </a:prstGeom>
        </p:spPr>
        <p:txBody>
          <a:bodyPr>
            <a:normAutofit/>
          </a:bodyPr>
          <a:lstStyle>
            <a:lvl1pPr algn="l" rtl="0" fontAlgn="base">
              <a:lnSpc>
                <a:spcPct val="90000"/>
              </a:lnSpc>
              <a:spcBef>
                <a:spcPct val="0"/>
              </a:spcBef>
              <a:spcAft>
                <a:spcPct val="0"/>
              </a:spcAft>
              <a:defRPr sz="2800" b="1" kern="1200">
                <a:solidFill>
                  <a:srgbClr val="6C7779"/>
                </a:solidFill>
                <a:latin typeface="+mj-lt"/>
                <a:ea typeface="+mj-ea"/>
                <a:cs typeface="+mj-cs"/>
              </a:defRPr>
            </a:lvl1pPr>
            <a:lvl2pPr algn="l" rtl="0" fontAlgn="base">
              <a:lnSpc>
                <a:spcPct val="90000"/>
              </a:lnSpc>
              <a:spcBef>
                <a:spcPct val="0"/>
              </a:spcBef>
              <a:spcAft>
                <a:spcPct val="0"/>
              </a:spcAft>
              <a:defRPr sz="2800" b="1">
                <a:solidFill>
                  <a:srgbClr val="6C7779"/>
                </a:solidFill>
                <a:latin typeface="Arial" panose="020B0604020202020204" pitchFamily="34" charset="0"/>
              </a:defRPr>
            </a:lvl2pPr>
            <a:lvl3pPr algn="l" rtl="0" fontAlgn="base">
              <a:lnSpc>
                <a:spcPct val="90000"/>
              </a:lnSpc>
              <a:spcBef>
                <a:spcPct val="0"/>
              </a:spcBef>
              <a:spcAft>
                <a:spcPct val="0"/>
              </a:spcAft>
              <a:defRPr sz="2800" b="1">
                <a:solidFill>
                  <a:srgbClr val="6C7779"/>
                </a:solidFill>
                <a:latin typeface="Arial" panose="020B0604020202020204" pitchFamily="34" charset="0"/>
              </a:defRPr>
            </a:lvl3pPr>
            <a:lvl4pPr algn="l" rtl="0" fontAlgn="base">
              <a:lnSpc>
                <a:spcPct val="90000"/>
              </a:lnSpc>
              <a:spcBef>
                <a:spcPct val="0"/>
              </a:spcBef>
              <a:spcAft>
                <a:spcPct val="0"/>
              </a:spcAft>
              <a:defRPr sz="2800" b="1">
                <a:solidFill>
                  <a:srgbClr val="6C7779"/>
                </a:solidFill>
                <a:latin typeface="Arial" panose="020B0604020202020204" pitchFamily="34" charset="0"/>
              </a:defRPr>
            </a:lvl4pPr>
            <a:lvl5pPr algn="l" rtl="0" fontAlgn="base">
              <a:lnSpc>
                <a:spcPct val="90000"/>
              </a:lnSpc>
              <a:spcBef>
                <a:spcPct val="0"/>
              </a:spcBef>
              <a:spcAft>
                <a:spcPct val="0"/>
              </a:spcAft>
              <a:defRPr sz="2800" b="1">
                <a:solidFill>
                  <a:srgbClr val="6C7779"/>
                </a:solidFill>
                <a:latin typeface="Arial" panose="020B0604020202020204" pitchFamily="34" charset="0"/>
              </a:defRPr>
            </a:lvl5pPr>
            <a:lvl6pPr marL="457200" algn="l" rtl="0" fontAlgn="base">
              <a:lnSpc>
                <a:spcPct val="90000"/>
              </a:lnSpc>
              <a:spcBef>
                <a:spcPct val="0"/>
              </a:spcBef>
              <a:spcAft>
                <a:spcPct val="0"/>
              </a:spcAft>
              <a:defRPr sz="2800" b="1">
                <a:solidFill>
                  <a:srgbClr val="6C7779"/>
                </a:solidFill>
                <a:latin typeface="Arial" panose="020B0604020202020204" pitchFamily="34" charset="0"/>
              </a:defRPr>
            </a:lvl6pPr>
            <a:lvl7pPr marL="914400" algn="l" rtl="0" fontAlgn="base">
              <a:lnSpc>
                <a:spcPct val="90000"/>
              </a:lnSpc>
              <a:spcBef>
                <a:spcPct val="0"/>
              </a:spcBef>
              <a:spcAft>
                <a:spcPct val="0"/>
              </a:spcAft>
              <a:defRPr sz="2800" b="1">
                <a:solidFill>
                  <a:srgbClr val="6C7779"/>
                </a:solidFill>
                <a:latin typeface="Arial" panose="020B0604020202020204" pitchFamily="34" charset="0"/>
              </a:defRPr>
            </a:lvl7pPr>
            <a:lvl8pPr marL="1371600" algn="l" rtl="0" fontAlgn="base">
              <a:lnSpc>
                <a:spcPct val="90000"/>
              </a:lnSpc>
              <a:spcBef>
                <a:spcPct val="0"/>
              </a:spcBef>
              <a:spcAft>
                <a:spcPct val="0"/>
              </a:spcAft>
              <a:defRPr sz="2800" b="1">
                <a:solidFill>
                  <a:srgbClr val="6C7779"/>
                </a:solidFill>
                <a:latin typeface="Arial" panose="020B0604020202020204" pitchFamily="34" charset="0"/>
              </a:defRPr>
            </a:lvl8pPr>
            <a:lvl9pPr marL="1828800" algn="l" rtl="0" fontAlgn="base">
              <a:lnSpc>
                <a:spcPct val="90000"/>
              </a:lnSpc>
              <a:spcBef>
                <a:spcPct val="0"/>
              </a:spcBef>
              <a:spcAft>
                <a:spcPct val="0"/>
              </a:spcAft>
              <a:defRPr sz="2800" b="1">
                <a:solidFill>
                  <a:srgbClr val="6C7779"/>
                </a:solidFill>
                <a:latin typeface="Arial" panose="020B0604020202020204" pitchFamily="34" charset="0"/>
              </a:defRPr>
            </a:lvl9pPr>
          </a:lstStyle>
          <a:p>
            <a:pPr eaLnBrk="1" hangingPunct="1"/>
            <a:endParaRPr lang="en-US" dirty="0">
              <a:effectLst>
                <a:outerShdw blurRad="38100" dist="38100" dir="2700000" algn="tl">
                  <a:srgbClr val="000000">
                    <a:alpha val="43137"/>
                  </a:srgbClr>
                </a:outerShdw>
              </a:effectLst>
            </a:endParaRPr>
          </a:p>
        </p:txBody>
      </p:sp>
      <p:sp>
        <p:nvSpPr>
          <p:cNvPr id="8" name="TextBox 7"/>
          <p:cNvSpPr txBox="1"/>
          <p:nvPr/>
        </p:nvSpPr>
        <p:spPr>
          <a:xfrm>
            <a:off x="1143000" y="5913768"/>
            <a:ext cx="4856693" cy="523220"/>
          </a:xfrm>
          <a:prstGeom prst="rect">
            <a:avLst/>
          </a:prstGeom>
          <a:noFill/>
        </p:spPr>
        <p:txBody>
          <a:bodyPr wrap="square" rtlCol="0">
            <a:spAutoFit/>
          </a:bodyPr>
          <a:lstStyle/>
          <a:p>
            <a:r>
              <a:rPr lang="en-ZA" sz="1400" dirty="0">
                <a:solidFill>
                  <a:schemeClr val="bg2"/>
                </a:solidFill>
                <a:latin typeface="Arial" panose="020B0604020202020204" pitchFamily="34" charset="0"/>
                <a:cs typeface="Arial" panose="020B0604020202020204" pitchFamily="34" charset="0"/>
              </a:rPr>
              <a:t>F. M. Daniel</a:t>
            </a:r>
          </a:p>
          <a:p>
            <a:r>
              <a:rPr lang="en-ZA" sz="1400" dirty="0">
                <a:solidFill>
                  <a:schemeClr val="bg2"/>
                </a:solidFill>
                <a:latin typeface="Arial" panose="020B0604020202020204" pitchFamily="34" charset="0"/>
                <a:cs typeface="Arial" panose="020B0604020202020204" pitchFamily="34" charset="0"/>
              </a:rPr>
              <a:t>Supervisor: </a:t>
            </a:r>
            <a:r>
              <a:rPr lang="en-ZA" sz="1400" dirty="0" err="1">
                <a:solidFill>
                  <a:schemeClr val="bg2"/>
                </a:solidFill>
                <a:latin typeface="Arial" panose="020B0604020202020204" pitchFamily="34" charset="0"/>
                <a:cs typeface="Arial" panose="020B0604020202020204" pitchFamily="34" charset="0"/>
              </a:rPr>
              <a:t>Dr.</a:t>
            </a:r>
            <a:r>
              <a:rPr lang="en-ZA" sz="1400" dirty="0">
                <a:solidFill>
                  <a:schemeClr val="bg2"/>
                </a:solidFill>
                <a:latin typeface="Arial" panose="020B0604020202020204" pitchFamily="34" charset="0"/>
                <a:cs typeface="Arial" panose="020B0604020202020204" pitchFamily="34" charset="0"/>
              </a:rPr>
              <a:t> A. Rix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1331640" y="1158822"/>
            <a:ext cx="5858797" cy="988373"/>
          </a:xfrm>
          <a:prstGeom prst="rect">
            <a:avLst/>
          </a:prstGeom>
        </p:spPr>
        <p:txBody>
          <a:bodyPr anchor="ctr">
            <a:noAutofit/>
          </a:bodyPr>
          <a:lstStyle>
            <a:lvl1pPr algn="l" rtl="0" fontAlgn="base">
              <a:lnSpc>
                <a:spcPct val="90000"/>
              </a:lnSpc>
              <a:spcBef>
                <a:spcPct val="0"/>
              </a:spcBef>
              <a:spcAft>
                <a:spcPct val="0"/>
              </a:spcAft>
              <a:defRPr sz="2800" b="1" kern="1200">
                <a:solidFill>
                  <a:srgbClr val="6C7779"/>
                </a:solidFill>
                <a:latin typeface="+mj-lt"/>
                <a:ea typeface="+mj-ea"/>
                <a:cs typeface="+mj-cs"/>
              </a:defRPr>
            </a:lvl1pPr>
            <a:lvl2pPr algn="l" rtl="0" fontAlgn="base">
              <a:lnSpc>
                <a:spcPct val="90000"/>
              </a:lnSpc>
              <a:spcBef>
                <a:spcPct val="0"/>
              </a:spcBef>
              <a:spcAft>
                <a:spcPct val="0"/>
              </a:spcAft>
              <a:defRPr sz="2800" b="1">
                <a:solidFill>
                  <a:srgbClr val="6C7779"/>
                </a:solidFill>
                <a:latin typeface="Arial" panose="020B0604020202020204" pitchFamily="34" charset="0"/>
              </a:defRPr>
            </a:lvl2pPr>
            <a:lvl3pPr algn="l" rtl="0" fontAlgn="base">
              <a:lnSpc>
                <a:spcPct val="90000"/>
              </a:lnSpc>
              <a:spcBef>
                <a:spcPct val="0"/>
              </a:spcBef>
              <a:spcAft>
                <a:spcPct val="0"/>
              </a:spcAft>
              <a:defRPr sz="2800" b="1">
                <a:solidFill>
                  <a:srgbClr val="6C7779"/>
                </a:solidFill>
                <a:latin typeface="Arial" panose="020B0604020202020204" pitchFamily="34" charset="0"/>
              </a:defRPr>
            </a:lvl3pPr>
            <a:lvl4pPr algn="l" rtl="0" fontAlgn="base">
              <a:lnSpc>
                <a:spcPct val="90000"/>
              </a:lnSpc>
              <a:spcBef>
                <a:spcPct val="0"/>
              </a:spcBef>
              <a:spcAft>
                <a:spcPct val="0"/>
              </a:spcAft>
              <a:defRPr sz="2800" b="1">
                <a:solidFill>
                  <a:srgbClr val="6C7779"/>
                </a:solidFill>
                <a:latin typeface="Arial" panose="020B0604020202020204" pitchFamily="34" charset="0"/>
              </a:defRPr>
            </a:lvl4pPr>
            <a:lvl5pPr algn="l" rtl="0" fontAlgn="base">
              <a:lnSpc>
                <a:spcPct val="90000"/>
              </a:lnSpc>
              <a:spcBef>
                <a:spcPct val="0"/>
              </a:spcBef>
              <a:spcAft>
                <a:spcPct val="0"/>
              </a:spcAft>
              <a:defRPr sz="2800" b="1">
                <a:solidFill>
                  <a:srgbClr val="6C7779"/>
                </a:solidFill>
                <a:latin typeface="Arial" panose="020B0604020202020204" pitchFamily="34" charset="0"/>
              </a:defRPr>
            </a:lvl5pPr>
            <a:lvl6pPr marL="457200" algn="l" rtl="0" fontAlgn="base">
              <a:lnSpc>
                <a:spcPct val="90000"/>
              </a:lnSpc>
              <a:spcBef>
                <a:spcPct val="0"/>
              </a:spcBef>
              <a:spcAft>
                <a:spcPct val="0"/>
              </a:spcAft>
              <a:defRPr sz="2800" b="1">
                <a:solidFill>
                  <a:srgbClr val="6C7779"/>
                </a:solidFill>
                <a:latin typeface="Arial" panose="020B0604020202020204" pitchFamily="34" charset="0"/>
              </a:defRPr>
            </a:lvl6pPr>
            <a:lvl7pPr marL="914400" algn="l" rtl="0" fontAlgn="base">
              <a:lnSpc>
                <a:spcPct val="90000"/>
              </a:lnSpc>
              <a:spcBef>
                <a:spcPct val="0"/>
              </a:spcBef>
              <a:spcAft>
                <a:spcPct val="0"/>
              </a:spcAft>
              <a:defRPr sz="2800" b="1">
                <a:solidFill>
                  <a:srgbClr val="6C7779"/>
                </a:solidFill>
                <a:latin typeface="Arial" panose="020B0604020202020204" pitchFamily="34" charset="0"/>
              </a:defRPr>
            </a:lvl7pPr>
            <a:lvl8pPr marL="1371600" algn="l" rtl="0" fontAlgn="base">
              <a:lnSpc>
                <a:spcPct val="90000"/>
              </a:lnSpc>
              <a:spcBef>
                <a:spcPct val="0"/>
              </a:spcBef>
              <a:spcAft>
                <a:spcPct val="0"/>
              </a:spcAft>
              <a:defRPr sz="2800" b="1">
                <a:solidFill>
                  <a:srgbClr val="6C7779"/>
                </a:solidFill>
                <a:latin typeface="Arial" panose="020B0604020202020204" pitchFamily="34" charset="0"/>
              </a:defRPr>
            </a:lvl8pPr>
            <a:lvl9pPr marL="1828800" algn="l" rtl="0" fontAlgn="base">
              <a:lnSpc>
                <a:spcPct val="90000"/>
              </a:lnSpc>
              <a:spcBef>
                <a:spcPct val="0"/>
              </a:spcBef>
              <a:spcAft>
                <a:spcPct val="0"/>
              </a:spcAft>
              <a:defRPr sz="2800" b="1">
                <a:solidFill>
                  <a:srgbClr val="6C7779"/>
                </a:solidFill>
                <a:latin typeface="Arial" panose="020B0604020202020204" pitchFamily="34" charset="0"/>
              </a:defRPr>
            </a:lvl9pPr>
          </a:lstStyle>
          <a:p>
            <a:pPr algn="ctr" eaLnBrk="1" hangingPunct="1"/>
            <a:r>
              <a:rPr lang="en-ZA" sz="4400" dirty="0"/>
              <a:t>Overview</a:t>
            </a:r>
          </a:p>
        </p:txBody>
      </p:sp>
      <p:sp>
        <p:nvSpPr>
          <p:cNvPr id="6" name="Content Placeholder 4"/>
          <p:cNvSpPr txBox="1">
            <a:spLocks/>
          </p:cNvSpPr>
          <p:nvPr/>
        </p:nvSpPr>
        <p:spPr>
          <a:xfrm>
            <a:off x="1619672" y="2161089"/>
            <a:ext cx="4896544" cy="3816424"/>
          </a:xfrm>
          <a:prstGeom prst="rect">
            <a:avLst/>
          </a:prstGeom>
        </p:spPr>
        <p:txBody>
          <a:bodyPr>
            <a:normAutofit/>
          </a:bodyPr>
          <a:lstStyle>
            <a:lvl1pPr marL="457200" indent="-457200" algn="l" rtl="0" fontAlgn="base">
              <a:spcBef>
                <a:spcPct val="20000"/>
              </a:spcBef>
              <a:spcAft>
                <a:spcPct val="100000"/>
              </a:spcAft>
              <a:defRPr sz="2000" b="1" kern="1200">
                <a:solidFill>
                  <a:srgbClr val="6C7779"/>
                </a:solidFill>
                <a:latin typeface="+mn-lt"/>
                <a:ea typeface="+mn-ea"/>
                <a:cs typeface="+mn-cs"/>
              </a:defRPr>
            </a:lvl1pPr>
            <a:lvl2pPr marL="838200" indent="-381000" algn="l" rtl="0" fontAlgn="base">
              <a:spcBef>
                <a:spcPct val="20000"/>
              </a:spcBef>
              <a:spcAft>
                <a:spcPct val="0"/>
              </a:spcAft>
              <a:buClr>
                <a:srgbClr val="FFB500"/>
              </a:buClr>
              <a:buFont typeface="Wingdings" panose="05000000000000000000" pitchFamily="2" charset="2"/>
              <a:buChar char="§"/>
              <a:defRPr kern="1200">
                <a:solidFill>
                  <a:srgbClr val="6C7779"/>
                </a:solidFill>
                <a:latin typeface="+mn-lt"/>
                <a:ea typeface="+mn-ea"/>
                <a:cs typeface="+mn-cs"/>
              </a:defRPr>
            </a:lvl2pPr>
            <a:lvl3pPr marL="1371600" indent="-457200" algn="l" rtl="0" fontAlgn="base">
              <a:spcBef>
                <a:spcPct val="20000"/>
              </a:spcBef>
              <a:spcAft>
                <a:spcPct val="0"/>
              </a:spcAft>
              <a:defRPr sz="2400" kern="1200">
                <a:solidFill>
                  <a:schemeClr val="bg2"/>
                </a:solidFill>
                <a:latin typeface="+mn-lt"/>
                <a:ea typeface="+mn-ea"/>
                <a:cs typeface="+mn-cs"/>
              </a:defRPr>
            </a:lvl3pPr>
            <a:lvl4pPr marL="1752600" indent="-381000" algn="l" rtl="0" fontAlgn="base">
              <a:spcBef>
                <a:spcPct val="20000"/>
              </a:spcBef>
              <a:spcAft>
                <a:spcPct val="0"/>
              </a:spcAft>
              <a:buChar char="–"/>
              <a:defRPr sz="2000" kern="1200">
                <a:solidFill>
                  <a:schemeClr val="tx1"/>
                </a:solidFill>
                <a:latin typeface="Times" panose="02020603050405020304" pitchFamily="18" charset="0"/>
                <a:ea typeface="+mn-ea"/>
                <a:cs typeface="+mn-cs"/>
              </a:defRPr>
            </a:lvl4pPr>
            <a:lvl5pPr marL="2209800" indent="-381000" algn="l" rtl="0" fontAlgn="base">
              <a:spcBef>
                <a:spcPct val="20000"/>
              </a:spcBef>
              <a:spcAft>
                <a:spcPct val="0"/>
              </a:spcAft>
              <a:buChar char="»"/>
              <a:defRPr sz="2000" kern="1200">
                <a:solidFill>
                  <a:schemeClr val="tx1"/>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1" hangingPunct="1">
              <a:lnSpc>
                <a:spcPct val="110000"/>
              </a:lnSpc>
              <a:buFont typeface="Arial" panose="020B0604020202020204" pitchFamily="34" charset="0"/>
              <a:buChar char="•"/>
            </a:pPr>
            <a:endParaRPr lang="en-ZA" sz="2800" dirty="0">
              <a:solidFill>
                <a:schemeClr val="tx2"/>
              </a:solidFill>
            </a:endParaRPr>
          </a:p>
        </p:txBody>
      </p:sp>
      <p:sp>
        <p:nvSpPr>
          <p:cNvPr id="2" name="TextBox 1"/>
          <p:cNvSpPr txBox="1"/>
          <p:nvPr/>
        </p:nvSpPr>
        <p:spPr>
          <a:xfrm>
            <a:off x="1557291" y="2062642"/>
            <a:ext cx="6609928" cy="3970318"/>
          </a:xfrm>
          <a:prstGeom prst="rect">
            <a:avLst/>
          </a:prstGeom>
          <a:noFill/>
        </p:spPr>
        <p:txBody>
          <a:bodyPr wrap="square" rtlCol="0">
            <a:spAutoFit/>
          </a:bodyPr>
          <a:lstStyle/>
          <a:p>
            <a:pPr marL="457200" indent="-457200">
              <a:lnSpc>
                <a:spcPct val="150000"/>
              </a:lnSpc>
              <a:buFont typeface="+mj-lt"/>
              <a:buAutoNum type="arabicPeriod"/>
            </a:pPr>
            <a:r>
              <a:rPr lang="en-US" dirty="0">
                <a:solidFill>
                  <a:schemeClr val="bg2"/>
                </a:solidFill>
                <a:latin typeface="+mn-lt"/>
              </a:rPr>
              <a:t>Introduction</a:t>
            </a:r>
          </a:p>
          <a:p>
            <a:pPr marL="457200" indent="-457200">
              <a:lnSpc>
                <a:spcPct val="150000"/>
              </a:lnSpc>
              <a:buFont typeface="+mj-lt"/>
              <a:buAutoNum type="arabicPeriod"/>
            </a:pPr>
            <a:r>
              <a:rPr lang="en-US" dirty="0">
                <a:solidFill>
                  <a:schemeClr val="bg2"/>
                </a:solidFill>
                <a:latin typeface="+mn-lt"/>
              </a:rPr>
              <a:t>Design Objectives</a:t>
            </a:r>
          </a:p>
          <a:p>
            <a:pPr marL="457200" indent="-457200">
              <a:lnSpc>
                <a:spcPct val="150000"/>
              </a:lnSpc>
              <a:buFont typeface="+mj-lt"/>
              <a:buAutoNum type="arabicPeriod"/>
            </a:pPr>
            <a:r>
              <a:rPr lang="en-US" dirty="0">
                <a:solidFill>
                  <a:schemeClr val="bg2"/>
                </a:solidFill>
                <a:latin typeface="+mn-lt"/>
              </a:rPr>
              <a:t>Sizing Methodologies</a:t>
            </a:r>
          </a:p>
          <a:p>
            <a:pPr marL="457200" indent="-457200">
              <a:lnSpc>
                <a:spcPct val="150000"/>
              </a:lnSpc>
              <a:buFont typeface="+mj-lt"/>
              <a:buAutoNum type="arabicPeriod"/>
            </a:pPr>
            <a:r>
              <a:rPr lang="en-US" dirty="0">
                <a:solidFill>
                  <a:schemeClr val="bg2"/>
                </a:solidFill>
                <a:latin typeface="+mn-lt"/>
              </a:rPr>
              <a:t>Genetic Algorithm </a:t>
            </a:r>
          </a:p>
          <a:p>
            <a:pPr marL="457200" indent="-457200">
              <a:lnSpc>
                <a:spcPct val="150000"/>
              </a:lnSpc>
              <a:buFont typeface="+mj-lt"/>
              <a:buAutoNum type="arabicPeriod"/>
            </a:pPr>
            <a:r>
              <a:rPr lang="en-US" dirty="0">
                <a:solidFill>
                  <a:schemeClr val="bg2"/>
                </a:solidFill>
                <a:latin typeface="+mn-lt"/>
              </a:rPr>
              <a:t>Results</a:t>
            </a:r>
          </a:p>
          <a:p>
            <a:pPr marL="457200" indent="-457200">
              <a:lnSpc>
                <a:spcPct val="150000"/>
              </a:lnSpc>
              <a:buFont typeface="+mj-lt"/>
              <a:buAutoNum type="arabicPeriod"/>
            </a:pPr>
            <a:r>
              <a:rPr lang="en-US" dirty="0">
                <a:solidFill>
                  <a:schemeClr val="bg2"/>
                </a:solidFill>
                <a:latin typeface="+mn-lt"/>
              </a:rPr>
              <a:t>HOMER software</a:t>
            </a:r>
          </a:p>
          <a:p>
            <a:pPr marL="457200" indent="-457200">
              <a:lnSpc>
                <a:spcPct val="150000"/>
              </a:lnSpc>
              <a:buFont typeface="+mj-lt"/>
              <a:buAutoNum type="arabicPeriod"/>
            </a:pPr>
            <a:r>
              <a:rPr lang="en-US" dirty="0">
                <a:solidFill>
                  <a:schemeClr val="bg2"/>
                </a:solidFill>
                <a:latin typeface="+mn-lt"/>
              </a:rPr>
              <a:t>Conclusion </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5317" y="5867400"/>
            <a:ext cx="2901798" cy="768356"/>
          </a:xfrm>
          <a:prstGeom prst="rect">
            <a:avLst/>
          </a:prstGeom>
        </p:spPr>
      </p:pic>
    </p:spTree>
    <p:extLst>
      <p:ext uri="{BB962C8B-B14F-4D97-AF65-F5344CB8AC3E}">
        <p14:creationId xmlns:p14="http://schemas.microsoft.com/office/powerpoint/2010/main" val="2807064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2303145" y="533400"/>
            <a:ext cx="5638800" cy="1371600"/>
          </a:xfrm>
        </p:spPr>
        <p:txBody>
          <a:bodyPr anchor="ctr">
            <a:noAutofit/>
          </a:bodyPr>
          <a:lstStyle/>
          <a:p>
            <a:pPr algn="ctr"/>
            <a:r>
              <a:rPr lang="en-US" sz="4000" dirty="0">
                <a:solidFill>
                  <a:schemeClr val="bg2"/>
                </a:solidFill>
              </a:rPr>
              <a:t>1. Introduction</a:t>
            </a:r>
          </a:p>
        </p:txBody>
      </p:sp>
      <p:pic>
        <p:nvPicPr>
          <p:cNvPr id="3094" name="Content Placeholder 3093"/>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r="7143"/>
          <a:stretch/>
        </p:blipFill>
        <p:spPr>
          <a:xfrm>
            <a:off x="1752600" y="1905000"/>
            <a:ext cx="2971800" cy="2148840"/>
          </a:xfrm>
        </p:spPr>
      </p:pic>
      <p:sp>
        <p:nvSpPr>
          <p:cNvPr id="3093" name="Content Placeholder 3092"/>
          <p:cNvSpPr>
            <a:spLocks noGrp="1"/>
          </p:cNvSpPr>
          <p:nvPr>
            <p:ph sz="half" idx="2"/>
          </p:nvPr>
        </p:nvSpPr>
        <p:spPr>
          <a:xfrm>
            <a:off x="1752600" y="4191000"/>
            <a:ext cx="3124200" cy="2225040"/>
          </a:xfrm>
        </p:spPr>
        <p:txBody>
          <a:bodyPr/>
          <a:lstStyle/>
          <a:p>
            <a:pPr marL="342900" indent="-342900">
              <a:spcBef>
                <a:spcPts val="600"/>
              </a:spcBef>
              <a:spcAft>
                <a:spcPts val="600"/>
              </a:spcAft>
              <a:buFont typeface="Arial" panose="020B0604020202020204" pitchFamily="34" charset="0"/>
              <a:buChar char="•"/>
            </a:pPr>
            <a:r>
              <a:rPr lang="en-ZA" dirty="0" err="1"/>
              <a:t>Dispatchable</a:t>
            </a:r>
            <a:endParaRPr lang="en-ZA" dirty="0"/>
          </a:p>
          <a:p>
            <a:pPr marL="342900" indent="-342900">
              <a:spcBef>
                <a:spcPts val="600"/>
              </a:spcBef>
              <a:spcAft>
                <a:spcPts val="600"/>
              </a:spcAft>
              <a:buFont typeface="Arial" panose="020B0604020202020204" pitchFamily="34" charset="0"/>
              <a:buChar char="•"/>
            </a:pPr>
            <a:r>
              <a:rPr lang="en-ZA" dirty="0"/>
              <a:t>Emissions</a:t>
            </a:r>
          </a:p>
          <a:p>
            <a:pPr marL="342900" indent="-342900">
              <a:spcBef>
                <a:spcPts val="600"/>
              </a:spcBef>
              <a:spcAft>
                <a:spcPts val="600"/>
              </a:spcAft>
              <a:buFont typeface="Arial" panose="020B0604020202020204" pitchFamily="34" charset="0"/>
              <a:buChar char="•"/>
            </a:pPr>
            <a:r>
              <a:rPr lang="en-ZA" dirty="0"/>
              <a:t>Limited supply: eventually become unavailable</a:t>
            </a:r>
          </a:p>
        </p:txBody>
      </p:sp>
      <p:sp>
        <p:nvSpPr>
          <p:cNvPr id="62" name="Content Placeholder 3092"/>
          <p:cNvSpPr txBox="1">
            <a:spLocks/>
          </p:cNvSpPr>
          <p:nvPr/>
        </p:nvSpPr>
        <p:spPr bwMode="auto">
          <a:xfrm>
            <a:off x="5463540" y="4191000"/>
            <a:ext cx="3124200" cy="222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457200" indent="-457200" algn="l" rtl="0" eaLnBrk="1" fontAlgn="base" hangingPunct="1">
              <a:spcBef>
                <a:spcPct val="20000"/>
              </a:spcBef>
              <a:spcAft>
                <a:spcPct val="100000"/>
              </a:spcAft>
              <a:defRPr sz="2000" b="1" kern="1200">
                <a:solidFill>
                  <a:srgbClr val="6C7779"/>
                </a:solidFill>
                <a:latin typeface="+mn-lt"/>
                <a:ea typeface="+mn-ea"/>
                <a:cs typeface="+mn-cs"/>
              </a:defRPr>
            </a:lvl1pPr>
            <a:lvl2pPr marL="838200" indent="-381000" algn="l" rtl="0" eaLnBrk="1" fontAlgn="base" hangingPunct="1">
              <a:spcBef>
                <a:spcPct val="20000"/>
              </a:spcBef>
              <a:spcAft>
                <a:spcPct val="0"/>
              </a:spcAft>
              <a:buClr>
                <a:srgbClr val="FFB500"/>
              </a:buClr>
              <a:buFont typeface="Wingdings" panose="05000000000000000000" pitchFamily="2" charset="2"/>
              <a:buChar char="§"/>
              <a:defRPr kern="1200">
                <a:solidFill>
                  <a:srgbClr val="6C7779"/>
                </a:solidFill>
                <a:latin typeface="+mn-lt"/>
                <a:ea typeface="+mn-ea"/>
                <a:cs typeface="+mn-cs"/>
              </a:defRPr>
            </a:lvl2pPr>
            <a:lvl3pPr marL="1371600" indent="-457200" algn="l" rtl="0" eaLnBrk="1" fontAlgn="base" hangingPunct="1">
              <a:spcBef>
                <a:spcPct val="20000"/>
              </a:spcBef>
              <a:spcAft>
                <a:spcPct val="0"/>
              </a:spcAft>
              <a:defRPr sz="2400" kern="1200">
                <a:solidFill>
                  <a:schemeClr val="bg2"/>
                </a:solidFill>
                <a:latin typeface="+mn-lt"/>
                <a:ea typeface="+mn-ea"/>
                <a:cs typeface="+mn-cs"/>
              </a:defRPr>
            </a:lvl3pPr>
            <a:lvl4pPr marL="1752600" indent="-381000" algn="l" rtl="0" eaLnBrk="1" fontAlgn="base" hangingPunct="1">
              <a:spcBef>
                <a:spcPct val="20000"/>
              </a:spcBef>
              <a:spcAft>
                <a:spcPct val="0"/>
              </a:spcAft>
              <a:buChar char="–"/>
              <a:defRPr sz="2000" kern="1200">
                <a:solidFill>
                  <a:schemeClr val="tx1"/>
                </a:solidFill>
                <a:latin typeface="Times" panose="02020603050405020304" pitchFamily="18" charset="0"/>
                <a:ea typeface="+mn-ea"/>
                <a:cs typeface="+mn-cs"/>
              </a:defRPr>
            </a:lvl4pPr>
            <a:lvl5pPr marL="2209800" indent="-381000" algn="l" rtl="0" eaLnBrk="1" fontAlgn="base" hangingPunct="1">
              <a:spcBef>
                <a:spcPct val="20000"/>
              </a:spcBef>
              <a:spcAft>
                <a:spcPct val="0"/>
              </a:spcAft>
              <a:buChar char="»"/>
              <a:defRPr sz="2000" kern="1200">
                <a:solidFill>
                  <a:schemeClr val="tx1"/>
                </a:solidFill>
                <a:latin typeface="Times"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buFont typeface="Arial" panose="020B0604020202020204" pitchFamily="34" charset="0"/>
              <a:buChar char="•"/>
            </a:pPr>
            <a:r>
              <a:rPr lang="en-ZA" dirty="0"/>
              <a:t>Intermittent: weather dependent</a:t>
            </a:r>
          </a:p>
          <a:p>
            <a:pPr>
              <a:spcBef>
                <a:spcPts val="600"/>
              </a:spcBef>
              <a:spcAft>
                <a:spcPts val="600"/>
              </a:spcAft>
              <a:buFont typeface="Arial" panose="020B0604020202020204" pitchFamily="34" charset="0"/>
              <a:buChar char="•"/>
            </a:pPr>
            <a:r>
              <a:rPr lang="en-ZA" dirty="0"/>
              <a:t>Cannot be depleted </a:t>
            </a:r>
          </a:p>
          <a:p>
            <a:pPr>
              <a:spcBef>
                <a:spcPts val="600"/>
              </a:spcBef>
              <a:spcAft>
                <a:spcPts val="600"/>
              </a:spcAft>
              <a:buFont typeface="Arial" panose="020B0604020202020204" pitchFamily="34" charset="0"/>
              <a:buChar char="•"/>
            </a:pPr>
            <a:r>
              <a:rPr lang="en-ZA" dirty="0"/>
              <a:t>Generates without emissions</a:t>
            </a:r>
          </a:p>
        </p:txBody>
      </p:sp>
      <p:pic>
        <p:nvPicPr>
          <p:cNvPr id="3096" name="Picture 3095"/>
          <p:cNvPicPr>
            <a:picLocks noChangeAspect="1"/>
          </p:cNvPicPr>
          <p:nvPr/>
        </p:nvPicPr>
        <p:blipFill rotWithShape="1">
          <a:blip r:embed="rId5" cstate="print">
            <a:extLst>
              <a:ext uri="{28A0092B-C50C-407E-A947-70E740481C1C}">
                <a14:useLocalDpi xmlns:a14="http://schemas.microsoft.com/office/drawing/2010/main" val="0"/>
              </a:ext>
            </a:extLst>
          </a:blip>
          <a:srcRect r="21878"/>
          <a:stretch/>
        </p:blipFill>
        <p:spPr>
          <a:xfrm>
            <a:off x="5408157" y="1904999"/>
            <a:ext cx="1678444" cy="2148485"/>
          </a:xfrm>
          <a:prstGeom prst="rect">
            <a:avLst/>
          </a:prstGeom>
        </p:spPr>
      </p:pic>
      <p:pic>
        <p:nvPicPr>
          <p:cNvPr id="3097" name="Picture 3096"/>
          <p:cNvPicPr>
            <a:picLocks noChangeAspect="1"/>
          </p:cNvPicPr>
          <p:nvPr/>
        </p:nvPicPr>
        <p:blipFill rotWithShape="1">
          <a:blip r:embed="rId6">
            <a:extLst>
              <a:ext uri="{28A0092B-C50C-407E-A947-70E740481C1C}">
                <a14:useLocalDpi xmlns:a14="http://schemas.microsoft.com/office/drawing/2010/main" val="0"/>
              </a:ext>
            </a:extLst>
          </a:blip>
          <a:srcRect l="37644" r="18476"/>
          <a:stretch/>
        </p:blipFill>
        <p:spPr>
          <a:xfrm>
            <a:off x="6921817" y="1904998"/>
            <a:ext cx="1447800" cy="2148486"/>
          </a:xfrm>
          <a:prstGeom prst="rect">
            <a:avLst/>
          </a:prstGeom>
        </p:spPr>
      </p:pic>
    </p:spTree>
    <p:extLst>
      <p:ext uri="{BB962C8B-B14F-4D97-AF65-F5344CB8AC3E}">
        <p14:creationId xmlns:p14="http://schemas.microsoft.com/office/powerpoint/2010/main" val="171238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9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9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9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2">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2303145" y="533400"/>
            <a:ext cx="5638800" cy="1371600"/>
          </a:xfrm>
        </p:spPr>
        <p:txBody>
          <a:bodyPr anchor="ctr">
            <a:noAutofit/>
          </a:bodyPr>
          <a:lstStyle/>
          <a:p>
            <a:pPr algn="ctr"/>
            <a:r>
              <a:rPr lang="en-US" sz="4000" dirty="0">
                <a:solidFill>
                  <a:schemeClr val="bg2"/>
                </a:solidFill>
              </a:rPr>
              <a:t>1. Introduction</a:t>
            </a:r>
          </a:p>
        </p:txBody>
      </p:sp>
      <p:pic>
        <p:nvPicPr>
          <p:cNvPr id="10" name="Content Placeholder 3072"/>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2362200" y="2133600"/>
            <a:ext cx="5274945" cy="3350885"/>
          </a:xfrm>
          <a:ln w="9525">
            <a:solidFill>
              <a:schemeClr val="tx1"/>
            </a:solidFill>
          </a:ln>
        </p:spPr>
      </p:pic>
    </p:spTree>
    <p:extLst>
      <p:ext uri="{BB962C8B-B14F-4D97-AF65-F5344CB8AC3E}">
        <p14:creationId xmlns:p14="http://schemas.microsoft.com/office/powerpoint/2010/main" val="1811233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chor="ctr">
            <a:noAutofit/>
          </a:bodyPr>
          <a:lstStyle/>
          <a:p>
            <a:pPr algn="ctr"/>
            <a:r>
              <a:rPr lang="en-US" sz="4000" dirty="0">
                <a:solidFill>
                  <a:schemeClr val="bg2"/>
                </a:solidFill>
              </a:rPr>
              <a:t>1. Introduction</a:t>
            </a:r>
          </a:p>
        </p:txBody>
      </p:sp>
      <p:pic>
        <p:nvPicPr>
          <p:cNvPr id="19" name="Content Placeholder 18"/>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1515140" y="2209800"/>
            <a:ext cx="3200400" cy="2732567"/>
          </a:xfrm>
          <a:ln w="9525">
            <a:solidFill>
              <a:schemeClr val="tx1"/>
            </a:solidFill>
          </a:ln>
        </p:spPr>
      </p:pic>
      <p:sp>
        <p:nvSpPr>
          <p:cNvPr id="20" name="Content Placeholder 19"/>
          <p:cNvSpPr>
            <a:spLocks noGrp="1"/>
          </p:cNvSpPr>
          <p:nvPr>
            <p:ph sz="half" idx="2"/>
          </p:nvPr>
        </p:nvSpPr>
        <p:spPr>
          <a:xfrm>
            <a:off x="4944140" y="1933353"/>
            <a:ext cx="3971260" cy="3705447"/>
          </a:xfrm>
        </p:spPr>
        <p:txBody>
          <a:bodyPr/>
          <a:lstStyle/>
          <a:p>
            <a:pPr marL="36000" indent="0">
              <a:spcBef>
                <a:spcPts val="600"/>
              </a:spcBef>
              <a:spcAft>
                <a:spcPts val="600"/>
              </a:spcAft>
              <a:buFont typeface="Arial" panose="020B0604020202020204" pitchFamily="34" charset="0"/>
              <a:buChar char="•"/>
            </a:pPr>
            <a:r>
              <a:rPr lang="en-ZA" sz="2400" dirty="0"/>
              <a:t>Energy density increased</a:t>
            </a:r>
          </a:p>
          <a:p>
            <a:pPr marL="36000" indent="0">
              <a:spcBef>
                <a:spcPts val="600"/>
              </a:spcBef>
              <a:spcAft>
                <a:spcPts val="600"/>
              </a:spcAft>
              <a:buFont typeface="Arial" panose="020B0604020202020204" pitchFamily="34" charset="0"/>
              <a:buChar char="•"/>
            </a:pPr>
            <a:r>
              <a:rPr lang="en-ZA" sz="2400" dirty="0"/>
              <a:t>Weakness of one power source replaced by strength of another</a:t>
            </a:r>
          </a:p>
          <a:p>
            <a:pPr marL="36000" indent="0">
              <a:spcBef>
                <a:spcPts val="600"/>
              </a:spcBef>
              <a:spcAft>
                <a:spcPts val="600"/>
              </a:spcAft>
              <a:buFont typeface="Arial" panose="020B0604020202020204" pitchFamily="34" charset="0"/>
              <a:buChar char="•"/>
            </a:pPr>
            <a:r>
              <a:rPr lang="en-ZA" sz="2400" dirty="0"/>
              <a:t>Solar (daylight only) combined with generator reduces fuel consumption and increases capacity factor</a:t>
            </a:r>
          </a:p>
        </p:txBody>
      </p:sp>
    </p:spTree>
    <p:extLst>
      <p:ext uri="{BB962C8B-B14F-4D97-AF65-F5344CB8AC3E}">
        <p14:creationId xmlns:p14="http://schemas.microsoft.com/office/powerpoint/2010/main" val="412639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2133600" y="381000"/>
            <a:ext cx="5638800" cy="1371600"/>
          </a:xfrm>
        </p:spPr>
        <p:txBody>
          <a:bodyPr anchor="ctr">
            <a:noAutofit/>
          </a:bodyPr>
          <a:lstStyle/>
          <a:p>
            <a:pPr algn="ctr"/>
            <a:r>
              <a:rPr lang="en-US" sz="4000" dirty="0">
                <a:solidFill>
                  <a:schemeClr val="bg2"/>
                </a:solidFill>
              </a:rPr>
              <a:t>2. Design Objectives</a:t>
            </a:r>
          </a:p>
        </p:txBody>
      </p:sp>
      <p:sp>
        <p:nvSpPr>
          <p:cNvPr id="2" name="Content Placeholder 1"/>
          <p:cNvSpPr>
            <a:spLocks noGrp="1"/>
          </p:cNvSpPr>
          <p:nvPr>
            <p:ph sz="half" idx="1"/>
          </p:nvPr>
        </p:nvSpPr>
        <p:spPr>
          <a:xfrm>
            <a:off x="1676400" y="1600200"/>
            <a:ext cx="6781800" cy="4648200"/>
          </a:xfrm>
        </p:spPr>
        <p:txBody>
          <a:bodyPr/>
          <a:lstStyle/>
          <a:p>
            <a:pPr>
              <a:spcBef>
                <a:spcPts val="300"/>
              </a:spcBef>
              <a:spcAft>
                <a:spcPts val="300"/>
              </a:spcAft>
              <a:buFont typeface="Arial" panose="020B0604020202020204" pitchFamily="34" charset="0"/>
              <a:buChar char="•"/>
            </a:pPr>
            <a:r>
              <a:rPr lang="en-ZA" dirty="0"/>
              <a:t>How do we choose between different HPS configurations? What we want to achieve in the design?  </a:t>
            </a:r>
          </a:p>
          <a:p>
            <a:pPr lvl="1">
              <a:spcBef>
                <a:spcPts val="300"/>
              </a:spcBef>
              <a:spcAft>
                <a:spcPts val="300"/>
              </a:spcAft>
              <a:buFont typeface="Arial" panose="020B0604020202020204" pitchFamily="34" charset="0"/>
              <a:buChar char="•"/>
            </a:pPr>
            <a:r>
              <a:rPr lang="en-ZA" dirty="0"/>
              <a:t>Trade-off analysis</a:t>
            </a:r>
          </a:p>
          <a:p>
            <a:pPr lvl="1">
              <a:spcBef>
                <a:spcPts val="300"/>
              </a:spcBef>
              <a:spcAft>
                <a:spcPts val="300"/>
              </a:spcAft>
              <a:buFont typeface="Arial" panose="020B0604020202020204" pitchFamily="34" charset="0"/>
              <a:buChar char="•"/>
            </a:pPr>
            <a:r>
              <a:rPr lang="en-ZA" dirty="0"/>
              <a:t>Multi-objective problem: Technical, economical and environmental</a:t>
            </a:r>
          </a:p>
          <a:p>
            <a:pPr>
              <a:spcBef>
                <a:spcPts val="300"/>
              </a:spcBef>
              <a:spcAft>
                <a:spcPts val="300"/>
              </a:spcAft>
              <a:buFont typeface="Arial" panose="020B0604020202020204" pitchFamily="34" charset="0"/>
              <a:buChar char="•"/>
            </a:pPr>
            <a:r>
              <a:rPr lang="en-ZA" dirty="0"/>
              <a:t>Technical: dispatchable</a:t>
            </a:r>
          </a:p>
          <a:p>
            <a:pPr lvl="1">
              <a:spcBef>
                <a:spcPts val="300"/>
              </a:spcBef>
              <a:spcAft>
                <a:spcPts val="300"/>
              </a:spcAft>
              <a:buFont typeface="Arial" panose="020B0604020202020204" pitchFamily="34" charset="0"/>
              <a:buChar char="•"/>
            </a:pPr>
            <a:r>
              <a:rPr lang="en-ZA" dirty="0"/>
              <a:t>Minimize loss of power supply probability (LPSP)</a:t>
            </a:r>
          </a:p>
          <a:p>
            <a:pPr>
              <a:spcBef>
                <a:spcPts val="300"/>
              </a:spcBef>
              <a:spcAft>
                <a:spcPts val="300"/>
              </a:spcAft>
              <a:buFont typeface="Arial" panose="020B0604020202020204" pitchFamily="34" charset="0"/>
              <a:buChar char="•"/>
            </a:pPr>
            <a:r>
              <a:rPr lang="en-ZA" dirty="0"/>
              <a:t>Economical: the investor’s money </a:t>
            </a:r>
          </a:p>
          <a:p>
            <a:pPr lvl="1">
              <a:spcBef>
                <a:spcPts val="300"/>
              </a:spcBef>
              <a:spcAft>
                <a:spcPts val="300"/>
              </a:spcAft>
              <a:buFont typeface="Arial" panose="020B0604020202020204" pitchFamily="34" charset="0"/>
              <a:buChar char="•"/>
            </a:pPr>
            <a:r>
              <a:rPr lang="en-ZA" dirty="0"/>
              <a:t>Minimize the capital and lifetime costs </a:t>
            </a:r>
          </a:p>
          <a:p>
            <a:pPr lvl="1">
              <a:spcBef>
                <a:spcPts val="300"/>
              </a:spcBef>
              <a:spcAft>
                <a:spcPts val="300"/>
              </a:spcAft>
              <a:buFont typeface="Arial" panose="020B0604020202020204" pitchFamily="34" charset="0"/>
              <a:buChar char="•"/>
            </a:pPr>
            <a:r>
              <a:rPr lang="en-ZA" dirty="0"/>
              <a:t>Maximize the lifetime savings and return on investment</a:t>
            </a:r>
          </a:p>
          <a:p>
            <a:pPr>
              <a:spcBef>
                <a:spcPts val="300"/>
              </a:spcBef>
              <a:spcAft>
                <a:spcPts val="300"/>
              </a:spcAft>
              <a:buFont typeface="Arial" panose="020B0604020202020204" pitchFamily="34" charset="0"/>
              <a:buChar char="•"/>
            </a:pPr>
            <a:r>
              <a:rPr lang="en-ZA" dirty="0"/>
              <a:t>Environmental: reduce emissions</a:t>
            </a:r>
          </a:p>
          <a:p>
            <a:pPr lvl="1">
              <a:spcBef>
                <a:spcPts val="300"/>
              </a:spcBef>
              <a:spcAft>
                <a:spcPts val="300"/>
              </a:spcAft>
              <a:buFont typeface="Arial" panose="020B0604020202020204" pitchFamily="34" charset="0"/>
              <a:buChar char="•"/>
            </a:pPr>
            <a:r>
              <a:rPr lang="en-ZA" dirty="0"/>
              <a:t>Maximize renewable energy source usage</a:t>
            </a:r>
          </a:p>
        </p:txBody>
      </p:sp>
    </p:spTree>
    <p:extLst>
      <p:ext uri="{BB962C8B-B14F-4D97-AF65-F5344CB8AC3E}">
        <p14:creationId xmlns:p14="http://schemas.microsoft.com/office/powerpoint/2010/main" val="394714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2303144" y="389299"/>
            <a:ext cx="5850255" cy="1371600"/>
          </a:xfrm>
        </p:spPr>
        <p:txBody>
          <a:bodyPr anchor="ctr">
            <a:noAutofit/>
          </a:bodyPr>
          <a:lstStyle/>
          <a:p>
            <a:pPr algn="ctr"/>
            <a:r>
              <a:rPr lang="en-US" sz="4000" dirty="0">
                <a:solidFill>
                  <a:schemeClr val="bg2"/>
                </a:solidFill>
              </a:rPr>
              <a:t>3. Sizing Methodologies</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4264395349"/>
              </p:ext>
            </p:extLst>
          </p:nvPr>
        </p:nvGraphicFramePr>
        <p:xfrm>
          <a:off x="1541145" y="3886200"/>
          <a:ext cx="7162800" cy="236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ontent Placeholder 5"/>
          <p:cNvSpPr>
            <a:spLocks noGrp="1"/>
          </p:cNvSpPr>
          <p:nvPr>
            <p:ph sz="half" idx="1"/>
          </p:nvPr>
        </p:nvSpPr>
        <p:spPr>
          <a:xfrm>
            <a:off x="1752600" y="1752600"/>
            <a:ext cx="6553200" cy="1981200"/>
          </a:xfrm>
        </p:spPr>
        <p:txBody>
          <a:bodyPr/>
          <a:lstStyle/>
          <a:p>
            <a:pPr>
              <a:spcBef>
                <a:spcPts val="600"/>
              </a:spcBef>
              <a:spcAft>
                <a:spcPts val="600"/>
              </a:spcAft>
              <a:buFont typeface="Arial" panose="020B0604020202020204" pitchFamily="34" charset="0"/>
              <a:buChar char="•"/>
            </a:pPr>
            <a:r>
              <a:rPr lang="en-ZA" dirty="0"/>
              <a:t>Each HPS is unique</a:t>
            </a:r>
          </a:p>
          <a:p>
            <a:pPr>
              <a:spcBef>
                <a:spcPts val="600"/>
              </a:spcBef>
              <a:spcAft>
                <a:spcPts val="600"/>
              </a:spcAft>
              <a:buFont typeface="Arial" panose="020B0604020202020204" pitchFamily="34" charset="0"/>
              <a:buChar char="•"/>
            </a:pPr>
            <a:r>
              <a:rPr lang="en-ZA" dirty="0"/>
              <a:t>Dependant on location and weather (assuming renewables are incorporated) </a:t>
            </a:r>
          </a:p>
          <a:p>
            <a:pPr>
              <a:spcBef>
                <a:spcPts val="600"/>
              </a:spcBef>
              <a:spcAft>
                <a:spcPts val="600"/>
              </a:spcAft>
              <a:buFont typeface="Arial" panose="020B0604020202020204" pitchFamily="34" charset="0"/>
              <a:buChar char="•"/>
            </a:pPr>
            <a:r>
              <a:rPr lang="en-ZA" dirty="0"/>
              <a:t>Financial constraints of the investor</a:t>
            </a:r>
          </a:p>
          <a:p>
            <a:pPr>
              <a:spcBef>
                <a:spcPts val="600"/>
              </a:spcBef>
              <a:spcAft>
                <a:spcPts val="600"/>
              </a:spcAft>
              <a:buFont typeface="Arial" panose="020B0604020202020204" pitchFamily="34" charset="0"/>
              <a:buChar char="•"/>
            </a:pPr>
            <a:r>
              <a:rPr lang="en-ZA" dirty="0"/>
              <a:t>Sizing problem</a:t>
            </a:r>
          </a:p>
        </p:txBody>
      </p:sp>
    </p:spTree>
    <p:extLst>
      <p:ext uri="{BB962C8B-B14F-4D97-AF65-F5344CB8AC3E}">
        <p14:creationId xmlns:p14="http://schemas.microsoft.com/office/powerpoint/2010/main" val="67162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7395F4A0-513F-4263-BB15-A158F07D11C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2ABBC0D2-3856-4401-B852-ED4A5196092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A2B566DF-9C11-4DF1-A633-31BDC540258F}"/>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EBE20D4E-ACAA-49E0-A960-E2539E0810D2}"/>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graphicEl>
                                              <a:dgm id="{043B6BA0-5E1E-4215-85B8-C5BF48873493}"/>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00F2EBD3-7ADF-4B92-A89C-44316DE7ECD7}"/>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4D48E277-3A7C-44D2-9023-38B931254679}"/>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dgm id="{6640964A-0664-4842-B258-075225B1DCFD}"/>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graphicEl>
                                              <a:dgm id="{3460A0DB-9D20-494C-A679-0B38EE368773}"/>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graphicEl>
                                              <a:dgm id="{FFA86C44-7D1C-46D3-9E23-35140844A394}"/>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graphicEl>
                                              <a:dgm id="{3CDFEA9B-47E4-47C7-9279-1839F09FB6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4. Genetic Algorithm</a:t>
            </a:r>
          </a:p>
        </p:txBody>
      </p:sp>
      <p:sp>
        <p:nvSpPr>
          <p:cNvPr id="2" name="Content Placeholder 1"/>
          <p:cNvSpPr>
            <a:spLocks noGrp="1"/>
          </p:cNvSpPr>
          <p:nvPr>
            <p:ph sz="half" idx="1"/>
          </p:nvPr>
        </p:nvSpPr>
        <p:spPr>
          <a:xfrm>
            <a:off x="1371600" y="1783406"/>
            <a:ext cx="3962400" cy="4388794"/>
          </a:xfrm>
        </p:spPr>
        <p:txBody>
          <a:bodyPr/>
          <a:lstStyle/>
          <a:p>
            <a:pPr>
              <a:spcBef>
                <a:spcPts val="50"/>
              </a:spcBef>
              <a:spcAft>
                <a:spcPts val="50"/>
              </a:spcAft>
              <a:buFont typeface="Arial" panose="020B0604020202020204" pitchFamily="34" charset="0"/>
              <a:buChar char="•"/>
            </a:pPr>
            <a:r>
              <a:rPr lang="en-ZA" dirty="0"/>
              <a:t>Stochastic global search and optimization technique</a:t>
            </a:r>
          </a:p>
          <a:p>
            <a:pPr>
              <a:spcBef>
                <a:spcPts val="50"/>
              </a:spcBef>
              <a:spcAft>
                <a:spcPts val="50"/>
              </a:spcAft>
              <a:buFont typeface="Arial" panose="020B0604020202020204" pitchFamily="34" charset="0"/>
              <a:buChar char="•"/>
            </a:pPr>
            <a:r>
              <a:rPr lang="en-ZA" dirty="0"/>
              <a:t>Theory of evolution by Charles Darwin </a:t>
            </a:r>
          </a:p>
          <a:p>
            <a:pPr>
              <a:spcBef>
                <a:spcPts val="50"/>
              </a:spcBef>
              <a:spcAft>
                <a:spcPts val="50"/>
              </a:spcAft>
              <a:buFont typeface="Arial" panose="020B0604020202020204" pitchFamily="34" charset="0"/>
              <a:buChar char="•"/>
            </a:pPr>
            <a:r>
              <a:rPr lang="en-ZA" dirty="0"/>
              <a:t>Elimination of inferior species gradually over time through natural selection</a:t>
            </a:r>
          </a:p>
          <a:p>
            <a:pPr>
              <a:spcBef>
                <a:spcPts val="50"/>
              </a:spcBef>
              <a:spcAft>
                <a:spcPts val="50"/>
              </a:spcAft>
              <a:buFont typeface="Arial" panose="020B0604020202020204" pitchFamily="34" charset="0"/>
              <a:buChar char="•"/>
            </a:pPr>
            <a:r>
              <a:rPr lang="en-ZA" dirty="0"/>
              <a:t>After a defined amount of generations, a fitter population is achieved</a:t>
            </a:r>
          </a:p>
          <a:p>
            <a:pPr lvl="1">
              <a:spcBef>
                <a:spcPts val="50"/>
              </a:spcBef>
              <a:spcAft>
                <a:spcPts val="50"/>
              </a:spcAft>
              <a:buFont typeface="Arial" panose="020B0604020202020204" pitchFamily="34" charset="0"/>
              <a:buChar char="•"/>
            </a:pPr>
            <a:r>
              <a:rPr lang="en-ZA" dirty="0"/>
              <a:t>Thus a list of viable solutions of </a:t>
            </a:r>
            <a:r>
              <a:rPr lang="en-ZA" dirty="0" err="1"/>
              <a:t>HPSs</a:t>
            </a:r>
            <a:r>
              <a:rPr lang="en-ZA" dirty="0"/>
              <a:t> are obtained</a:t>
            </a:r>
          </a:p>
          <a:p>
            <a:pPr lvl="1">
              <a:spcBef>
                <a:spcPts val="50"/>
              </a:spcBef>
              <a:spcAft>
                <a:spcPts val="50"/>
              </a:spcAft>
              <a:buFont typeface="Arial" panose="020B0604020202020204" pitchFamily="34" charset="0"/>
              <a:buChar char="•"/>
            </a:pPr>
            <a:r>
              <a:rPr lang="en-ZA" dirty="0"/>
              <a:t>Trade-off analysis based on investor’s objectives</a:t>
            </a:r>
          </a:p>
        </p:txBody>
      </p:sp>
      <p:grpSp>
        <p:nvGrpSpPr>
          <p:cNvPr id="19" name="Group 18"/>
          <p:cNvGrpSpPr/>
          <p:nvPr/>
        </p:nvGrpSpPr>
        <p:grpSpPr>
          <a:xfrm>
            <a:off x="5429903" y="1821903"/>
            <a:ext cx="3161865" cy="4311799"/>
            <a:chOff x="5220135" y="1783407"/>
            <a:chExt cx="3161865" cy="4311799"/>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135" y="4828003"/>
              <a:ext cx="2970930" cy="1267203"/>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9420" y="1783407"/>
              <a:ext cx="2942580" cy="2942580"/>
            </a:xfrm>
            <a:prstGeom prst="rect">
              <a:avLst/>
            </a:prstGeom>
          </p:spPr>
        </p:pic>
      </p:grpSp>
    </p:spTree>
    <p:extLst>
      <p:ext uri="{BB962C8B-B14F-4D97-AF65-F5344CB8AC3E}">
        <p14:creationId xmlns:p14="http://schemas.microsoft.com/office/powerpoint/2010/main" val="268002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4. Genetic Algorithm</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124200" y="1219200"/>
            <a:ext cx="3505200" cy="5436638"/>
          </a:xfrm>
        </p:spPr>
      </p:pic>
      <p:sp>
        <p:nvSpPr>
          <p:cNvPr id="2" name="Rectangle 1">
            <a:extLst>
              <a:ext uri="{FF2B5EF4-FFF2-40B4-BE49-F238E27FC236}">
                <a16:creationId xmlns:a16="http://schemas.microsoft.com/office/drawing/2014/main" xmlns="" id="{2E9FF05B-6C7B-4C1F-917F-44D54321AF8F}"/>
              </a:ext>
            </a:extLst>
          </p:cNvPr>
          <p:cNvSpPr/>
          <p:nvPr/>
        </p:nvSpPr>
        <p:spPr bwMode="auto">
          <a:xfrm>
            <a:off x="3842426" y="1524000"/>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
        <p:nvSpPr>
          <p:cNvPr id="6" name="Rectangle 5">
            <a:extLst>
              <a:ext uri="{FF2B5EF4-FFF2-40B4-BE49-F238E27FC236}">
                <a16:creationId xmlns:a16="http://schemas.microsoft.com/office/drawing/2014/main" xmlns="" id="{F41D8C01-7705-40D0-A040-1FB94C5B5EE2}"/>
              </a:ext>
            </a:extLst>
          </p:cNvPr>
          <p:cNvSpPr/>
          <p:nvPr/>
        </p:nvSpPr>
        <p:spPr bwMode="auto">
          <a:xfrm>
            <a:off x="3842426" y="1943100"/>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Tree>
    <p:extLst>
      <p:ext uri="{BB962C8B-B14F-4D97-AF65-F5344CB8AC3E}">
        <p14:creationId xmlns:p14="http://schemas.microsoft.com/office/powerpoint/2010/main" val="296907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4. Genetic Algorithm</a:t>
            </a:r>
          </a:p>
        </p:txBody>
      </p:sp>
      <p:sp>
        <p:nvSpPr>
          <p:cNvPr id="2" name="Content Placeholder 1"/>
          <p:cNvSpPr>
            <a:spLocks noGrp="1"/>
          </p:cNvSpPr>
          <p:nvPr>
            <p:ph sz="half" idx="1"/>
          </p:nvPr>
        </p:nvSpPr>
        <p:spPr>
          <a:xfrm>
            <a:off x="1330711" y="1485568"/>
            <a:ext cx="4343400" cy="4724400"/>
          </a:xfrm>
        </p:spPr>
        <p:txBody>
          <a:bodyPr/>
          <a:lstStyle/>
          <a:p>
            <a:pPr>
              <a:spcBef>
                <a:spcPts val="50"/>
              </a:spcBef>
              <a:spcAft>
                <a:spcPts val="50"/>
              </a:spcAft>
              <a:buFont typeface="Arial" panose="020B0604020202020204" pitchFamily="34" charset="0"/>
              <a:buChar char="•"/>
            </a:pPr>
            <a:r>
              <a:rPr lang="en-ZA" sz="2400" dirty="0"/>
              <a:t>Structure with encoded solution: chromosome</a:t>
            </a:r>
          </a:p>
          <a:p>
            <a:pPr lvl="1">
              <a:spcBef>
                <a:spcPts val="50"/>
              </a:spcBef>
              <a:spcAft>
                <a:spcPts val="50"/>
              </a:spcAft>
              <a:buFont typeface="Arial" panose="020B0604020202020204" pitchFamily="34" charset="0"/>
              <a:buChar char="•"/>
            </a:pPr>
            <a:r>
              <a:rPr lang="en-ZA" sz="2000" dirty="0"/>
              <a:t>Similar to DNA strings</a:t>
            </a:r>
          </a:p>
          <a:p>
            <a:pPr lvl="1">
              <a:spcBef>
                <a:spcPts val="50"/>
              </a:spcBef>
              <a:spcAft>
                <a:spcPts val="50"/>
              </a:spcAft>
              <a:buFont typeface="Arial" panose="020B0604020202020204" pitchFamily="34" charset="0"/>
              <a:buChar char="•"/>
            </a:pPr>
            <a:r>
              <a:rPr lang="en-ZA" sz="2000" dirty="0"/>
              <a:t>Each DNA has information regarding system</a:t>
            </a:r>
          </a:p>
          <a:p>
            <a:pPr lvl="1">
              <a:spcBef>
                <a:spcPts val="50"/>
              </a:spcBef>
              <a:spcAft>
                <a:spcPts val="50"/>
              </a:spcAft>
              <a:buFont typeface="Arial" panose="020B0604020202020204" pitchFamily="34" charset="0"/>
              <a:buChar char="•"/>
            </a:pPr>
            <a:r>
              <a:rPr lang="en-ZA" sz="1600" dirty="0">
                <a:solidFill>
                  <a:schemeClr val="bg2"/>
                </a:solidFill>
              </a:rPr>
              <a:t>[T</a:t>
            </a:r>
            <a:r>
              <a:rPr lang="en-ZA" sz="1600" baseline="-25000" dirty="0">
                <a:solidFill>
                  <a:schemeClr val="bg2"/>
                </a:solidFill>
              </a:rPr>
              <a:t>PV</a:t>
            </a:r>
            <a:r>
              <a:rPr lang="en-ZA" sz="1600" dirty="0">
                <a:solidFill>
                  <a:schemeClr val="bg2"/>
                </a:solidFill>
              </a:rPr>
              <a:t> </a:t>
            </a:r>
            <a:r>
              <a:rPr lang="en-ZA" sz="1600" dirty="0" err="1">
                <a:solidFill>
                  <a:schemeClr val="bg2"/>
                </a:solidFill>
              </a:rPr>
              <a:t>N</a:t>
            </a:r>
            <a:r>
              <a:rPr lang="en-ZA" sz="1600" baseline="-25000" dirty="0" err="1">
                <a:solidFill>
                  <a:schemeClr val="bg2"/>
                </a:solidFill>
              </a:rPr>
              <a:t>PV</a:t>
            </a:r>
            <a:r>
              <a:rPr lang="en-ZA" sz="1600" dirty="0">
                <a:solidFill>
                  <a:schemeClr val="bg2"/>
                </a:solidFill>
              </a:rPr>
              <a:t> </a:t>
            </a:r>
            <a:r>
              <a:rPr lang="en-ZA" sz="1600" dirty="0" err="1">
                <a:solidFill>
                  <a:schemeClr val="bg2"/>
                </a:solidFill>
              </a:rPr>
              <a:t>T</a:t>
            </a:r>
            <a:r>
              <a:rPr lang="en-ZA" sz="1600" baseline="-25000" dirty="0" err="1">
                <a:solidFill>
                  <a:schemeClr val="bg2"/>
                </a:solidFill>
              </a:rPr>
              <a:t>GEN</a:t>
            </a:r>
            <a:r>
              <a:rPr lang="en-ZA" sz="1600" dirty="0">
                <a:solidFill>
                  <a:schemeClr val="bg2"/>
                </a:solidFill>
              </a:rPr>
              <a:t> </a:t>
            </a:r>
            <a:r>
              <a:rPr lang="en-ZA" sz="1600" dirty="0" err="1">
                <a:solidFill>
                  <a:schemeClr val="bg2"/>
                </a:solidFill>
              </a:rPr>
              <a:t>N</a:t>
            </a:r>
            <a:r>
              <a:rPr lang="en-ZA" sz="1600" baseline="-25000" dirty="0" err="1">
                <a:solidFill>
                  <a:schemeClr val="bg2"/>
                </a:solidFill>
              </a:rPr>
              <a:t>GEN</a:t>
            </a:r>
            <a:r>
              <a:rPr lang="en-ZA" sz="1600" dirty="0">
                <a:solidFill>
                  <a:schemeClr val="bg2"/>
                </a:solidFill>
              </a:rPr>
              <a:t> </a:t>
            </a:r>
            <a:r>
              <a:rPr lang="en-ZA" sz="1600" dirty="0" err="1">
                <a:solidFill>
                  <a:schemeClr val="bg2"/>
                </a:solidFill>
              </a:rPr>
              <a:t>T</a:t>
            </a:r>
            <a:r>
              <a:rPr lang="en-ZA" sz="1600" baseline="-25000" dirty="0" err="1">
                <a:solidFill>
                  <a:schemeClr val="bg2"/>
                </a:solidFill>
              </a:rPr>
              <a:t>BAT</a:t>
            </a:r>
            <a:r>
              <a:rPr lang="en-ZA" sz="1600" dirty="0">
                <a:solidFill>
                  <a:schemeClr val="bg2"/>
                </a:solidFill>
              </a:rPr>
              <a:t> </a:t>
            </a:r>
            <a:r>
              <a:rPr lang="en-ZA" sz="1600" dirty="0" err="1">
                <a:solidFill>
                  <a:schemeClr val="bg2"/>
                </a:solidFill>
              </a:rPr>
              <a:t>N</a:t>
            </a:r>
            <a:r>
              <a:rPr lang="en-ZA" sz="1600" baseline="-25000" dirty="0" err="1">
                <a:solidFill>
                  <a:schemeClr val="bg2"/>
                </a:solidFill>
              </a:rPr>
              <a:t>BAT</a:t>
            </a:r>
            <a:r>
              <a:rPr lang="en-ZA" sz="1600" dirty="0">
                <a:solidFill>
                  <a:schemeClr val="bg2"/>
                </a:solidFill>
              </a:rPr>
              <a:t> </a:t>
            </a:r>
            <a:r>
              <a:rPr lang="en-ZA" sz="1600" dirty="0" err="1">
                <a:solidFill>
                  <a:schemeClr val="bg2"/>
                </a:solidFill>
              </a:rPr>
              <a:t>T</a:t>
            </a:r>
            <a:r>
              <a:rPr lang="en-ZA" sz="1600" baseline="-25000" dirty="0" err="1">
                <a:solidFill>
                  <a:schemeClr val="bg2"/>
                </a:solidFill>
              </a:rPr>
              <a:t>INV</a:t>
            </a:r>
            <a:r>
              <a:rPr lang="en-ZA" sz="1600" dirty="0">
                <a:solidFill>
                  <a:schemeClr val="bg2"/>
                </a:solidFill>
              </a:rPr>
              <a:t> </a:t>
            </a:r>
            <a:r>
              <a:rPr lang="en-ZA" sz="1600" dirty="0" err="1">
                <a:solidFill>
                  <a:schemeClr val="bg2"/>
                </a:solidFill>
              </a:rPr>
              <a:t>N</a:t>
            </a:r>
            <a:r>
              <a:rPr lang="en-ZA" sz="1600" baseline="-25000" dirty="0" err="1">
                <a:solidFill>
                  <a:schemeClr val="bg2"/>
                </a:solidFill>
              </a:rPr>
              <a:t>INV</a:t>
            </a:r>
            <a:r>
              <a:rPr lang="en-ZA" sz="1600" dirty="0">
                <a:solidFill>
                  <a:schemeClr val="bg2"/>
                </a:solidFill>
              </a:rPr>
              <a:t>]</a:t>
            </a:r>
          </a:p>
          <a:p>
            <a:pPr lvl="1">
              <a:spcBef>
                <a:spcPts val="50"/>
              </a:spcBef>
              <a:spcAft>
                <a:spcPts val="50"/>
              </a:spcAft>
              <a:buFont typeface="Arial" panose="020B0604020202020204" pitchFamily="34" charset="0"/>
              <a:buChar char="•"/>
            </a:pPr>
            <a:r>
              <a:rPr lang="en-ZA" sz="2000" dirty="0"/>
              <a:t>Types - integer represented</a:t>
            </a:r>
          </a:p>
          <a:p>
            <a:pPr lvl="1">
              <a:spcBef>
                <a:spcPts val="50"/>
              </a:spcBef>
              <a:spcAft>
                <a:spcPts val="50"/>
              </a:spcAft>
              <a:buFont typeface="Arial" panose="020B0604020202020204" pitchFamily="34" charset="0"/>
              <a:buChar char="•"/>
            </a:pPr>
            <a:r>
              <a:rPr lang="en-ZA" sz="2000" dirty="0"/>
              <a:t>Number of system components</a:t>
            </a:r>
          </a:p>
          <a:p>
            <a:pPr>
              <a:spcBef>
                <a:spcPts val="50"/>
              </a:spcBef>
              <a:spcAft>
                <a:spcPts val="50"/>
              </a:spcAft>
              <a:buFont typeface="Arial" panose="020B0604020202020204" pitchFamily="34" charset="0"/>
              <a:buChar char="•"/>
            </a:pPr>
            <a:r>
              <a:rPr lang="en-ZA" sz="2400" dirty="0"/>
              <a:t>Chromosome has 4 configurations: </a:t>
            </a:r>
          </a:p>
          <a:p>
            <a:pPr lvl="1">
              <a:spcBef>
                <a:spcPts val="50"/>
              </a:spcBef>
              <a:spcAft>
                <a:spcPts val="50"/>
              </a:spcAft>
              <a:buFont typeface="Arial" panose="020B0604020202020204" pitchFamily="34" charset="0"/>
              <a:buChar char="•"/>
            </a:pPr>
            <a:r>
              <a:rPr lang="en-US" sz="2000" dirty="0"/>
              <a:t>Combinations of solar, grid, battery and generator</a:t>
            </a:r>
          </a:p>
          <a:p>
            <a:pPr lvl="1">
              <a:spcBef>
                <a:spcPts val="50"/>
              </a:spcBef>
              <a:spcAft>
                <a:spcPts val="50"/>
              </a:spcAft>
              <a:buFont typeface="Arial" panose="020B0604020202020204" pitchFamily="34" charset="0"/>
              <a:buChar char="•"/>
            </a:pPr>
            <a:r>
              <a:rPr lang="en-ZA" sz="2000" dirty="0"/>
              <a:t>Internal local optimizer </a:t>
            </a:r>
          </a:p>
          <a:p>
            <a:pPr lvl="1">
              <a:spcBef>
                <a:spcPts val="50"/>
              </a:spcBef>
              <a:spcAft>
                <a:spcPts val="50"/>
              </a:spcAft>
              <a:buFont typeface="Arial" panose="020B0604020202020204" pitchFamily="34" charset="0"/>
              <a:buChar char="•"/>
            </a:pPr>
            <a:endParaRPr lang="en-ZA" sz="2000" dirty="0"/>
          </a:p>
        </p:txBody>
      </p:sp>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943931" y="2438400"/>
            <a:ext cx="2818737" cy="2818737"/>
          </a:xfrm>
        </p:spPr>
      </p:pic>
    </p:spTree>
    <p:extLst>
      <p:ext uri="{BB962C8B-B14F-4D97-AF65-F5344CB8AC3E}">
        <p14:creationId xmlns:p14="http://schemas.microsoft.com/office/powerpoint/2010/main" val="226852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4. Genetic Algorithm</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48000" y="1219200"/>
            <a:ext cx="3505200" cy="5436638"/>
          </a:xfrm>
        </p:spPr>
      </p:pic>
      <p:sp>
        <p:nvSpPr>
          <p:cNvPr id="6" name="Rectangle 5">
            <a:extLst>
              <a:ext uri="{FF2B5EF4-FFF2-40B4-BE49-F238E27FC236}">
                <a16:creationId xmlns:a16="http://schemas.microsoft.com/office/drawing/2014/main" xmlns="" id="{623593E9-237F-4404-89BC-1B1F6C32C444}"/>
              </a:ext>
            </a:extLst>
          </p:cNvPr>
          <p:cNvSpPr/>
          <p:nvPr/>
        </p:nvSpPr>
        <p:spPr bwMode="auto">
          <a:xfrm>
            <a:off x="3771900" y="2324100"/>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
        <p:nvSpPr>
          <p:cNvPr id="7" name="Rectangle 6">
            <a:extLst>
              <a:ext uri="{FF2B5EF4-FFF2-40B4-BE49-F238E27FC236}">
                <a16:creationId xmlns:a16="http://schemas.microsoft.com/office/drawing/2014/main" xmlns="" id="{C52ED48A-531B-4205-A35F-5D9936354A0B}"/>
              </a:ext>
            </a:extLst>
          </p:cNvPr>
          <p:cNvSpPr/>
          <p:nvPr/>
        </p:nvSpPr>
        <p:spPr bwMode="auto">
          <a:xfrm>
            <a:off x="3771900" y="4419601"/>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
        <p:nvSpPr>
          <p:cNvPr id="8" name="Rectangle 7">
            <a:extLst>
              <a:ext uri="{FF2B5EF4-FFF2-40B4-BE49-F238E27FC236}">
                <a16:creationId xmlns:a16="http://schemas.microsoft.com/office/drawing/2014/main" xmlns="" id="{ABCCE60F-B1D6-4811-A17B-6599A4D1B7FD}"/>
              </a:ext>
            </a:extLst>
          </p:cNvPr>
          <p:cNvSpPr/>
          <p:nvPr/>
        </p:nvSpPr>
        <p:spPr bwMode="auto">
          <a:xfrm>
            <a:off x="3771900" y="5271019"/>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
        <p:nvSpPr>
          <p:cNvPr id="9" name="Rectangle 8">
            <a:extLst>
              <a:ext uri="{FF2B5EF4-FFF2-40B4-BE49-F238E27FC236}">
                <a16:creationId xmlns:a16="http://schemas.microsoft.com/office/drawing/2014/main" xmlns="" id="{FDF2A5A0-14C1-48A7-BB89-132D314C22AF}"/>
              </a:ext>
            </a:extLst>
          </p:cNvPr>
          <p:cNvSpPr/>
          <p:nvPr/>
        </p:nvSpPr>
        <p:spPr bwMode="auto">
          <a:xfrm>
            <a:off x="5029200" y="6057900"/>
            <a:ext cx="1600200"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1" i="0" u="none" strike="noStrike" cap="none" normalizeH="0" baseline="0">
              <a:ln>
                <a:noFill/>
              </a:ln>
              <a:solidFill>
                <a:schemeClr val="tx1"/>
              </a:solidFill>
              <a:effectLst/>
              <a:latin typeface="Times" panose="02020603050405020304" pitchFamily="18" charset="0"/>
            </a:endParaRPr>
          </a:p>
        </p:txBody>
      </p:sp>
    </p:spTree>
    <p:extLst>
      <p:ext uri="{BB962C8B-B14F-4D97-AF65-F5344CB8AC3E}">
        <p14:creationId xmlns:p14="http://schemas.microsoft.com/office/powerpoint/2010/main" val="52855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4. Genetic Algorithm</a:t>
            </a:r>
          </a:p>
        </p:txBody>
      </p:sp>
      <p:sp>
        <p:nvSpPr>
          <p:cNvPr id="2" name="Content Placeholder 1"/>
          <p:cNvSpPr>
            <a:spLocks noGrp="1"/>
          </p:cNvSpPr>
          <p:nvPr>
            <p:ph sz="half" idx="1"/>
          </p:nvPr>
        </p:nvSpPr>
        <p:spPr/>
        <p:txBody>
          <a:bodyPr numCol="1"/>
          <a:lstStyle/>
          <a:p>
            <a:pPr marL="342900" indent="-342900">
              <a:spcBef>
                <a:spcPts val="50"/>
              </a:spcBef>
              <a:spcAft>
                <a:spcPts val="50"/>
              </a:spcAft>
              <a:buFont typeface="Arial" panose="020B0604020202020204" pitchFamily="34" charset="0"/>
              <a:buChar char="•"/>
            </a:pPr>
            <a:r>
              <a:rPr lang="en-ZA" dirty="0"/>
              <a:t>Population: 80</a:t>
            </a:r>
          </a:p>
          <a:p>
            <a:pPr marL="342900" indent="-342900">
              <a:spcBef>
                <a:spcPts val="50"/>
              </a:spcBef>
              <a:spcAft>
                <a:spcPts val="50"/>
              </a:spcAft>
              <a:buFont typeface="Arial" panose="020B0604020202020204" pitchFamily="34" charset="0"/>
              <a:buChar char="•"/>
            </a:pPr>
            <a:r>
              <a:rPr lang="en-ZA" dirty="0"/>
              <a:t>Generations: 40</a:t>
            </a:r>
          </a:p>
          <a:p>
            <a:pPr marL="342900" indent="-342900">
              <a:spcBef>
                <a:spcPts val="50"/>
              </a:spcBef>
              <a:spcAft>
                <a:spcPts val="50"/>
              </a:spcAft>
              <a:buFont typeface="Arial" panose="020B0604020202020204" pitchFamily="34" charset="0"/>
              <a:buChar char="•"/>
            </a:pPr>
            <a:r>
              <a:rPr lang="en-ZA" dirty="0"/>
              <a:t>Crossover rate: 80%</a:t>
            </a:r>
          </a:p>
          <a:p>
            <a:pPr marL="342900" indent="-342900">
              <a:spcBef>
                <a:spcPts val="50"/>
              </a:spcBef>
              <a:spcAft>
                <a:spcPts val="50"/>
              </a:spcAft>
              <a:buFont typeface="Arial" panose="020B0604020202020204" pitchFamily="34" charset="0"/>
              <a:buChar char="•"/>
            </a:pPr>
            <a:r>
              <a:rPr lang="en-ZA" dirty="0"/>
              <a:t>Mutation rate: 20%</a:t>
            </a:r>
          </a:p>
          <a:p>
            <a:pPr marL="342900" indent="-342900">
              <a:spcBef>
                <a:spcPts val="50"/>
              </a:spcBef>
              <a:spcAft>
                <a:spcPts val="50"/>
              </a:spcAft>
              <a:buFont typeface="Arial" panose="020B0604020202020204" pitchFamily="34" charset="0"/>
              <a:buChar char="•"/>
            </a:pPr>
            <a:r>
              <a:rPr lang="en-ZA" dirty="0"/>
              <a:t>Selection: </a:t>
            </a:r>
          </a:p>
          <a:p>
            <a:pPr marL="723900" lvl="1" indent="-342900">
              <a:spcBef>
                <a:spcPts val="50"/>
              </a:spcBef>
              <a:spcAft>
                <a:spcPts val="50"/>
              </a:spcAft>
              <a:buFont typeface="Arial" panose="020B0604020202020204" pitchFamily="34" charset="0"/>
              <a:buChar char="•"/>
            </a:pPr>
            <a:r>
              <a:rPr lang="en-ZA" dirty="0"/>
              <a:t>Rank-based roulette wheel</a:t>
            </a:r>
          </a:p>
          <a:p>
            <a:pPr marL="342900" indent="-342900">
              <a:spcBef>
                <a:spcPts val="50"/>
              </a:spcBef>
              <a:spcAft>
                <a:spcPts val="50"/>
              </a:spcAft>
              <a:buFont typeface="Arial" panose="020B0604020202020204" pitchFamily="34" charset="0"/>
              <a:buChar char="•"/>
            </a:pPr>
            <a:r>
              <a:rPr lang="en-ZA" dirty="0"/>
              <a:t>Dispatch strategies are incorporated for the battery and the generators</a:t>
            </a:r>
          </a:p>
          <a:p>
            <a:pPr marL="342900" indent="-342900">
              <a:spcBef>
                <a:spcPts val="50"/>
              </a:spcBef>
              <a:spcAft>
                <a:spcPts val="50"/>
              </a:spcAft>
              <a:buFont typeface="Arial" panose="020B0604020202020204" pitchFamily="34" charset="0"/>
              <a:buChar char="•"/>
            </a:pPr>
            <a:endParaRPr lang="en-ZA" dirty="0"/>
          </a:p>
          <a:p>
            <a:pPr marL="0" indent="0">
              <a:spcBef>
                <a:spcPts val="50"/>
              </a:spcBef>
              <a:spcAft>
                <a:spcPts val="50"/>
              </a:spcAft>
            </a:pPr>
            <a:endParaRPr lang="en-ZA" dirty="0"/>
          </a:p>
        </p:txBody>
      </p:sp>
      <p:sp>
        <p:nvSpPr>
          <p:cNvPr id="9" name="Content Placeholder 8"/>
          <p:cNvSpPr>
            <a:spLocks noGrp="1"/>
          </p:cNvSpPr>
          <p:nvPr>
            <p:ph sz="half" idx="2"/>
          </p:nvPr>
        </p:nvSpPr>
        <p:spPr>
          <a:xfrm>
            <a:off x="5105400" y="2133600"/>
            <a:ext cx="3657600" cy="3657600"/>
          </a:xfrm>
        </p:spPr>
        <p:txBody>
          <a:bodyPr/>
          <a:lstStyle/>
          <a:p>
            <a:pPr marL="342900" indent="-342900">
              <a:spcBef>
                <a:spcPts val="50"/>
              </a:spcBef>
              <a:spcAft>
                <a:spcPts val="50"/>
              </a:spcAft>
              <a:buFont typeface="Arial" panose="020B0604020202020204" pitchFamily="34" charset="0"/>
              <a:buChar char="•"/>
            </a:pPr>
            <a:r>
              <a:rPr lang="en-ZA" dirty="0"/>
              <a:t>Data input: </a:t>
            </a:r>
          </a:p>
          <a:p>
            <a:pPr marL="723900" lvl="1" indent="-342900">
              <a:spcBef>
                <a:spcPts val="50"/>
              </a:spcBef>
              <a:spcAft>
                <a:spcPts val="50"/>
              </a:spcAft>
              <a:buFont typeface="Arial" panose="020B0604020202020204" pitchFamily="34" charset="0"/>
              <a:buChar char="•"/>
            </a:pPr>
            <a:r>
              <a:rPr lang="en-ZA" dirty="0"/>
              <a:t>Weather profile: Stellenbosch</a:t>
            </a:r>
          </a:p>
          <a:p>
            <a:pPr marL="723900" lvl="1" indent="-342900">
              <a:spcBef>
                <a:spcPts val="50"/>
              </a:spcBef>
              <a:spcAft>
                <a:spcPts val="50"/>
              </a:spcAft>
              <a:buFont typeface="Arial" panose="020B0604020202020204" pitchFamily="34" charset="0"/>
              <a:buChar char="•"/>
            </a:pPr>
            <a:r>
              <a:rPr lang="en-ZA" dirty="0"/>
              <a:t>Load profile: farm</a:t>
            </a:r>
          </a:p>
          <a:p>
            <a:pPr marL="723900" lvl="1" indent="-342900">
              <a:spcBef>
                <a:spcPts val="50"/>
              </a:spcBef>
              <a:spcAft>
                <a:spcPts val="50"/>
              </a:spcAft>
              <a:buFont typeface="Arial" panose="020B0604020202020204" pitchFamily="34" charset="0"/>
              <a:buChar char="•"/>
            </a:pPr>
            <a:r>
              <a:rPr lang="en-ZA" dirty="0"/>
              <a:t>Time series: hourly</a:t>
            </a:r>
          </a:p>
          <a:p>
            <a:pPr marL="342900" indent="-342900">
              <a:spcBef>
                <a:spcPts val="50"/>
              </a:spcBef>
              <a:spcAft>
                <a:spcPts val="50"/>
              </a:spcAft>
              <a:buFont typeface="Arial" panose="020B0604020202020204" pitchFamily="34" charset="0"/>
              <a:buChar char="•"/>
            </a:pPr>
            <a:r>
              <a:rPr lang="en-ZA" dirty="0"/>
              <a:t>Fitness function </a:t>
            </a:r>
          </a:p>
          <a:p>
            <a:pPr marL="723900" lvl="1" indent="-342900">
              <a:spcBef>
                <a:spcPts val="50"/>
              </a:spcBef>
              <a:spcAft>
                <a:spcPts val="50"/>
              </a:spcAft>
              <a:buFont typeface="Arial" panose="020B0604020202020204" pitchFamily="34" charset="0"/>
              <a:buChar char="•"/>
            </a:pPr>
            <a:r>
              <a:rPr lang="en-ZA" dirty="0"/>
              <a:t>Weighted linear combination of different attributes</a:t>
            </a:r>
          </a:p>
          <a:p>
            <a:pPr marL="723900" lvl="1" indent="-342900">
              <a:spcBef>
                <a:spcPts val="50"/>
              </a:spcBef>
              <a:spcAft>
                <a:spcPts val="50"/>
              </a:spcAft>
              <a:buFont typeface="Arial" panose="020B0604020202020204" pitchFamily="34" charset="0"/>
              <a:buChar char="•"/>
            </a:pPr>
            <a:r>
              <a:rPr lang="en-ZA" dirty="0"/>
              <a:t>Short-term and long-term assessment with regards to </a:t>
            </a:r>
            <a:r>
              <a:rPr lang="en-ZA" dirty="0" smtClean="0"/>
              <a:t>objectives (as previously discussed)</a:t>
            </a:r>
            <a:endParaRPr lang="en-ZA" dirty="0"/>
          </a:p>
          <a:p>
            <a:endParaRPr lang="en-ZA" dirty="0"/>
          </a:p>
        </p:txBody>
      </p:sp>
    </p:spTree>
    <p:extLst>
      <p:ext uri="{BB962C8B-B14F-4D97-AF65-F5344CB8AC3E}">
        <p14:creationId xmlns:p14="http://schemas.microsoft.com/office/powerpoint/2010/main" val="268640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5. Results</a:t>
            </a:r>
          </a:p>
        </p:txBody>
      </p:sp>
      <p:graphicFrame>
        <p:nvGraphicFramePr>
          <p:cNvPr id="2" name="Content Placeholder 1"/>
          <p:cNvGraphicFramePr>
            <a:graphicFrameLocks noGrp="1"/>
          </p:cNvGraphicFramePr>
          <p:nvPr>
            <p:ph sz="half" idx="1"/>
            <p:extLst>
              <p:ext uri="{D42A27DB-BD31-4B8C-83A1-F6EECF244321}">
                <p14:modId xmlns:p14="http://schemas.microsoft.com/office/powerpoint/2010/main" val="262781968"/>
              </p:ext>
            </p:extLst>
          </p:nvPr>
        </p:nvGraphicFramePr>
        <p:xfrm>
          <a:off x="1447800" y="1219200"/>
          <a:ext cx="7162799" cy="2453640"/>
        </p:xfrm>
        <a:graphic>
          <a:graphicData uri="http://schemas.openxmlformats.org/drawingml/2006/table">
            <a:tbl>
              <a:tblPr firstRow="1" bandRow="1">
                <a:tableStyleId>{073A0DAA-6AF3-43AB-8588-CEC1D06C72B9}</a:tableStyleId>
              </a:tblPr>
              <a:tblGrid>
                <a:gridCol w="2438400">
                  <a:extLst>
                    <a:ext uri="{9D8B030D-6E8A-4147-A177-3AD203B41FA5}">
                      <a16:colId xmlns:a16="http://schemas.microsoft.com/office/drawing/2014/main" xmlns="" val="20000"/>
                    </a:ext>
                  </a:extLst>
                </a:gridCol>
                <a:gridCol w="838200">
                  <a:extLst>
                    <a:ext uri="{9D8B030D-6E8A-4147-A177-3AD203B41FA5}">
                      <a16:colId xmlns:a16="http://schemas.microsoft.com/office/drawing/2014/main" xmlns="" val="20001"/>
                    </a:ext>
                  </a:extLst>
                </a:gridCol>
                <a:gridCol w="1676400">
                  <a:extLst>
                    <a:ext uri="{9D8B030D-6E8A-4147-A177-3AD203B41FA5}">
                      <a16:colId xmlns:a16="http://schemas.microsoft.com/office/drawing/2014/main" xmlns="" val="20002"/>
                    </a:ext>
                  </a:extLst>
                </a:gridCol>
                <a:gridCol w="1447800">
                  <a:extLst>
                    <a:ext uri="{9D8B030D-6E8A-4147-A177-3AD203B41FA5}">
                      <a16:colId xmlns:a16="http://schemas.microsoft.com/office/drawing/2014/main" xmlns="" val="20003"/>
                    </a:ext>
                  </a:extLst>
                </a:gridCol>
                <a:gridCol w="761999">
                  <a:extLst>
                    <a:ext uri="{9D8B030D-6E8A-4147-A177-3AD203B41FA5}">
                      <a16:colId xmlns:a16="http://schemas.microsoft.com/office/drawing/2014/main" xmlns="" val="20004"/>
                    </a:ext>
                  </a:extLst>
                </a:gridCol>
              </a:tblGrid>
              <a:tr h="549166">
                <a:tc>
                  <a:txBody>
                    <a:bodyPr/>
                    <a:lstStyle/>
                    <a:p>
                      <a:endParaRPr lang="en-ZA" sz="1600" dirty="0"/>
                    </a:p>
                  </a:txBody>
                  <a:tcPr marL="88358" marR="88358"/>
                </a:tc>
                <a:tc>
                  <a:txBody>
                    <a:bodyPr/>
                    <a:lstStyle/>
                    <a:p>
                      <a:r>
                        <a:rPr lang="en-ZA" sz="1600" dirty="0"/>
                        <a:t>LPSP (%)</a:t>
                      </a:r>
                    </a:p>
                  </a:txBody>
                  <a:tcPr marL="88358" marR="88358"/>
                </a:tc>
                <a:tc>
                  <a:txBody>
                    <a:bodyPr/>
                    <a:lstStyle/>
                    <a:p>
                      <a:r>
                        <a:rPr lang="en-ZA" sz="1600" dirty="0"/>
                        <a:t>PV Penetration (%)</a:t>
                      </a:r>
                    </a:p>
                  </a:txBody>
                  <a:tcPr marL="88358" marR="88358"/>
                </a:tc>
                <a:tc>
                  <a:txBody>
                    <a:bodyPr/>
                    <a:lstStyle/>
                    <a:p>
                      <a:r>
                        <a:rPr lang="en-ZA" sz="1600" dirty="0"/>
                        <a:t>Capital cost (ZAR)</a:t>
                      </a:r>
                    </a:p>
                  </a:txBody>
                  <a:tcPr marL="88358" marR="88358"/>
                </a:tc>
                <a:tc>
                  <a:txBody>
                    <a:bodyPr/>
                    <a:lstStyle/>
                    <a:p>
                      <a:r>
                        <a:rPr lang="en-ZA" sz="1600" dirty="0"/>
                        <a:t>IRR (%)</a:t>
                      </a:r>
                    </a:p>
                  </a:txBody>
                  <a:tcPr marL="88358" marR="88358"/>
                </a:tc>
                <a:extLst>
                  <a:ext uri="{0D108BD9-81ED-4DB2-BD59-A6C34878D82A}">
                    <a16:rowId xmlns:a16="http://schemas.microsoft.com/office/drawing/2014/main" xmlns="" val="10000"/>
                  </a:ext>
                </a:extLst>
              </a:tr>
              <a:tr h="317938">
                <a:tc>
                  <a:txBody>
                    <a:bodyPr/>
                    <a:lstStyle/>
                    <a:p>
                      <a:r>
                        <a:rPr lang="en-US" sz="1600" dirty="0"/>
                        <a:t>S</a:t>
                      </a:r>
                      <a:r>
                        <a:rPr lang="en-ZA" sz="1600" dirty="0" err="1"/>
                        <a:t>olar</a:t>
                      </a:r>
                      <a:r>
                        <a:rPr lang="en-ZA" sz="1600" dirty="0"/>
                        <a:t> Grid (SG)</a:t>
                      </a:r>
                    </a:p>
                  </a:txBody>
                  <a:tcPr marL="88358" marR="88358"/>
                </a:tc>
                <a:tc>
                  <a:txBody>
                    <a:bodyPr/>
                    <a:lstStyle/>
                    <a:p>
                      <a:r>
                        <a:rPr lang="en-ZA" sz="1600" dirty="0"/>
                        <a:t>58.8</a:t>
                      </a:r>
                    </a:p>
                  </a:txBody>
                  <a:tcPr marL="88358" marR="88358"/>
                </a:tc>
                <a:tc>
                  <a:txBody>
                    <a:bodyPr/>
                    <a:lstStyle/>
                    <a:p>
                      <a:r>
                        <a:rPr lang="en-ZA" sz="1600" dirty="0"/>
                        <a:t>22.8</a:t>
                      </a:r>
                    </a:p>
                  </a:txBody>
                  <a:tcPr marL="88358" marR="88358"/>
                </a:tc>
                <a:tc>
                  <a:txBody>
                    <a:bodyPr/>
                    <a:lstStyle/>
                    <a:p>
                      <a:r>
                        <a:rPr lang="en-ZA" sz="1600" dirty="0" err="1"/>
                        <a:t>R1,313,985</a:t>
                      </a:r>
                      <a:endParaRPr lang="en-ZA" sz="1600" dirty="0"/>
                    </a:p>
                  </a:txBody>
                  <a:tcPr marL="88358" marR="88358"/>
                </a:tc>
                <a:tc>
                  <a:txBody>
                    <a:bodyPr/>
                    <a:lstStyle/>
                    <a:p>
                      <a:r>
                        <a:rPr lang="en-ZA" sz="1600" dirty="0"/>
                        <a:t>15,5</a:t>
                      </a:r>
                    </a:p>
                  </a:txBody>
                  <a:tcPr marL="88358" marR="88358"/>
                </a:tc>
                <a:extLst>
                  <a:ext uri="{0D108BD9-81ED-4DB2-BD59-A6C34878D82A}">
                    <a16:rowId xmlns:a16="http://schemas.microsoft.com/office/drawing/2014/main" xmlns="" val="10001"/>
                  </a:ext>
                </a:extLst>
              </a:tr>
              <a:tr h="381000">
                <a:tc>
                  <a:txBody>
                    <a:bodyPr/>
                    <a:lstStyle/>
                    <a:p>
                      <a:r>
                        <a:rPr lang="en-ZA" sz="1600" dirty="0"/>
                        <a:t>Solar Grid Battery (SGB)</a:t>
                      </a:r>
                    </a:p>
                  </a:txBody>
                  <a:tcPr marL="88358" marR="88358"/>
                </a:tc>
                <a:tc>
                  <a:txBody>
                    <a:bodyPr/>
                    <a:lstStyle/>
                    <a:p>
                      <a:r>
                        <a:rPr lang="en-ZA" sz="1600" dirty="0"/>
                        <a:t>42.6</a:t>
                      </a:r>
                    </a:p>
                  </a:txBody>
                  <a:tcPr marL="88358" marR="88358"/>
                </a:tc>
                <a:tc>
                  <a:txBody>
                    <a:bodyPr/>
                    <a:lstStyle/>
                    <a:p>
                      <a:r>
                        <a:rPr lang="en-ZA" sz="1600" dirty="0"/>
                        <a:t>51.1</a:t>
                      </a:r>
                    </a:p>
                  </a:txBody>
                  <a:tcPr marL="88358" marR="88358"/>
                </a:tc>
                <a:tc>
                  <a:txBody>
                    <a:bodyPr/>
                    <a:lstStyle/>
                    <a:p>
                      <a:r>
                        <a:rPr lang="en-ZA" sz="1600" dirty="0" err="1"/>
                        <a:t>R2,172,083</a:t>
                      </a:r>
                      <a:endParaRPr lang="en-ZA" sz="1600" dirty="0"/>
                    </a:p>
                  </a:txBody>
                  <a:tcPr marL="88358" marR="88358"/>
                </a:tc>
                <a:tc>
                  <a:txBody>
                    <a:bodyPr/>
                    <a:lstStyle/>
                    <a:p>
                      <a:r>
                        <a:rPr lang="en-ZA" sz="1600" dirty="0"/>
                        <a:t>16,2</a:t>
                      </a:r>
                    </a:p>
                  </a:txBody>
                  <a:tcPr marL="88358" marR="88358"/>
                </a:tc>
                <a:extLst>
                  <a:ext uri="{0D108BD9-81ED-4DB2-BD59-A6C34878D82A}">
                    <a16:rowId xmlns:a16="http://schemas.microsoft.com/office/drawing/2014/main" xmlns="" val="10002"/>
                  </a:ext>
                </a:extLst>
              </a:tr>
              <a:tr h="549166">
                <a:tc>
                  <a:txBody>
                    <a:bodyPr/>
                    <a:lstStyle/>
                    <a:p>
                      <a:r>
                        <a:rPr lang="en-ZA" sz="1600" dirty="0"/>
                        <a:t>Solar Grid Generator (SGG)</a:t>
                      </a:r>
                    </a:p>
                  </a:txBody>
                  <a:tcPr marL="88358" marR="88358"/>
                </a:tc>
                <a:tc>
                  <a:txBody>
                    <a:bodyPr/>
                    <a:lstStyle/>
                    <a:p>
                      <a:r>
                        <a:rPr lang="en-ZA" sz="1600" dirty="0"/>
                        <a:t>10.8</a:t>
                      </a:r>
                    </a:p>
                  </a:txBody>
                  <a:tcPr marL="88358" marR="88358"/>
                </a:tc>
                <a:tc>
                  <a:txBody>
                    <a:bodyPr/>
                    <a:lstStyle/>
                    <a:p>
                      <a:r>
                        <a:rPr lang="en-ZA" sz="1600" dirty="0"/>
                        <a:t>76.4</a:t>
                      </a:r>
                    </a:p>
                  </a:txBody>
                  <a:tcPr marL="88358" marR="88358"/>
                </a:tc>
                <a:tc>
                  <a:txBody>
                    <a:bodyPr/>
                    <a:lstStyle/>
                    <a:p>
                      <a:r>
                        <a:rPr lang="en-ZA" sz="1600" dirty="0" err="1"/>
                        <a:t>R1,373,100</a:t>
                      </a:r>
                      <a:endParaRPr lang="en-ZA" sz="1600" dirty="0"/>
                    </a:p>
                  </a:txBody>
                  <a:tcPr marL="88358" marR="88358"/>
                </a:tc>
                <a:tc>
                  <a:txBody>
                    <a:bodyPr/>
                    <a:lstStyle/>
                    <a:p>
                      <a:r>
                        <a:rPr lang="en-ZA" sz="1600" dirty="0"/>
                        <a:t>23.6</a:t>
                      </a:r>
                    </a:p>
                  </a:txBody>
                  <a:tcPr marL="88358" marR="88358"/>
                </a:tc>
                <a:extLst>
                  <a:ext uri="{0D108BD9-81ED-4DB2-BD59-A6C34878D82A}">
                    <a16:rowId xmlns:a16="http://schemas.microsoft.com/office/drawing/2014/main" xmlns="" val="10003"/>
                  </a:ext>
                </a:extLst>
              </a:tr>
              <a:tr h="549166">
                <a:tc>
                  <a:txBody>
                    <a:bodyPr/>
                    <a:lstStyle/>
                    <a:p>
                      <a:r>
                        <a:rPr lang="en-ZA" sz="1600" dirty="0"/>
                        <a:t>Solar Grid Battery Generator (SGBG)  </a:t>
                      </a:r>
                    </a:p>
                  </a:txBody>
                  <a:tcPr marL="88358" marR="88358"/>
                </a:tc>
                <a:tc>
                  <a:txBody>
                    <a:bodyPr/>
                    <a:lstStyle/>
                    <a:p>
                      <a:r>
                        <a:rPr lang="en-ZA" sz="1600" dirty="0"/>
                        <a:t>10.5</a:t>
                      </a:r>
                    </a:p>
                  </a:txBody>
                  <a:tcPr marL="88358" marR="88358"/>
                </a:tc>
                <a:tc>
                  <a:txBody>
                    <a:bodyPr/>
                    <a:lstStyle/>
                    <a:p>
                      <a:r>
                        <a:rPr lang="en-ZA" sz="1600" dirty="0"/>
                        <a:t>78.8</a:t>
                      </a:r>
                    </a:p>
                  </a:txBody>
                  <a:tcPr marL="88358" marR="88358"/>
                </a:tc>
                <a:tc>
                  <a:txBody>
                    <a:bodyPr/>
                    <a:lstStyle/>
                    <a:p>
                      <a:r>
                        <a:rPr lang="en-ZA" sz="1600" dirty="0" err="1"/>
                        <a:t>R1,894,675</a:t>
                      </a:r>
                      <a:endParaRPr lang="en-ZA" sz="1600" dirty="0"/>
                    </a:p>
                  </a:txBody>
                  <a:tcPr marL="88358" marR="88358"/>
                </a:tc>
                <a:tc>
                  <a:txBody>
                    <a:bodyPr/>
                    <a:lstStyle/>
                    <a:p>
                      <a:r>
                        <a:rPr lang="en-ZA" sz="1600" dirty="0"/>
                        <a:t>20.6</a:t>
                      </a:r>
                    </a:p>
                  </a:txBody>
                  <a:tcPr marL="88358" marR="88358"/>
                </a:tc>
                <a:extLst>
                  <a:ext uri="{0D108BD9-81ED-4DB2-BD59-A6C34878D82A}">
                    <a16:rowId xmlns:a16="http://schemas.microsoft.com/office/drawing/2014/main" xmlns="" val="10004"/>
                  </a:ext>
                </a:extLst>
              </a:tr>
            </a:tbl>
          </a:graphicData>
        </a:graphic>
      </p:graphicFrame>
      <p:sp>
        <p:nvSpPr>
          <p:cNvPr id="6" name="Content Placeholder 5"/>
          <p:cNvSpPr>
            <a:spLocks noGrp="1"/>
          </p:cNvSpPr>
          <p:nvPr>
            <p:ph sz="half" idx="2"/>
          </p:nvPr>
        </p:nvSpPr>
        <p:spPr>
          <a:xfrm>
            <a:off x="2514600" y="3759666"/>
            <a:ext cx="4876800" cy="2717334"/>
          </a:xfrm>
        </p:spPr>
        <p:txBody>
          <a:bodyPr numCol="1">
            <a:normAutofit fontScale="47500" lnSpcReduction="20000"/>
          </a:bodyPr>
          <a:lstStyle/>
          <a:p>
            <a:pPr marL="0" indent="0">
              <a:spcBef>
                <a:spcPts val="400"/>
              </a:spcBef>
              <a:spcAft>
                <a:spcPts val="400"/>
              </a:spcAft>
            </a:pPr>
            <a:r>
              <a:rPr lang="en-US" sz="3600" dirty="0" err="1" smtClean="0"/>
              <a:t>SGB</a:t>
            </a:r>
            <a:endParaRPr lang="en-US" sz="3600" dirty="0"/>
          </a:p>
          <a:p>
            <a:pPr marL="457200" lvl="1" indent="0">
              <a:spcBef>
                <a:spcPts val="400"/>
              </a:spcBef>
              <a:spcAft>
                <a:spcPts val="400"/>
              </a:spcAft>
              <a:buNone/>
            </a:pPr>
            <a:r>
              <a:rPr lang="en-US" sz="2900" dirty="0"/>
              <a:t>High capital cost</a:t>
            </a:r>
          </a:p>
          <a:p>
            <a:pPr marL="457200" lvl="1" indent="0">
              <a:spcBef>
                <a:spcPts val="400"/>
              </a:spcBef>
              <a:spcAft>
                <a:spcPts val="400"/>
              </a:spcAft>
              <a:buNone/>
            </a:pPr>
            <a:r>
              <a:rPr lang="en-US" sz="2900" dirty="0"/>
              <a:t>No emissions, </a:t>
            </a:r>
            <a:r>
              <a:rPr lang="en-US" sz="2900" dirty="0" smtClean="0"/>
              <a:t>lower </a:t>
            </a:r>
            <a:r>
              <a:rPr lang="en-US" sz="2900" dirty="0" err="1" smtClean="0"/>
              <a:t>O&amp;M</a:t>
            </a:r>
            <a:endParaRPr lang="en-US" sz="2900" dirty="0"/>
          </a:p>
          <a:p>
            <a:pPr marL="0" indent="0">
              <a:spcBef>
                <a:spcPts val="400"/>
              </a:spcBef>
              <a:spcAft>
                <a:spcPts val="400"/>
              </a:spcAft>
            </a:pPr>
            <a:r>
              <a:rPr lang="en-US" sz="3600" dirty="0" err="1" smtClean="0"/>
              <a:t>SGG</a:t>
            </a:r>
            <a:endParaRPr lang="en-US" sz="3600" dirty="0"/>
          </a:p>
          <a:p>
            <a:pPr marL="457200" lvl="1" indent="0">
              <a:spcBef>
                <a:spcPts val="400"/>
              </a:spcBef>
              <a:spcAft>
                <a:spcPts val="400"/>
              </a:spcAft>
              <a:buNone/>
            </a:pPr>
            <a:r>
              <a:rPr lang="en-US" sz="2900" dirty="0"/>
              <a:t>IRR, LPSP, PV Penetration, capital cost </a:t>
            </a:r>
          </a:p>
          <a:p>
            <a:pPr marL="457200" lvl="1" indent="0">
              <a:spcBef>
                <a:spcPts val="400"/>
              </a:spcBef>
              <a:spcAft>
                <a:spcPts val="400"/>
              </a:spcAft>
              <a:buNone/>
            </a:pPr>
            <a:r>
              <a:rPr lang="en-US" sz="2900" dirty="0" err="1" smtClean="0"/>
              <a:t>O&amp;M</a:t>
            </a:r>
            <a:r>
              <a:rPr lang="en-US" sz="2900" dirty="0"/>
              <a:t>, fuel prices, </a:t>
            </a:r>
            <a:r>
              <a:rPr lang="en-US" sz="2900" dirty="0" smtClean="0"/>
              <a:t>emissions</a:t>
            </a:r>
          </a:p>
          <a:p>
            <a:pPr marL="0" indent="0">
              <a:spcBef>
                <a:spcPts val="400"/>
              </a:spcBef>
              <a:spcAft>
                <a:spcPts val="400"/>
              </a:spcAft>
            </a:pPr>
            <a:r>
              <a:rPr lang="en-US" sz="3600" dirty="0" err="1" smtClean="0"/>
              <a:t>SGBG</a:t>
            </a:r>
            <a:endParaRPr lang="en-US" sz="3600" dirty="0"/>
          </a:p>
          <a:p>
            <a:pPr marL="457200" lvl="1" indent="0">
              <a:spcBef>
                <a:spcPts val="400"/>
              </a:spcBef>
              <a:spcAft>
                <a:spcPts val="400"/>
              </a:spcAft>
              <a:buNone/>
            </a:pPr>
            <a:r>
              <a:rPr lang="en-US" sz="2900" dirty="0"/>
              <a:t>LPSP, IRR, PV Penetration</a:t>
            </a:r>
            <a:endParaRPr lang="en-ZA" sz="2900" dirty="0"/>
          </a:p>
          <a:p>
            <a:pPr marL="457200" lvl="1" indent="0">
              <a:spcBef>
                <a:spcPts val="400"/>
              </a:spcBef>
              <a:spcAft>
                <a:spcPts val="400"/>
              </a:spcAft>
              <a:buNone/>
            </a:pPr>
            <a:r>
              <a:rPr lang="en-US" sz="2900" dirty="0"/>
              <a:t>Fuel prices and O&amp;M, emissions</a:t>
            </a:r>
          </a:p>
          <a:p>
            <a:pPr>
              <a:buFont typeface="Arial" panose="020B0604020202020204" pitchFamily="34" charset="0"/>
              <a:buChar char="•"/>
            </a:pPr>
            <a:endParaRPr lang="en-US" sz="1800" dirty="0"/>
          </a:p>
        </p:txBody>
      </p:sp>
    </p:spTree>
    <p:extLst>
      <p:ext uri="{BB962C8B-B14F-4D97-AF65-F5344CB8AC3E}">
        <p14:creationId xmlns:p14="http://schemas.microsoft.com/office/powerpoint/2010/main" val="368424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6. HOMER software</a:t>
            </a:r>
          </a:p>
        </p:txBody>
      </p:sp>
      <p:sp>
        <p:nvSpPr>
          <p:cNvPr id="3" name="Content Placeholder 2"/>
          <p:cNvSpPr>
            <a:spLocks noGrp="1"/>
          </p:cNvSpPr>
          <p:nvPr>
            <p:ph idx="1"/>
          </p:nvPr>
        </p:nvSpPr>
        <p:spPr>
          <a:xfrm>
            <a:off x="1524000" y="1599446"/>
            <a:ext cx="7086600" cy="4191000"/>
          </a:xfrm>
        </p:spPr>
        <p:txBody>
          <a:bodyPr/>
          <a:lstStyle/>
          <a:p>
            <a:pPr marL="342900" indent="0">
              <a:spcBef>
                <a:spcPts val="600"/>
              </a:spcBef>
              <a:spcAft>
                <a:spcPts val="600"/>
              </a:spcAft>
              <a:buFont typeface="Arial" panose="020B0604020202020204" pitchFamily="34" charset="0"/>
              <a:buChar char="•"/>
            </a:pPr>
            <a:r>
              <a:rPr lang="en-ZA" sz="1800" dirty="0"/>
              <a:t>Hybrid Optimization Model for Electric Renewables</a:t>
            </a:r>
          </a:p>
          <a:p>
            <a:pPr marL="342900" indent="0">
              <a:spcBef>
                <a:spcPts val="600"/>
              </a:spcBef>
              <a:spcAft>
                <a:spcPts val="600"/>
              </a:spcAft>
              <a:buFont typeface="Arial" panose="020B0604020202020204" pitchFamily="34" charset="0"/>
              <a:buChar char="•"/>
            </a:pPr>
            <a:r>
              <a:rPr lang="en-ZA" sz="1800" dirty="0"/>
              <a:t>GA produces overall lower capital cost with a lower loss of power supply probability </a:t>
            </a:r>
          </a:p>
          <a:p>
            <a:pPr marL="342900" indent="0">
              <a:spcBef>
                <a:spcPts val="600"/>
              </a:spcBef>
              <a:spcAft>
                <a:spcPts val="600"/>
              </a:spcAft>
              <a:buFont typeface="Arial" panose="020B0604020202020204" pitchFamily="34" charset="0"/>
              <a:buChar char="•"/>
            </a:pPr>
            <a:r>
              <a:rPr lang="en-ZA" sz="1800" dirty="0"/>
              <a:t>GA can compare more types for diverse results </a:t>
            </a:r>
          </a:p>
          <a:p>
            <a:pPr marL="342900" indent="0">
              <a:spcBef>
                <a:spcPts val="600"/>
              </a:spcBef>
              <a:spcAft>
                <a:spcPts val="600"/>
              </a:spcAft>
              <a:buFont typeface="Arial" panose="020B0604020202020204" pitchFamily="34" charset="0"/>
              <a:buChar char="•"/>
            </a:pPr>
            <a:r>
              <a:rPr lang="en-ZA" sz="1800" dirty="0"/>
              <a:t>GA can fill in missing data, where HOMER cannot</a:t>
            </a:r>
          </a:p>
          <a:p>
            <a:pPr marL="342900" indent="0">
              <a:spcBef>
                <a:spcPts val="600"/>
              </a:spcBef>
              <a:spcAft>
                <a:spcPts val="600"/>
              </a:spcAft>
              <a:buFont typeface="Arial" panose="020B0604020202020204" pitchFamily="34" charset="0"/>
              <a:buChar char="•"/>
            </a:pPr>
            <a:r>
              <a:rPr lang="en-ZA" sz="1800" dirty="0"/>
              <a:t>Both produce accurate results</a:t>
            </a:r>
          </a:p>
          <a:p>
            <a:pPr marL="342900" indent="0">
              <a:spcBef>
                <a:spcPts val="600"/>
              </a:spcBef>
              <a:spcAft>
                <a:spcPts val="600"/>
              </a:spcAft>
              <a:buFont typeface="Arial" panose="020B0604020202020204" pitchFamily="34" charset="0"/>
              <a:buChar char="•"/>
            </a:pPr>
            <a:r>
              <a:rPr lang="en-ZA" sz="1800" dirty="0"/>
              <a:t>GA must be built and incorporated: time consuming</a:t>
            </a:r>
          </a:p>
          <a:p>
            <a:pPr marL="342900" indent="0">
              <a:spcBef>
                <a:spcPts val="600"/>
              </a:spcBef>
              <a:spcAft>
                <a:spcPts val="600"/>
              </a:spcAft>
              <a:buFont typeface="Arial" panose="020B0604020202020204" pitchFamily="34" charset="0"/>
              <a:buChar char="•"/>
            </a:pPr>
            <a:r>
              <a:rPr lang="en-ZA" sz="1800" dirty="0"/>
              <a:t>HOMER commercially available</a:t>
            </a:r>
          </a:p>
          <a:p>
            <a:pPr marL="342900" indent="0">
              <a:spcBef>
                <a:spcPts val="600"/>
              </a:spcBef>
              <a:spcAft>
                <a:spcPts val="600"/>
              </a:spcAft>
              <a:buFont typeface="Arial" panose="020B0604020202020204" pitchFamily="34" charset="0"/>
              <a:buChar char="•"/>
            </a:pPr>
            <a:endParaRPr lang="en-ZA" sz="1800" dirty="0"/>
          </a:p>
          <a:p>
            <a:pPr marL="723900" lvl="1" indent="0">
              <a:spcBef>
                <a:spcPts val="600"/>
              </a:spcBef>
              <a:spcAft>
                <a:spcPts val="600"/>
              </a:spcAft>
              <a:buFont typeface="Arial" panose="020B0604020202020204" pitchFamily="34" charset="0"/>
              <a:buChar char="•"/>
            </a:pPr>
            <a:endParaRPr lang="en-ZA" dirty="0"/>
          </a:p>
          <a:p>
            <a:pPr marL="723900" lvl="1" indent="0">
              <a:spcBef>
                <a:spcPts val="600"/>
              </a:spcBef>
              <a:spcAft>
                <a:spcPts val="600"/>
              </a:spcAft>
              <a:buFont typeface="Arial" panose="020B0604020202020204" pitchFamily="34" charset="0"/>
              <a:buChar char="•"/>
            </a:pPr>
            <a:endParaRPr lang="en-ZA" sz="1000" dirty="0"/>
          </a:p>
          <a:p>
            <a:pPr marL="342900" indent="-342900">
              <a:buFont typeface="Arial" panose="020B0604020202020204" pitchFamily="34" charset="0"/>
              <a:buChar char="•"/>
            </a:pPr>
            <a:endParaRPr lang="en-ZA" dirty="0"/>
          </a:p>
          <a:p>
            <a:pPr marL="342900" indent="0">
              <a:spcBef>
                <a:spcPts val="600"/>
              </a:spcBef>
              <a:spcAft>
                <a:spcPts val="600"/>
              </a:spcAft>
              <a:buFont typeface="Arial" panose="020B0604020202020204" pitchFamily="34" charset="0"/>
              <a:buChar char="•"/>
            </a:pPr>
            <a:endParaRPr lang="en-ZA" dirty="0"/>
          </a:p>
        </p:txBody>
      </p:sp>
      <p:pic>
        <p:nvPicPr>
          <p:cNvPr id="2" name="Content Placeholder 1"/>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5943600" y="5486400"/>
            <a:ext cx="3200400" cy="1209675"/>
          </a:xfrm>
        </p:spPr>
      </p:pic>
    </p:spTree>
    <p:extLst>
      <p:ext uri="{BB962C8B-B14F-4D97-AF65-F5344CB8AC3E}">
        <p14:creationId xmlns:p14="http://schemas.microsoft.com/office/powerpoint/2010/main" val="419053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noAutofit/>
          </a:bodyPr>
          <a:lstStyle/>
          <a:p>
            <a:pPr algn="ctr"/>
            <a:r>
              <a:rPr lang="en-US" sz="4000" dirty="0">
                <a:solidFill>
                  <a:schemeClr val="bg2"/>
                </a:solidFill>
              </a:rPr>
              <a:t>7. Conclusion</a:t>
            </a:r>
          </a:p>
        </p:txBody>
      </p:sp>
      <p:sp>
        <p:nvSpPr>
          <p:cNvPr id="2" name="Content Placeholder 1"/>
          <p:cNvSpPr>
            <a:spLocks noGrp="1"/>
          </p:cNvSpPr>
          <p:nvPr>
            <p:ph idx="1"/>
          </p:nvPr>
        </p:nvSpPr>
        <p:spPr>
          <a:xfrm>
            <a:off x="1676400" y="1676400"/>
            <a:ext cx="6553200" cy="4648200"/>
          </a:xfrm>
        </p:spPr>
        <p:txBody>
          <a:bodyPr/>
          <a:lstStyle/>
          <a:p>
            <a:pPr>
              <a:spcBef>
                <a:spcPts val="600"/>
              </a:spcBef>
              <a:spcAft>
                <a:spcPts val="600"/>
              </a:spcAft>
              <a:buFont typeface="Arial" panose="020B0604020202020204" pitchFamily="34" charset="0"/>
              <a:buChar char="•"/>
            </a:pPr>
            <a:r>
              <a:rPr lang="en-ZA" dirty="0"/>
              <a:t>Genetic Algorithm</a:t>
            </a:r>
          </a:p>
          <a:p>
            <a:pPr lvl="1">
              <a:spcBef>
                <a:spcPts val="600"/>
              </a:spcBef>
              <a:spcAft>
                <a:spcPts val="600"/>
              </a:spcAft>
              <a:buFont typeface="Arial" panose="020B0604020202020204" pitchFamily="34" charset="0"/>
              <a:buChar char="•"/>
            </a:pPr>
            <a:r>
              <a:rPr lang="en-ZA" dirty="0"/>
              <a:t>Viable method to design a hybrid power supply</a:t>
            </a:r>
          </a:p>
          <a:p>
            <a:pPr>
              <a:spcBef>
                <a:spcPts val="600"/>
              </a:spcBef>
              <a:spcAft>
                <a:spcPts val="600"/>
              </a:spcAft>
              <a:buFont typeface="Arial" panose="020B0604020202020204" pitchFamily="34" charset="0"/>
              <a:buChar char="•"/>
            </a:pPr>
            <a:r>
              <a:rPr lang="en-ZA" dirty="0"/>
              <a:t>Compared to HOMER</a:t>
            </a:r>
          </a:p>
          <a:p>
            <a:pPr lvl="1">
              <a:spcBef>
                <a:spcPts val="600"/>
              </a:spcBef>
              <a:spcAft>
                <a:spcPts val="600"/>
              </a:spcAft>
              <a:buFont typeface="Arial" panose="020B0604020202020204" pitchFamily="34" charset="0"/>
              <a:buChar char="•"/>
            </a:pPr>
            <a:r>
              <a:rPr lang="en-ZA" dirty="0"/>
              <a:t>GA produces more diverse and robust configurations</a:t>
            </a:r>
          </a:p>
          <a:p>
            <a:pPr lvl="1">
              <a:spcBef>
                <a:spcPts val="600"/>
              </a:spcBef>
              <a:spcAft>
                <a:spcPts val="600"/>
              </a:spcAft>
              <a:buFont typeface="Arial" panose="020B0604020202020204" pitchFamily="34" charset="0"/>
              <a:buChar char="•"/>
            </a:pPr>
            <a:r>
              <a:rPr lang="en-ZA" dirty="0"/>
              <a:t>GA is more accurate and faster design </a:t>
            </a:r>
            <a:r>
              <a:rPr lang="en-ZA" dirty="0" smtClean="0"/>
              <a:t>methodology</a:t>
            </a:r>
          </a:p>
          <a:p>
            <a:pPr lvl="1">
              <a:spcBef>
                <a:spcPts val="600"/>
              </a:spcBef>
              <a:spcAft>
                <a:spcPts val="600"/>
              </a:spcAft>
              <a:buFont typeface="Arial" panose="020B0604020202020204" pitchFamily="34" charset="0"/>
              <a:buChar char="•"/>
            </a:pPr>
            <a:r>
              <a:rPr lang="en-ZA" dirty="0" smtClean="0"/>
              <a:t>GA has lower capital cost and better loss of power supply probability</a:t>
            </a:r>
            <a:endParaRPr lang="en-ZA" dirty="0"/>
          </a:p>
          <a:p>
            <a:pPr>
              <a:spcBef>
                <a:spcPts val="600"/>
              </a:spcBef>
              <a:spcAft>
                <a:spcPts val="600"/>
              </a:spcAft>
              <a:buFont typeface="Arial" panose="020B0604020202020204" pitchFamily="34" charset="0"/>
              <a:buChar char="•"/>
            </a:pPr>
            <a:r>
              <a:rPr lang="en-ZA" dirty="0"/>
              <a:t>Future work</a:t>
            </a:r>
          </a:p>
          <a:p>
            <a:pPr lvl="1">
              <a:spcBef>
                <a:spcPts val="600"/>
              </a:spcBef>
              <a:spcAft>
                <a:spcPts val="600"/>
              </a:spcAft>
              <a:buFont typeface="Arial" panose="020B0604020202020204" pitchFamily="34" charset="0"/>
              <a:buChar char="•"/>
            </a:pPr>
            <a:r>
              <a:rPr lang="en-ZA" dirty="0"/>
              <a:t>Larger database of components</a:t>
            </a:r>
          </a:p>
          <a:p>
            <a:pPr lvl="1">
              <a:spcBef>
                <a:spcPts val="600"/>
              </a:spcBef>
              <a:spcAft>
                <a:spcPts val="600"/>
              </a:spcAft>
              <a:buFont typeface="Arial" panose="020B0604020202020204" pitchFamily="34" charset="0"/>
              <a:buChar char="•"/>
            </a:pPr>
            <a:r>
              <a:rPr lang="en-ZA" dirty="0"/>
              <a:t>Additional power sources (wind, biomass, biogas, hydro…)</a:t>
            </a:r>
          </a:p>
          <a:p>
            <a:pPr lvl="1">
              <a:spcBef>
                <a:spcPts val="600"/>
              </a:spcBef>
              <a:spcAft>
                <a:spcPts val="600"/>
              </a:spcAft>
              <a:buFont typeface="Arial" panose="020B0604020202020204" pitchFamily="34" charset="0"/>
              <a:buChar char="•"/>
            </a:pPr>
            <a:r>
              <a:rPr lang="en-ZA" dirty="0"/>
              <a:t>Selling excess generated power back to the grid</a:t>
            </a:r>
          </a:p>
          <a:p>
            <a:pPr lvl="1">
              <a:spcBef>
                <a:spcPts val="600"/>
              </a:spcBef>
              <a:spcAft>
                <a:spcPts val="600"/>
              </a:spcAft>
              <a:buFont typeface="Arial" panose="020B0604020202020204" pitchFamily="34" charset="0"/>
              <a:buChar char="•"/>
            </a:pPr>
            <a:endParaRPr lang="en-ZA" dirty="0"/>
          </a:p>
          <a:p>
            <a:pPr>
              <a:buFont typeface="Arial" panose="020B0604020202020204" pitchFamily="34" charset="0"/>
              <a:buChar char="•"/>
            </a:pPr>
            <a:endParaRPr lang="en-ZA" dirty="0"/>
          </a:p>
        </p:txBody>
      </p:sp>
    </p:spTree>
    <p:extLst>
      <p:ext uri="{BB962C8B-B14F-4D97-AF65-F5344CB8AC3E}">
        <p14:creationId xmlns:p14="http://schemas.microsoft.com/office/powerpoint/2010/main" val="116771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2133600" y="2590800"/>
            <a:ext cx="5638800" cy="1371600"/>
          </a:xfrm>
        </p:spPr>
        <p:txBody>
          <a:bodyPr anchor="ctr"/>
          <a:lstStyle/>
          <a:p>
            <a:pPr algn="ctr"/>
            <a:r>
              <a:rPr lang="en-ZA" dirty="0"/>
              <a:t>Thank you</a:t>
            </a:r>
          </a:p>
        </p:txBody>
      </p:sp>
    </p:spTree>
    <p:extLst>
      <p:ext uri="{BB962C8B-B14F-4D97-AF65-F5344CB8AC3E}">
        <p14:creationId xmlns:p14="http://schemas.microsoft.com/office/powerpoint/2010/main" val="2285501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C9443C8-E457-4457-9347-BC87DE391F92}" vid="{990C2DA6-5C59-4E77-91B2-3CF80510B1E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24F5B3BD440644B6F7AF970BDAC99D" ma:contentTypeVersion="1" ma:contentTypeDescription="Create a new document." ma:contentTypeScope="" ma:versionID="5ce12f729bb7d819d40e5c43ec29d01e">
  <xsd:schema xmlns:xsd="http://www.w3.org/2001/XMLSchema" xmlns:xs="http://www.w3.org/2001/XMLSchema" xmlns:p="http://schemas.microsoft.com/office/2006/metadata/properties" xmlns:ns1="http://schemas.microsoft.com/sharepoint/v3" targetNamespace="http://schemas.microsoft.com/office/2006/metadata/properties" ma:root="true" ma:fieldsID="18eccab7e06c40e5fe83bf06182e4b5b"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52BDCD4-53CE-49E6-A714-6B52A6A9FFDF}">
  <ds:schemaRefs>
    <ds:schemaRef ds:uri="http://schemas.microsoft.com/sharepoint/v3/contenttype/forms"/>
  </ds:schemaRefs>
</ds:datastoreItem>
</file>

<file path=customXml/itemProps2.xml><?xml version="1.0" encoding="utf-8"?>
<ds:datastoreItem xmlns:ds="http://schemas.openxmlformats.org/officeDocument/2006/customXml" ds:itemID="{2A8E4F94-6731-4513-AD30-26FDB0F33F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6940ED-31EF-4355-8B0C-970F6D2E5B26}">
  <ds:schemaRefs>
    <ds:schemaRef ds:uri="http://schemas.openxmlformats.org/package/2006/metadata/core-properties"/>
    <ds:schemaRef ds:uri="http://www.w3.org/XML/1998/namespace"/>
    <ds:schemaRef ds:uri="http://purl.org/dc/dcmitype/"/>
    <ds:schemaRef ds:uri="http://schemas.microsoft.com/sharepoint/v3"/>
    <ds:schemaRef ds:uri="http://purl.org/dc/terms/"/>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SU Engineering</Template>
  <TotalTime>4643</TotalTime>
  <Words>2079</Words>
  <Application>Microsoft Office PowerPoint</Application>
  <PresentationFormat>On-screen Show (4:3)</PresentationFormat>
  <Paragraphs>170</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vt:lpstr>
      <vt:lpstr>Wingdings</vt:lpstr>
      <vt:lpstr>Blank Presentation</vt:lpstr>
      <vt:lpstr>PowerPoint Presentation</vt:lpstr>
      <vt:lpstr>PowerPoint Presentation</vt:lpstr>
      <vt:lpstr>1. Introduction</vt:lpstr>
      <vt:lpstr>1. Introduction</vt:lpstr>
      <vt:lpstr>1. Introduction</vt:lpstr>
      <vt:lpstr>2. Design Objectives</vt:lpstr>
      <vt:lpstr>3. Sizing Methodologies</vt:lpstr>
      <vt:lpstr>4. Genetic Algorithm</vt:lpstr>
      <vt:lpstr>4. Genetic Algorithm</vt:lpstr>
      <vt:lpstr>4. Genetic Algorithm</vt:lpstr>
      <vt:lpstr>4. Genetic Algorithm</vt:lpstr>
      <vt:lpstr>4. Genetic Algorithm</vt:lpstr>
      <vt:lpstr>5. Results</vt:lpstr>
      <vt:lpstr>6. HOMER software</vt:lpstr>
      <vt:lpstr>7. Conclusion</vt:lpstr>
      <vt:lpstr>Thank you</vt:lpstr>
    </vt:vector>
  </TitlesOfParts>
  <Company>Stellenbosch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Gurupira, Tafadzwa &lt;17408199@sun.ac.za&gt;</dc:creator>
  <cp:lastModifiedBy>Daniel, FM, Me &lt;18296033@sun.ac.za&gt;</cp:lastModifiedBy>
  <cp:revision>413</cp:revision>
  <cp:lastPrinted>2018-09-13T06:08:53Z</cp:lastPrinted>
  <dcterms:created xsi:type="dcterms:W3CDTF">2017-01-24T08:01:38Z</dcterms:created>
  <dcterms:modified xsi:type="dcterms:W3CDTF">2018-09-13T06:09:47Z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nglish Version">
    <vt:lpwstr/>
  </property>
  <property fmtid="{D5CDD505-2E9C-101B-9397-08002B2CF9AE}" pid="3" name="Division">
    <vt:lpwstr/>
  </property>
  <property fmtid="{D5CDD505-2E9C-101B-9397-08002B2CF9AE}" pid="4" name="Resp Official">
    <vt:lpwstr/>
  </property>
  <property fmtid="{D5CDD505-2E9C-101B-9397-08002B2CF9AE}" pid="5" name="Keywords0">
    <vt:lpwstr/>
  </property>
  <property fmtid="{D5CDD505-2E9C-101B-9397-08002B2CF9AE}" pid="6" name="Keyword (3)">
    <vt:lpwstr/>
  </property>
  <property fmtid="{D5CDD505-2E9C-101B-9397-08002B2CF9AE}" pid="7" name="Ref / Cntr etc No">
    <vt:lpwstr/>
  </property>
  <property fmtid="{D5CDD505-2E9C-101B-9397-08002B2CF9AE}" pid="8" name="Fac / Resp. Centre">
    <vt:lpwstr/>
  </property>
  <property fmtid="{D5CDD505-2E9C-101B-9397-08002B2CF9AE}" pid="9" name="Department">
    <vt:lpwstr/>
  </property>
  <property fmtid="{D5CDD505-2E9C-101B-9397-08002B2CF9AE}" pid="10" name="Doc Title">
    <vt:lpwstr>US Eng Slides</vt:lpwstr>
  </property>
  <property fmtid="{D5CDD505-2E9C-101B-9397-08002B2CF9AE}" pid="11" name="Afrikaanse Weergawe">
    <vt:lpwstr/>
  </property>
  <property fmtid="{D5CDD505-2E9C-101B-9397-08002B2CF9AE}" pid="12" name="Revision Date">
    <vt:lpwstr/>
  </property>
  <property fmtid="{D5CDD505-2E9C-101B-9397-08002B2CF9AE}" pid="13" name="Comments0">
    <vt:lpwstr/>
  </property>
  <property fmtid="{D5CDD505-2E9C-101B-9397-08002B2CF9AE}" pid="14" name="Doc Type">
    <vt:lpwstr/>
  </property>
  <property fmtid="{D5CDD505-2E9C-101B-9397-08002B2CF9AE}" pid="15" name="Acc Official">
    <vt:lpwstr/>
  </property>
  <property fmtid="{D5CDD505-2E9C-101B-9397-08002B2CF9AE}" pid="16" name="Status">
    <vt:lpwstr/>
  </property>
  <property fmtid="{D5CDD505-2E9C-101B-9397-08002B2CF9AE}" pid="17" name="Keyword (2)">
    <vt:lpwstr/>
  </property>
  <property fmtid="{D5CDD505-2E9C-101B-9397-08002B2CF9AE}" pid="18" name="Project No">
    <vt:lpwstr/>
  </property>
</Properties>
</file>