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</p:sldMasterIdLst>
  <p:notesMasterIdLst>
    <p:notesMasterId r:id="rId28"/>
  </p:notesMasterIdLst>
  <p:handoutMasterIdLst>
    <p:handoutMasterId r:id="rId29"/>
  </p:handoutMasterIdLst>
  <p:sldIdLst>
    <p:sldId id="403" r:id="rId3"/>
    <p:sldId id="404" r:id="rId4"/>
    <p:sldId id="382" r:id="rId5"/>
    <p:sldId id="377" r:id="rId6"/>
    <p:sldId id="406" r:id="rId7"/>
    <p:sldId id="409" r:id="rId8"/>
    <p:sldId id="410" r:id="rId9"/>
    <p:sldId id="407" r:id="rId10"/>
    <p:sldId id="408" r:id="rId11"/>
    <p:sldId id="411" r:id="rId12"/>
    <p:sldId id="412" r:id="rId13"/>
    <p:sldId id="415" r:id="rId14"/>
    <p:sldId id="413" r:id="rId15"/>
    <p:sldId id="414" r:id="rId16"/>
    <p:sldId id="370" r:id="rId17"/>
    <p:sldId id="371" r:id="rId18"/>
    <p:sldId id="390" r:id="rId19"/>
    <p:sldId id="391" r:id="rId20"/>
    <p:sldId id="393" r:id="rId21"/>
    <p:sldId id="416" r:id="rId22"/>
    <p:sldId id="417" r:id="rId23"/>
    <p:sldId id="418" r:id="rId24"/>
    <p:sldId id="367" r:id="rId25"/>
    <p:sldId id="368" r:id="rId26"/>
    <p:sldId id="319" r:id="rId27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0399"/>
    <a:srgbClr val="FFCE33"/>
    <a:srgbClr val="FFCE38"/>
    <a:srgbClr val="0000FF"/>
    <a:srgbClr val="F1FD81"/>
    <a:srgbClr val="FFFF99"/>
    <a:srgbClr val="74B230"/>
    <a:srgbClr val="FF33CC"/>
    <a:srgbClr val="F5EE8F"/>
    <a:srgbClr val="EBD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75" autoAdjust="0"/>
    <p:restoredTop sz="95326" autoAdjust="0"/>
  </p:normalViewPr>
  <p:slideViewPr>
    <p:cSldViewPr snapToGrid="0">
      <p:cViewPr varScale="1">
        <p:scale>
          <a:sx n="83" d="100"/>
          <a:sy n="83" d="100"/>
        </p:scale>
        <p:origin x="1147" y="72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8776002624671267"/>
          <c:y val="0.15378980934876457"/>
          <c:w val="0.7683668358269603"/>
          <c:h val="0.65383866502055143"/>
        </c:manualLayout>
      </c:layout>
      <c:scatterChart>
        <c:scatterStyle val="lineMarker"/>
        <c:varyColors val="0"/>
        <c:ser>
          <c:idx val="0"/>
          <c:order val="0"/>
          <c:tx>
            <c:v>AM1.5</c:v>
          </c:tx>
          <c:spPr>
            <a:ln w="12700">
              <a:solidFill>
                <a:sysClr val="windowText" lastClr="000000"/>
              </a:solidFill>
              <a:prstDash val="solid"/>
            </a:ln>
          </c:spPr>
          <c:marker>
            <c:symbol val="circle"/>
            <c:size val="3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  <a:prstDash val="solid"/>
              </a:ln>
            </c:spPr>
          </c:marker>
          <c:xVal>
            <c:numRef>
              <c:f>Sheet1!$A$2:$A$121</c:f>
              <c:numCache>
                <c:formatCode>General</c:formatCode>
                <c:ptCount val="120"/>
                <c:pt idx="0">
                  <c:v>0.30499999999999999</c:v>
                </c:pt>
                <c:pt idx="1">
                  <c:v>0.31</c:v>
                </c:pt>
                <c:pt idx="2">
                  <c:v>0.315</c:v>
                </c:pt>
                <c:pt idx="3">
                  <c:v>0.32</c:v>
                </c:pt>
                <c:pt idx="4">
                  <c:v>0.32500000000000001</c:v>
                </c:pt>
                <c:pt idx="5">
                  <c:v>0.33</c:v>
                </c:pt>
                <c:pt idx="6">
                  <c:v>0.33500000000000002</c:v>
                </c:pt>
                <c:pt idx="7">
                  <c:v>0.34</c:v>
                </c:pt>
                <c:pt idx="8">
                  <c:v>0.34499999999999997</c:v>
                </c:pt>
                <c:pt idx="9">
                  <c:v>0.35</c:v>
                </c:pt>
                <c:pt idx="10">
                  <c:v>0.36</c:v>
                </c:pt>
                <c:pt idx="11">
                  <c:v>0.37</c:v>
                </c:pt>
                <c:pt idx="12">
                  <c:v>0.38</c:v>
                </c:pt>
                <c:pt idx="13">
                  <c:v>0.39</c:v>
                </c:pt>
                <c:pt idx="14">
                  <c:v>0.4</c:v>
                </c:pt>
                <c:pt idx="15">
                  <c:v>0.41</c:v>
                </c:pt>
                <c:pt idx="16">
                  <c:v>0.42</c:v>
                </c:pt>
                <c:pt idx="17">
                  <c:v>0.43</c:v>
                </c:pt>
                <c:pt idx="18">
                  <c:v>0.44</c:v>
                </c:pt>
                <c:pt idx="19">
                  <c:v>0.45</c:v>
                </c:pt>
                <c:pt idx="20">
                  <c:v>0.46</c:v>
                </c:pt>
                <c:pt idx="21">
                  <c:v>0.47</c:v>
                </c:pt>
                <c:pt idx="22">
                  <c:v>0.48</c:v>
                </c:pt>
                <c:pt idx="23">
                  <c:v>0.49</c:v>
                </c:pt>
                <c:pt idx="24">
                  <c:v>0.5</c:v>
                </c:pt>
                <c:pt idx="25">
                  <c:v>0.51</c:v>
                </c:pt>
                <c:pt idx="26">
                  <c:v>0.52</c:v>
                </c:pt>
                <c:pt idx="27">
                  <c:v>0.53</c:v>
                </c:pt>
                <c:pt idx="28">
                  <c:v>0.54</c:v>
                </c:pt>
                <c:pt idx="29">
                  <c:v>0.55000000000000004</c:v>
                </c:pt>
                <c:pt idx="30">
                  <c:v>0.56999999999999995</c:v>
                </c:pt>
                <c:pt idx="31">
                  <c:v>0.59</c:v>
                </c:pt>
                <c:pt idx="32">
                  <c:v>0.61</c:v>
                </c:pt>
                <c:pt idx="33">
                  <c:v>0.63</c:v>
                </c:pt>
                <c:pt idx="34">
                  <c:v>0.65</c:v>
                </c:pt>
                <c:pt idx="35">
                  <c:v>0.67</c:v>
                </c:pt>
                <c:pt idx="36">
                  <c:v>0.69</c:v>
                </c:pt>
                <c:pt idx="37">
                  <c:v>0.71</c:v>
                </c:pt>
                <c:pt idx="38">
                  <c:v>0.71799999999999997</c:v>
                </c:pt>
                <c:pt idx="39">
                  <c:v>0.72440000000000004</c:v>
                </c:pt>
                <c:pt idx="40">
                  <c:v>0.74</c:v>
                </c:pt>
                <c:pt idx="41">
                  <c:v>0.75249999999999995</c:v>
                </c:pt>
                <c:pt idx="42">
                  <c:v>0.75749999999999995</c:v>
                </c:pt>
                <c:pt idx="43">
                  <c:v>0.76249999999999996</c:v>
                </c:pt>
                <c:pt idx="44">
                  <c:v>0.76749999999999996</c:v>
                </c:pt>
                <c:pt idx="45">
                  <c:v>0.78</c:v>
                </c:pt>
                <c:pt idx="46">
                  <c:v>0.8</c:v>
                </c:pt>
                <c:pt idx="47">
                  <c:v>0.81599999999999995</c:v>
                </c:pt>
                <c:pt idx="48">
                  <c:v>0.82369999999999999</c:v>
                </c:pt>
                <c:pt idx="49">
                  <c:v>0.83150000000000002</c:v>
                </c:pt>
                <c:pt idx="50">
                  <c:v>0.84</c:v>
                </c:pt>
                <c:pt idx="51">
                  <c:v>0.86</c:v>
                </c:pt>
                <c:pt idx="52">
                  <c:v>0.88</c:v>
                </c:pt>
                <c:pt idx="53">
                  <c:v>0.90500000000000003</c:v>
                </c:pt>
                <c:pt idx="54">
                  <c:v>0.91500000000000004</c:v>
                </c:pt>
                <c:pt idx="55">
                  <c:v>0.92500000000000004</c:v>
                </c:pt>
                <c:pt idx="56">
                  <c:v>0.93</c:v>
                </c:pt>
                <c:pt idx="57">
                  <c:v>0.93700000000000006</c:v>
                </c:pt>
                <c:pt idx="58">
                  <c:v>0.94799999999999995</c:v>
                </c:pt>
                <c:pt idx="59">
                  <c:v>0.96499999999999997</c:v>
                </c:pt>
                <c:pt idx="60">
                  <c:v>0.98</c:v>
                </c:pt>
                <c:pt idx="61">
                  <c:v>0.99350000000000005</c:v>
                </c:pt>
                <c:pt idx="62">
                  <c:v>1.04</c:v>
                </c:pt>
                <c:pt idx="63">
                  <c:v>1.07</c:v>
                </c:pt>
                <c:pt idx="64">
                  <c:v>1.1000000000000001</c:v>
                </c:pt>
                <c:pt idx="65">
                  <c:v>1.1200000000000001</c:v>
                </c:pt>
                <c:pt idx="66">
                  <c:v>1.1299999999999999</c:v>
                </c:pt>
                <c:pt idx="67">
                  <c:v>1.137</c:v>
                </c:pt>
                <c:pt idx="68">
                  <c:v>1.161</c:v>
                </c:pt>
                <c:pt idx="69">
                  <c:v>1.18</c:v>
                </c:pt>
                <c:pt idx="70">
                  <c:v>1.2</c:v>
                </c:pt>
                <c:pt idx="71">
                  <c:v>1.2350000000000001</c:v>
                </c:pt>
                <c:pt idx="72">
                  <c:v>1.29</c:v>
                </c:pt>
                <c:pt idx="73">
                  <c:v>1.32</c:v>
                </c:pt>
                <c:pt idx="74">
                  <c:v>1.35</c:v>
                </c:pt>
                <c:pt idx="75">
                  <c:v>1.395</c:v>
                </c:pt>
                <c:pt idx="76">
                  <c:v>1.4424999999999999</c:v>
                </c:pt>
                <c:pt idx="77">
                  <c:v>1.4624999999999999</c:v>
                </c:pt>
                <c:pt idx="78">
                  <c:v>1.4770000000000001</c:v>
                </c:pt>
                <c:pt idx="79">
                  <c:v>1.4970000000000001</c:v>
                </c:pt>
                <c:pt idx="80">
                  <c:v>1.52</c:v>
                </c:pt>
                <c:pt idx="81">
                  <c:v>1.5389999999999999</c:v>
                </c:pt>
                <c:pt idx="82">
                  <c:v>1.5580000000000001</c:v>
                </c:pt>
                <c:pt idx="83">
                  <c:v>1.5780000000000001</c:v>
                </c:pt>
                <c:pt idx="84">
                  <c:v>1.5920000000000001</c:v>
                </c:pt>
                <c:pt idx="85">
                  <c:v>1.61</c:v>
                </c:pt>
                <c:pt idx="86">
                  <c:v>1.63</c:v>
                </c:pt>
                <c:pt idx="87">
                  <c:v>1.6459999999999999</c:v>
                </c:pt>
                <c:pt idx="88">
                  <c:v>1.6779999999999999</c:v>
                </c:pt>
                <c:pt idx="89">
                  <c:v>1.74</c:v>
                </c:pt>
                <c:pt idx="90">
                  <c:v>1.8</c:v>
                </c:pt>
                <c:pt idx="91">
                  <c:v>1.86</c:v>
                </c:pt>
                <c:pt idx="92">
                  <c:v>1.92</c:v>
                </c:pt>
                <c:pt idx="93">
                  <c:v>1.96</c:v>
                </c:pt>
                <c:pt idx="94">
                  <c:v>1.9850000000000001</c:v>
                </c:pt>
                <c:pt idx="95">
                  <c:v>2.0049999999999999</c:v>
                </c:pt>
                <c:pt idx="96">
                  <c:v>2.0350000000000001</c:v>
                </c:pt>
                <c:pt idx="97">
                  <c:v>2.0649999999999999</c:v>
                </c:pt>
                <c:pt idx="98">
                  <c:v>2.1</c:v>
                </c:pt>
                <c:pt idx="99">
                  <c:v>2.1480000000000001</c:v>
                </c:pt>
                <c:pt idx="100">
                  <c:v>2.198</c:v>
                </c:pt>
                <c:pt idx="101">
                  <c:v>2.27</c:v>
                </c:pt>
                <c:pt idx="102">
                  <c:v>2.36</c:v>
                </c:pt>
                <c:pt idx="103">
                  <c:v>2.4500000000000002</c:v>
                </c:pt>
                <c:pt idx="104">
                  <c:v>2.4940000000000002</c:v>
                </c:pt>
                <c:pt idx="105">
                  <c:v>2.5369999999999999</c:v>
                </c:pt>
                <c:pt idx="106">
                  <c:v>2.9409999999999998</c:v>
                </c:pt>
                <c:pt idx="107">
                  <c:v>2.9729999999999999</c:v>
                </c:pt>
                <c:pt idx="108">
                  <c:v>3.0049999999999999</c:v>
                </c:pt>
                <c:pt idx="109">
                  <c:v>3.056</c:v>
                </c:pt>
                <c:pt idx="110">
                  <c:v>3.1320000000000001</c:v>
                </c:pt>
                <c:pt idx="111">
                  <c:v>3.1560000000000001</c:v>
                </c:pt>
                <c:pt idx="112">
                  <c:v>3.2040000000000002</c:v>
                </c:pt>
                <c:pt idx="113">
                  <c:v>3.2450000000000001</c:v>
                </c:pt>
                <c:pt idx="114">
                  <c:v>3.3170000000000002</c:v>
                </c:pt>
                <c:pt idx="115">
                  <c:v>3.3439999999999999</c:v>
                </c:pt>
                <c:pt idx="116">
                  <c:v>3.45</c:v>
                </c:pt>
                <c:pt idx="117">
                  <c:v>3.573</c:v>
                </c:pt>
                <c:pt idx="118">
                  <c:v>3.7650000000000001</c:v>
                </c:pt>
                <c:pt idx="119">
                  <c:v>4.0449999999999999</c:v>
                </c:pt>
              </c:numCache>
            </c:numRef>
          </c:xVal>
          <c:yVal>
            <c:numRef>
              <c:f>Sheet1!$G$2:$G$121</c:f>
              <c:numCache>
                <c:formatCode>General</c:formatCode>
                <c:ptCount val="120"/>
                <c:pt idx="0">
                  <c:v>9.1999999999999998E-3</c:v>
                </c:pt>
                <c:pt idx="1">
                  <c:v>4.0799999999999996E-2</c:v>
                </c:pt>
                <c:pt idx="2">
                  <c:v>0.10390000000000001</c:v>
                </c:pt>
                <c:pt idx="3">
                  <c:v>0.1744</c:v>
                </c:pt>
                <c:pt idx="4">
                  <c:v>0.2379</c:v>
                </c:pt>
                <c:pt idx="5">
                  <c:v>0.38100000000000001</c:v>
                </c:pt>
                <c:pt idx="6">
                  <c:v>0.376</c:v>
                </c:pt>
                <c:pt idx="7">
                  <c:v>0.41949999999999998</c:v>
                </c:pt>
                <c:pt idx="8">
                  <c:v>0.42299999999999999</c:v>
                </c:pt>
                <c:pt idx="9">
                  <c:v>0.4662</c:v>
                </c:pt>
                <c:pt idx="10">
                  <c:v>0.50139999999999996</c:v>
                </c:pt>
                <c:pt idx="11">
                  <c:v>0.6421</c:v>
                </c:pt>
                <c:pt idx="12">
                  <c:v>0.68670000000000009</c:v>
                </c:pt>
                <c:pt idx="13">
                  <c:v>0.6946</c:v>
                </c:pt>
                <c:pt idx="14">
                  <c:v>0.97639999999999993</c:v>
                </c:pt>
                <c:pt idx="15">
                  <c:v>1.1162000000000001</c:v>
                </c:pt>
                <c:pt idx="16">
                  <c:v>1.1411</c:v>
                </c:pt>
                <c:pt idx="17">
                  <c:v>1.0329999999999999</c:v>
                </c:pt>
                <c:pt idx="18">
                  <c:v>1.2547999999999999</c:v>
                </c:pt>
                <c:pt idx="19">
                  <c:v>1.4707000000000001</c:v>
                </c:pt>
                <c:pt idx="20">
                  <c:v>1.5415999999999999</c:v>
                </c:pt>
                <c:pt idx="21">
                  <c:v>1.5237000000000001</c:v>
                </c:pt>
                <c:pt idx="22">
                  <c:v>1.5692999999999999</c:v>
                </c:pt>
                <c:pt idx="23">
                  <c:v>1.4834000000000001</c:v>
                </c:pt>
                <c:pt idx="24">
                  <c:v>1.4925999999999999</c:v>
                </c:pt>
                <c:pt idx="25">
                  <c:v>1.5289999999999999</c:v>
                </c:pt>
                <c:pt idx="26">
                  <c:v>1.4310999999999998</c:v>
                </c:pt>
                <c:pt idx="27">
                  <c:v>1.5154000000000001</c:v>
                </c:pt>
                <c:pt idx="28">
                  <c:v>1.4944999999999999</c:v>
                </c:pt>
                <c:pt idx="29">
                  <c:v>1.5049000000000001</c:v>
                </c:pt>
                <c:pt idx="30">
                  <c:v>1.4470999999999998</c:v>
                </c:pt>
                <c:pt idx="31">
                  <c:v>1.3449</c:v>
                </c:pt>
                <c:pt idx="32">
                  <c:v>1.4315</c:v>
                </c:pt>
                <c:pt idx="33">
                  <c:v>1.3820999999999999</c:v>
                </c:pt>
                <c:pt idx="34">
                  <c:v>1.3684000000000001</c:v>
                </c:pt>
                <c:pt idx="35">
                  <c:v>1.3417999999999999</c:v>
                </c:pt>
                <c:pt idx="36">
                  <c:v>1.089</c:v>
                </c:pt>
                <c:pt idx="37">
                  <c:v>1.2689999999999999</c:v>
                </c:pt>
                <c:pt idx="38">
                  <c:v>0.97370000000000001</c:v>
                </c:pt>
                <c:pt idx="39">
                  <c:v>1.0054000000000001</c:v>
                </c:pt>
                <c:pt idx="40">
                  <c:v>1.1673</c:v>
                </c:pt>
                <c:pt idx="41">
                  <c:v>1.1505999999999998</c:v>
                </c:pt>
                <c:pt idx="42">
                  <c:v>1.1329</c:v>
                </c:pt>
                <c:pt idx="43">
                  <c:v>0.61979999999999991</c:v>
                </c:pt>
                <c:pt idx="44">
                  <c:v>0.99329999999999996</c:v>
                </c:pt>
                <c:pt idx="45">
                  <c:v>1.0900999999999998</c:v>
                </c:pt>
                <c:pt idx="46">
                  <c:v>1.0424</c:v>
                </c:pt>
                <c:pt idx="47">
                  <c:v>0.81840000000000002</c:v>
                </c:pt>
                <c:pt idx="48">
                  <c:v>0.75649999999999995</c:v>
                </c:pt>
                <c:pt idx="49">
                  <c:v>0.8832000000000001</c:v>
                </c:pt>
                <c:pt idx="50">
                  <c:v>0.92510000000000003</c:v>
                </c:pt>
                <c:pt idx="51">
                  <c:v>0.94340000000000002</c:v>
                </c:pt>
                <c:pt idx="52">
                  <c:v>0.89939999999999998</c:v>
                </c:pt>
                <c:pt idx="53">
                  <c:v>0.72139999999999993</c:v>
                </c:pt>
                <c:pt idx="54">
                  <c:v>0.64329999999999998</c:v>
                </c:pt>
                <c:pt idx="55">
                  <c:v>0.6653</c:v>
                </c:pt>
                <c:pt idx="56">
                  <c:v>0.38900000000000001</c:v>
                </c:pt>
                <c:pt idx="57">
                  <c:v>0.24890000000000001</c:v>
                </c:pt>
                <c:pt idx="58">
                  <c:v>0.30219999999999997</c:v>
                </c:pt>
                <c:pt idx="59">
                  <c:v>0.50770000000000004</c:v>
                </c:pt>
                <c:pt idx="60">
                  <c:v>0.623</c:v>
                </c:pt>
                <c:pt idx="61">
                  <c:v>0.71970000000000001</c:v>
                </c:pt>
                <c:pt idx="62">
                  <c:v>0.66549999999999998</c:v>
                </c:pt>
                <c:pt idx="63">
                  <c:v>0.61439999999999995</c:v>
                </c:pt>
                <c:pt idx="64">
                  <c:v>0.39760000000000001</c:v>
                </c:pt>
                <c:pt idx="65">
                  <c:v>0.105</c:v>
                </c:pt>
                <c:pt idx="66">
                  <c:v>0.1822</c:v>
                </c:pt>
                <c:pt idx="67">
                  <c:v>0.12740000000000001</c:v>
                </c:pt>
                <c:pt idx="68">
                  <c:v>0.32669999999999999</c:v>
                </c:pt>
                <c:pt idx="69">
                  <c:v>0.44330000000000003</c:v>
                </c:pt>
                <c:pt idx="70">
                  <c:v>0.40820000000000001</c:v>
                </c:pt>
                <c:pt idx="71">
                  <c:v>0.46310000000000001</c:v>
                </c:pt>
                <c:pt idx="72">
                  <c:v>0.39810000000000001</c:v>
                </c:pt>
                <c:pt idx="73">
                  <c:v>0.24109999999999998</c:v>
                </c:pt>
                <c:pt idx="74">
                  <c:v>3.1300000000000001E-2</c:v>
                </c:pt>
                <c:pt idx="75">
                  <c:v>1.5E-3</c:v>
                </c:pt>
                <c:pt idx="76">
                  <c:v>5.3700000000000005E-2</c:v>
                </c:pt>
                <c:pt idx="77">
                  <c:v>0.1013</c:v>
                </c:pt>
                <c:pt idx="78">
                  <c:v>0.1017</c:v>
                </c:pt>
                <c:pt idx="79">
                  <c:v>0.17549999999999999</c:v>
                </c:pt>
                <c:pt idx="80">
                  <c:v>0.25309999999999999</c:v>
                </c:pt>
                <c:pt idx="81">
                  <c:v>0.26430000000000003</c:v>
                </c:pt>
                <c:pt idx="82">
                  <c:v>0.26500000000000001</c:v>
                </c:pt>
                <c:pt idx="83">
                  <c:v>0.23569999999999999</c:v>
                </c:pt>
                <c:pt idx="84">
                  <c:v>0.2384</c:v>
                </c:pt>
                <c:pt idx="85">
                  <c:v>0.22040000000000001</c:v>
                </c:pt>
                <c:pt idx="86">
                  <c:v>0.2356</c:v>
                </c:pt>
                <c:pt idx="87">
                  <c:v>0.2263</c:v>
                </c:pt>
                <c:pt idx="88">
                  <c:v>0.21249999999999999</c:v>
                </c:pt>
                <c:pt idx="89">
                  <c:v>0.1653</c:v>
                </c:pt>
                <c:pt idx="90">
                  <c:v>2.9600000000000001E-2</c:v>
                </c:pt>
                <c:pt idx="91">
                  <c:v>1.9E-3</c:v>
                </c:pt>
                <c:pt idx="92">
                  <c:v>1.1999999999999999E-3</c:v>
                </c:pt>
                <c:pt idx="93">
                  <c:v>2.0399999999999998E-2</c:v>
                </c:pt>
                <c:pt idx="94">
                  <c:v>8.77E-2</c:v>
                </c:pt>
                <c:pt idx="95">
                  <c:v>2.58E-2</c:v>
                </c:pt>
                <c:pt idx="96">
                  <c:v>9.5899999999999999E-2</c:v>
                </c:pt>
                <c:pt idx="97">
                  <c:v>5.8200000000000002E-2</c:v>
                </c:pt>
                <c:pt idx="98">
                  <c:v>8.5900000000000004E-2</c:v>
                </c:pt>
                <c:pt idx="99">
                  <c:v>7.9200000000000007E-2</c:v>
                </c:pt>
                <c:pt idx="100">
                  <c:v>6.8900000000000003E-2</c:v>
                </c:pt>
                <c:pt idx="101">
                  <c:v>6.7699999999999996E-2</c:v>
                </c:pt>
                <c:pt idx="102">
                  <c:v>5.9799999999999999E-2</c:v>
                </c:pt>
                <c:pt idx="103">
                  <c:v>2.0399999999999998E-2</c:v>
                </c:pt>
                <c:pt idx="104">
                  <c:v>1.78E-2</c:v>
                </c:pt>
                <c:pt idx="105">
                  <c:v>3.0999999999999999E-3</c:v>
                </c:pt>
                <c:pt idx="106">
                  <c:v>4.2000000000000006E-3</c:v>
                </c:pt>
                <c:pt idx="107">
                  <c:v>7.3000000000000001E-3</c:v>
                </c:pt>
                <c:pt idx="108">
                  <c:v>6.3E-3</c:v>
                </c:pt>
                <c:pt idx="109">
                  <c:v>3.0999999999999999E-3</c:v>
                </c:pt>
                <c:pt idx="110">
                  <c:v>5.1999999999999998E-3</c:v>
                </c:pt>
                <c:pt idx="111">
                  <c:v>1.8699999999999998E-2</c:v>
                </c:pt>
                <c:pt idx="112">
                  <c:v>1.2999999999999999E-3</c:v>
                </c:pt>
                <c:pt idx="113">
                  <c:v>3.0999999999999999E-3</c:v>
                </c:pt>
                <c:pt idx="114">
                  <c:v>1.26E-2</c:v>
                </c:pt>
                <c:pt idx="115">
                  <c:v>3.0999999999999999E-3</c:v>
                </c:pt>
                <c:pt idx="116">
                  <c:v>1.2800000000000001E-2</c:v>
                </c:pt>
                <c:pt idx="117">
                  <c:v>1.15E-2</c:v>
                </c:pt>
                <c:pt idx="118">
                  <c:v>9.4000000000000004E-3</c:v>
                </c:pt>
                <c:pt idx="119">
                  <c:v>7.1999999999999998E-3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568-4816-8859-31FEFF9CB069}"/>
            </c:ext>
          </c:extLst>
        </c:ser>
        <c:ser>
          <c:idx val="1"/>
          <c:order val="1"/>
          <c:tx>
            <c:v>Xenon lamp</c:v>
          </c:tx>
          <c:spPr>
            <a:ln w="12700">
              <a:solidFill>
                <a:srgbClr val="002060"/>
              </a:solidFill>
              <a:prstDash val="solid"/>
            </a:ln>
          </c:spPr>
          <c:marker>
            <c:symbol val="triangle"/>
            <c:size val="3"/>
            <c:spPr>
              <a:noFill/>
              <a:ln>
                <a:solidFill>
                  <a:srgbClr val="002060"/>
                </a:solidFill>
                <a:prstDash val="solid"/>
              </a:ln>
            </c:spPr>
          </c:marker>
          <c:xVal>
            <c:numRef>
              <c:f>Sheet1!$I$3:$I$82</c:f>
              <c:numCache>
                <c:formatCode>General</c:formatCode>
                <c:ptCount val="80"/>
                <c:pt idx="0">
                  <c:v>0.19</c:v>
                </c:pt>
                <c:pt idx="1">
                  <c:v>0.2</c:v>
                </c:pt>
                <c:pt idx="2">
                  <c:v>0.2036603921</c:v>
                </c:pt>
                <c:pt idx="3">
                  <c:v>0.21604138589999999</c:v>
                </c:pt>
                <c:pt idx="4">
                  <c:v>0.2281441551</c:v>
                </c:pt>
                <c:pt idx="5">
                  <c:v>0.240107812</c:v>
                </c:pt>
                <c:pt idx="6">
                  <c:v>0.25900000000000001</c:v>
                </c:pt>
                <c:pt idx="7">
                  <c:v>0.27500000000000002</c:v>
                </c:pt>
                <c:pt idx="8">
                  <c:v>0.28879711340000003</c:v>
                </c:pt>
                <c:pt idx="9">
                  <c:v>0.30399999999999999</c:v>
                </c:pt>
                <c:pt idx="10">
                  <c:v>0.3131417641</c:v>
                </c:pt>
                <c:pt idx="11">
                  <c:v>0.32510542100000001</c:v>
                </c:pt>
                <c:pt idx="12">
                  <c:v>0.33</c:v>
                </c:pt>
                <c:pt idx="13">
                  <c:v>0.33651262879999999</c:v>
                </c:pt>
                <c:pt idx="14">
                  <c:v>0.34875451029999999</c:v>
                </c:pt>
                <c:pt idx="15">
                  <c:v>0.37435117159999998</c:v>
                </c:pt>
                <c:pt idx="16">
                  <c:v>0.39994783290000002</c:v>
                </c:pt>
                <c:pt idx="17">
                  <c:v>0.41260705130000003</c:v>
                </c:pt>
                <c:pt idx="18">
                  <c:v>0.42484893270000001</c:v>
                </c:pt>
                <c:pt idx="19">
                  <c:v>0.42443159590000001</c:v>
                </c:pt>
                <c:pt idx="20">
                  <c:v>0.43709081420000001</c:v>
                </c:pt>
                <c:pt idx="21">
                  <c:v>0.45016736950000003</c:v>
                </c:pt>
                <c:pt idx="22">
                  <c:v>0.45044559410000001</c:v>
                </c:pt>
                <c:pt idx="23">
                  <c:v>0.45072381859999999</c:v>
                </c:pt>
                <c:pt idx="24">
                  <c:v>0.45100000000000001</c:v>
                </c:pt>
                <c:pt idx="25">
                  <c:v>0.45500000000000002</c:v>
                </c:pt>
                <c:pt idx="26">
                  <c:v>0.45900000000000002</c:v>
                </c:pt>
                <c:pt idx="27">
                  <c:v>0.46600000000000003</c:v>
                </c:pt>
                <c:pt idx="28">
                  <c:v>0.47</c:v>
                </c:pt>
                <c:pt idx="29">
                  <c:v>0.50414293789999998</c:v>
                </c:pt>
                <c:pt idx="30">
                  <c:v>0.53015693610000003</c:v>
                </c:pt>
                <c:pt idx="31">
                  <c:v>0.55800000000000005</c:v>
                </c:pt>
                <c:pt idx="32">
                  <c:v>0.64900000000000002</c:v>
                </c:pt>
                <c:pt idx="33">
                  <c:v>0.68100000000000005</c:v>
                </c:pt>
                <c:pt idx="34">
                  <c:v>0.70015693609999996</c:v>
                </c:pt>
                <c:pt idx="35">
                  <c:v>0.78862757029999997</c:v>
                </c:pt>
                <c:pt idx="36">
                  <c:v>0.81394600699999997</c:v>
                </c:pt>
                <c:pt idx="37">
                  <c:v>0.82499999999999996</c:v>
                </c:pt>
                <c:pt idx="38">
                  <c:v>0.83926444379999998</c:v>
                </c:pt>
                <c:pt idx="39">
                  <c:v>0.83926444379999998</c:v>
                </c:pt>
                <c:pt idx="40">
                  <c:v>0.8542885711</c:v>
                </c:pt>
                <c:pt idx="41">
                  <c:v>0.86694778939999995</c:v>
                </c:pt>
                <c:pt idx="42">
                  <c:v>0.86694778939999995</c:v>
                </c:pt>
                <c:pt idx="43">
                  <c:v>0.86694778939999995</c:v>
                </c:pt>
                <c:pt idx="44">
                  <c:v>0.94276398729999999</c:v>
                </c:pt>
                <c:pt idx="45">
                  <c:v>0.99493109589999995</c:v>
                </c:pt>
                <c:pt idx="46">
                  <c:v>1.034021649</c:v>
                </c:pt>
                <c:pt idx="47">
                  <c:v>1.085771421</c:v>
                </c:pt>
                <c:pt idx="48">
                  <c:v>1.124305525</c:v>
                </c:pt>
                <c:pt idx="49">
                  <c:v>1.1628396299999999</c:v>
                </c:pt>
                <c:pt idx="50">
                  <c:v>1.1884362909999999</c:v>
                </c:pt>
                <c:pt idx="51">
                  <c:v>1.2524279439999999</c:v>
                </c:pt>
                <c:pt idx="52">
                  <c:v>1.367891145</c:v>
                </c:pt>
                <c:pt idx="53">
                  <c:v>1.457479459</c:v>
                </c:pt>
                <c:pt idx="54">
                  <c:v>1.5088118939999999</c:v>
                </c:pt>
                <c:pt idx="55">
                  <c:v>1.5470677740000001</c:v>
                </c:pt>
                <c:pt idx="56">
                  <c:v>1.6111985390000001</c:v>
                </c:pt>
                <c:pt idx="57">
                  <c:v>1.6881276359999999</c:v>
                </c:pt>
                <c:pt idx="58">
                  <c:v>1.777855062</c:v>
                </c:pt>
                <c:pt idx="59">
                  <c:v>1.8546450459999999</c:v>
                </c:pt>
                <c:pt idx="60">
                  <c:v>1.918775812</c:v>
                </c:pt>
                <c:pt idx="61">
                  <c:v>1.9829065770000001</c:v>
                </c:pt>
                <c:pt idx="62">
                  <c:v>2.0340999000000002</c:v>
                </c:pt>
                <c:pt idx="63">
                  <c:v>2.0982306660000001</c:v>
                </c:pt>
                <c:pt idx="64">
                  <c:v>2.1879580920000001</c:v>
                </c:pt>
                <c:pt idx="65">
                  <c:v>2.2263530839999999</c:v>
                </c:pt>
                <c:pt idx="66">
                  <c:v>2.2903447379999999</c:v>
                </c:pt>
                <c:pt idx="67">
                  <c:v>2.3672738340000001</c:v>
                </c:pt>
                <c:pt idx="68">
                  <c:v>2.3930096070000002</c:v>
                </c:pt>
                <c:pt idx="69">
                  <c:v>2.4312654870000001</c:v>
                </c:pt>
                <c:pt idx="70">
                  <c:v>2.495396253</c:v>
                </c:pt>
                <c:pt idx="71">
                  <c:v>2.546589575</c:v>
                </c:pt>
                <c:pt idx="72">
                  <c:v>2.6105812290000001</c:v>
                </c:pt>
                <c:pt idx="73">
                  <c:v>2.6745728820000001</c:v>
                </c:pt>
                <c:pt idx="74">
                  <c:v>2.751362866</c:v>
                </c:pt>
                <c:pt idx="75">
                  <c:v>2.802695301</c:v>
                </c:pt>
                <c:pt idx="76">
                  <c:v>2.8796243970000002</c:v>
                </c:pt>
                <c:pt idx="77">
                  <c:v>2.9180193889999999</c:v>
                </c:pt>
                <c:pt idx="78">
                  <c:v>2.9564143810000001</c:v>
                </c:pt>
                <c:pt idx="79">
                  <c:v>2.9690735990000001</c:v>
                </c:pt>
              </c:numCache>
            </c:numRef>
          </c:xVal>
          <c:yVal>
            <c:numRef>
              <c:f>Sheet1!$J$3:$J$82</c:f>
              <c:numCache>
                <c:formatCode>General</c:formatCode>
                <c:ptCount val="80"/>
                <c:pt idx="0">
                  <c:v>2.0727731169999999E-2</c:v>
                </c:pt>
                <c:pt idx="1">
                  <c:v>7.28948398E-2</c:v>
                </c:pt>
                <c:pt idx="2">
                  <c:v>0.14245098470000001</c:v>
                </c:pt>
                <c:pt idx="3">
                  <c:v>0.19482676169999999</c:v>
                </c:pt>
                <c:pt idx="4">
                  <c:v>0.28198061120000001</c:v>
                </c:pt>
                <c:pt idx="5">
                  <c:v>0.38652349689999999</c:v>
                </c:pt>
                <c:pt idx="6">
                  <c:v>0.49106638260000002</c:v>
                </c:pt>
                <c:pt idx="7">
                  <c:v>0.59560926839999995</c:v>
                </c:pt>
                <c:pt idx="8">
                  <c:v>0.70036082249999998</c:v>
                </c:pt>
                <c:pt idx="9">
                  <c:v>0.80490370820000001</c:v>
                </c:pt>
                <c:pt idx="10">
                  <c:v>0.86899999999999999</c:v>
                </c:pt>
                <c:pt idx="11">
                  <c:v>0.96182237100000001</c:v>
                </c:pt>
                <c:pt idx="12">
                  <c:v>1.0489762199999999</c:v>
                </c:pt>
                <c:pt idx="13">
                  <c:v>1.1359214019999999</c:v>
                </c:pt>
                <c:pt idx="14">
                  <c:v>1.2056862150000001</c:v>
                </c:pt>
                <c:pt idx="15">
                  <c:v>1.2061035520000001</c:v>
                </c:pt>
                <c:pt idx="16">
                  <c:v>1.2065208890000001</c:v>
                </c:pt>
                <c:pt idx="17">
                  <c:v>1.224118593</c:v>
                </c:pt>
                <c:pt idx="18">
                  <c:v>1.293883407</c:v>
                </c:pt>
                <c:pt idx="19">
                  <c:v>1.3460505149999999</c:v>
                </c:pt>
                <c:pt idx="20">
                  <c:v>1.36364822</c:v>
                </c:pt>
                <c:pt idx="21">
                  <c:v>1.329078816</c:v>
                </c:pt>
                <c:pt idx="22">
                  <c:v>1.294300743</c:v>
                </c:pt>
                <c:pt idx="23">
                  <c:v>1.259522671</c:v>
                </c:pt>
                <c:pt idx="24">
                  <c:v>1.2075642310000001</c:v>
                </c:pt>
                <c:pt idx="25">
                  <c:v>1.1553971220000001</c:v>
                </c:pt>
                <c:pt idx="26">
                  <c:v>1.1206190499999999</c:v>
                </c:pt>
                <c:pt idx="27">
                  <c:v>1.086049646</c:v>
                </c:pt>
                <c:pt idx="28">
                  <c:v>1.033882537</c:v>
                </c:pt>
                <c:pt idx="29">
                  <c:v>0.98399999999999999</c:v>
                </c:pt>
                <c:pt idx="30">
                  <c:v>0.96</c:v>
                </c:pt>
                <c:pt idx="31">
                  <c:v>0.93900000000000006</c:v>
                </c:pt>
                <c:pt idx="32">
                  <c:v>0.88600000000000001</c:v>
                </c:pt>
                <c:pt idx="33">
                  <c:v>0.91400000000000003</c:v>
                </c:pt>
                <c:pt idx="34">
                  <c:v>0.93038299349999998</c:v>
                </c:pt>
                <c:pt idx="35">
                  <c:v>0.62155371039999996</c:v>
                </c:pt>
                <c:pt idx="36">
                  <c:v>0.65674911970000005</c:v>
                </c:pt>
                <c:pt idx="37">
                  <c:v>0.67100000000000004</c:v>
                </c:pt>
                <c:pt idx="38">
                  <c:v>0.69194452900000003</c:v>
                </c:pt>
                <c:pt idx="39">
                  <c:v>0.69194452900000003</c:v>
                </c:pt>
                <c:pt idx="40">
                  <c:v>0.41392861800000003</c:v>
                </c:pt>
                <c:pt idx="41">
                  <c:v>0.43152632270000002</c:v>
                </c:pt>
                <c:pt idx="42">
                  <c:v>0.43152632270000002</c:v>
                </c:pt>
                <c:pt idx="43">
                  <c:v>0.43152632270000002</c:v>
                </c:pt>
                <c:pt idx="44">
                  <c:v>0.55450158670000005</c:v>
                </c:pt>
                <c:pt idx="45">
                  <c:v>0.43361300699999999</c:v>
                </c:pt>
                <c:pt idx="46">
                  <c:v>0.34729383120000001</c:v>
                </c:pt>
                <c:pt idx="47">
                  <c:v>0.27857236010000003</c:v>
                </c:pt>
                <c:pt idx="48">
                  <c:v>0.2618093292</c:v>
                </c:pt>
                <c:pt idx="49">
                  <c:v>0.24504629829999999</c:v>
                </c:pt>
                <c:pt idx="50">
                  <c:v>0.2454636352</c:v>
                </c:pt>
                <c:pt idx="51">
                  <c:v>0.23400000000000001</c:v>
                </c:pt>
                <c:pt idx="52">
                  <c:v>0.224</c:v>
                </c:pt>
                <c:pt idx="53">
                  <c:v>0.21506759989999999</c:v>
                </c:pt>
                <c:pt idx="54">
                  <c:v>0.20800000000000002</c:v>
                </c:pt>
                <c:pt idx="55">
                  <c:v>0.20800000000000002</c:v>
                </c:pt>
                <c:pt idx="56">
                  <c:v>0.20018258489999999</c:v>
                </c:pt>
                <c:pt idx="57">
                  <c:v>0.18404555929999999</c:v>
                </c:pt>
                <c:pt idx="58">
                  <c:v>0.1681172021</c:v>
                </c:pt>
                <c:pt idx="59">
                  <c:v>0.16</c:v>
                </c:pt>
                <c:pt idx="60">
                  <c:v>0.1530235187</c:v>
                </c:pt>
                <c:pt idx="61">
                  <c:v>0.1366778246</c:v>
                </c:pt>
                <c:pt idx="62">
                  <c:v>0.13751249839999999</c:v>
                </c:pt>
                <c:pt idx="63">
                  <c:v>0.1211668043</c:v>
                </c:pt>
                <c:pt idx="64">
                  <c:v>0.1052384472</c:v>
                </c:pt>
                <c:pt idx="65">
                  <c:v>0.1058644525</c:v>
                </c:pt>
                <c:pt idx="66">
                  <c:v>9.4E-2</c:v>
                </c:pt>
                <c:pt idx="67">
                  <c:v>9.0770769030000004E-2</c:v>
                </c:pt>
                <c:pt idx="68">
                  <c:v>8.7999999999999995E-2</c:v>
                </c:pt>
                <c:pt idx="69">
                  <c:v>8.3000000000000004E-2</c:v>
                </c:pt>
                <c:pt idx="70">
                  <c:v>7.5468417159999995E-2</c:v>
                </c:pt>
                <c:pt idx="71">
                  <c:v>7.6303090899999995E-2</c:v>
                </c:pt>
                <c:pt idx="72">
                  <c:v>7.7346433069999998E-2</c:v>
                </c:pt>
                <c:pt idx="73">
                  <c:v>6.8000000000000005E-2</c:v>
                </c:pt>
                <c:pt idx="74">
                  <c:v>6.8000000000000005E-2</c:v>
                </c:pt>
                <c:pt idx="75">
                  <c:v>6.3087423379999993E-2</c:v>
                </c:pt>
                <c:pt idx="76">
                  <c:v>5.2000000000000005E-2</c:v>
                </c:pt>
                <c:pt idx="77">
                  <c:v>4.7576403080000003E-2</c:v>
                </c:pt>
                <c:pt idx="78">
                  <c:v>4.8202408379999999E-2</c:v>
                </c:pt>
                <c:pt idx="79">
                  <c:v>4.7E-2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568-4816-8859-31FEFF9CB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188120"/>
        <c:axId val="1"/>
      </c:scatterChart>
      <c:valAx>
        <c:axId val="336188120"/>
        <c:scaling>
          <c:orientation val="minMax"/>
          <c:max val="3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E0399"/>
                    </a:solidFill>
                    <a:latin typeface="Arial" panose="020B0604020202020204" pitchFamily="34" charset="0"/>
                    <a:ea typeface="Times New Roman"/>
                    <a:cs typeface="Arial" panose="020B0604020202020204" pitchFamily="34" charset="0"/>
                  </a:defRPr>
                </a:pPr>
                <a:r>
                  <a:rPr lang="en-ZA" sz="1200" b="1" i="0" u="none" strike="noStrike" baseline="0">
                    <a:solidFill>
                      <a:srgbClr val="0E0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Wavelength (mm)</a:t>
                </a:r>
              </a:p>
            </c:rich>
          </c:tx>
          <c:layout>
            <c:manualLayout>
              <c:xMode val="edge"/>
              <c:yMode val="edge"/>
              <c:x val="0.37757120940061384"/>
              <c:y val="0.90625063521265936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E0399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E0399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crossBetween val="midCat"/>
        <c:majorUnit val="0.5"/>
      </c:valAx>
      <c:valAx>
        <c:axId val="1"/>
        <c:scaling>
          <c:orientation val="minMax"/>
          <c:max val="1.8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E0399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ZA" sz="1200" b="1" i="0" u="none" strike="noStrike" baseline="0" dirty="0">
                    <a:solidFill>
                      <a:srgbClr val="0E0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Energy Distribution (kW/m²/mm)</a:t>
                </a:r>
              </a:p>
            </c:rich>
          </c:tx>
          <c:layout>
            <c:manualLayout>
              <c:xMode val="edge"/>
              <c:yMode val="edge"/>
              <c:x val="1.2652753627638763E-2"/>
              <c:y val="0.13206330605867589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E0399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E0399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defRPr>
            </a:pPr>
            <a:endParaRPr lang="en-US"/>
          </a:p>
        </c:txPr>
        <c:crossAx val="336188120"/>
        <c:crosses val="autoZero"/>
        <c:crossBetween val="midCat"/>
        <c:majorUnit val="0.2"/>
      </c:valAx>
      <c:spPr>
        <a:noFill/>
        <a:ln w="12700">
          <a:solidFill>
            <a:srgbClr val="0E0399"/>
          </a:solidFill>
          <a:prstDash val="solid"/>
        </a:ln>
      </c:spPr>
    </c:plotArea>
    <c:legend>
      <c:legendPos val="tr"/>
      <c:legendEntry>
        <c:idx val="0"/>
        <c:txPr>
          <a:bodyPr/>
          <a:lstStyle/>
          <a:p>
            <a:pPr>
              <a:defRPr sz="1200" b="0" i="0" u="none" strike="noStrike" baseline="0">
                <a:solidFill>
                  <a:srgbClr val="0E0399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200" b="0" i="0" u="none" strike="noStrike" baseline="0">
                <a:solidFill>
                  <a:srgbClr val="0E0399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41388809549142602"/>
          <c:y val="3.8707956484930701E-2"/>
          <c:w val="0.52620280487071514"/>
          <c:h val="0.10283904944693242"/>
        </c:manualLayout>
      </c:layout>
      <c:overlay val="0"/>
      <c:spPr>
        <a:solidFill>
          <a:srgbClr val="FFFFFF">
            <a:alpha val="93000"/>
          </a:srgbClr>
        </a:solidFill>
        <a:ln w="12700" cmpd="dbl">
          <a:solidFill>
            <a:schemeClr val="tx1"/>
          </a:solidFill>
          <a:prstDash val="solid"/>
        </a:ln>
        <a:effectLst>
          <a:outerShdw dist="35921" dir="2700000" algn="br">
            <a:srgbClr val="000000"/>
          </a:outerShdw>
          <a:softEdge rad="31750"/>
        </a:effectLst>
      </c:spPr>
      <c:txPr>
        <a:bodyPr/>
        <a:lstStyle/>
        <a:p>
          <a:pPr>
            <a:defRPr sz="920" b="0" i="0" u="none" strike="noStrike" baseline="0">
              <a:solidFill>
                <a:srgbClr val="0E0399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617999021308778"/>
          <c:y val="0.15092200264941447"/>
          <c:w val="0.77161096388375183"/>
          <c:h val="0.6666553066873658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Sheet1!$F$39</c:f>
              <c:strCache>
                <c:ptCount val="1"/>
                <c:pt idx="0">
                  <c:v>PV Module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4"/>
            <c:spPr>
              <a:solidFill>
                <a:srgbClr val="002060"/>
              </a:solidFill>
              <a:ln w="9525">
                <a:solidFill>
                  <a:srgbClr val="002060"/>
                </a:solidFill>
              </a:ln>
              <a:effectLst/>
            </c:spPr>
          </c:marker>
          <c:xVal>
            <c:numRef>
              <c:f>Sheet1!$A$53:$A$122</c:f>
              <c:numCache>
                <c:formatCode>General</c:formatCode>
                <c:ptCount val="70"/>
                <c:pt idx="0">
                  <c:v>0</c:v>
                </c:pt>
                <c:pt idx="1">
                  <c:v>0.91642490655236297</c:v>
                </c:pt>
                <c:pt idx="2">
                  <c:v>1.4654086112421301</c:v>
                </c:pt>
                <c:pt idx="3">
                  <c:v>1.79659229985324</c:v>
                </c:pt>
                <c:pt idx="4">
                  <c:v>2.1465600864380701</c:v>
                </c:pt>
                <c:pt idx="5">
                  <c:v>2.3621167731411701</c:v>
                </c:pt>
                <c:pt idx="6">
                  <c:v>2.5877844958353799</c:v>
                </c:pt>
                <c:pt idx="7">
                  <c:v>3.12469095292882</c:v>
                </c:pt>
                <c:pt idx="8">
                  <c:v>3.86291770132663</c:v>
                </c:pt>
                <c:pt idx="9">
                  <c:v>5.2009773993284902</c:v>
                </c:pt>
                <c:pt idx="10">
                  <c:v>7.0455501921277603</c:v>
                </c:pt>
                <c:pt idx="11">
                  <c:v>8.7250293578811409</c:v>
                </c:pt>
                <c:pt idx="12">
                  <c:v>9.2280544576743502</c:v>
                </c:pt>
                <c:pt idx="13">
                  <c:v>12.5040030184831</c:v>
                </c:pt>
                <c:pt idx="14">
                  <c:v>13.615959402673599</c:v>
                </c:pt>
                <c:pt idx="15">
                  <c:v>15.6539652811602</c:v>
                </c:pt>
                <c:pt idx="16">
                  <c:v>17.918233889706801</c:v>
                </c:pt>
                <c:pt idx="17">
                  <c:v>18.3963503622725</c:v>
                </c:pt>
                <c:pt idx="18">
                  <c:v>19.853228037175601</c:v>
                </c:pt>
                <c:pt idx="19">
                  <c:v>20.326377586592901</c:v>
                </c:pt>
                <c:pt idx="20">
                  <c:v>21.8351657540262</c:v>
                </c:pt>
                <c:pt idx="21">
                  <c:v>22.3383934147429</c:v>
                </c:pt>
                <c:pt idx="22">
                  <c:v>23.951695203768999</c:v>
                </c:pt>
                <c:pt idx="23">
                  <c:v>24.266909429489001</c:v>
                </c:pt>
                <c:pt idx="24">
                  <c:v>24.714582924705901</c:v>
                </c:pt>
                <c:pt idx="25">
                  <c:v>24.964941752453601</c:v>
                </c:pt>
                <c:pt idx="26">
                  <c:v>25.464359061167301</c:v>
                </c:pt>
                <c:pt idx="27">
                  <c:v>25.906821382389499</c:v>
                </c:pt>
                <c:pt idx="28">
                  <c:v>26.112974961515501</c:v>
                </c:pt>
                <c:pt idx="29">
                  <c:v>26.444877899504299</c:v>
                </c:pt>
                <c:pt idx="30">
                  <c:v>26.6238420864861</c:v>
                </c:pt>
                <c:pt idx="31">
                  <c:v>26.989060670177</c:v>
                </c:pt>
                <c:pt idx="32">
                  <c:v>27.069067809553101</c:v>
                </c:pt>
                <c:pt idx="33">
                  <c:v>27.4050260181371</c:v>
                </c:pt>
                <c:pt idx="34">
                  <c:v>27.550910305060299</c:v>
                </c:pt>
                <c:pt idx="35">
                  <c:v>27.743830468458</c:v>
                </c:pt>
                <c:pt idx="36">
                  <c:v>27.9660964212772</c:v>
                </c:pt>
                <c:pt idx="37">
                  <c:v>28.026849717353599</c:v>
                </c:pt>
                <c:pt idx="38">
                  <c:v>28.361662839565899</c:v>
                </c:pt>
                <c:pt idx="39">
                  <c:v>28.523618762210798</c:v>
                </c:pt>
                <c:pt idx="40">
                  <c:v>28.759110189690102</c:v>
                </c:pt>
                <c:pt idx="41">
                  <c:v>28.9633784405314</c:v>
                </c:pt>
                <c:pt idx="42">
                  <c:v>29.127087045515701</c:v>
                </c:pt>
                <c:pt idx="43">
                  <c:v>29.343379882374499</c:v>
                </c:pt>
                <c:pt idx="44">
                  <c:v>29.453777226500399</c:v>
                </c:pt>
                <c:pt idx="45">
                  <c:v>29.605161974311599</c:v>
                </c:pt>
                <c:pt idx="46">
                  <c:v>29.802542420246301</c:v>
                </c:pt>
                <c:pt idx="47">
                  <c:v>29.8924396679731</c:v>
                </c:pt>
                <c:pt idx="48">
                  <c:v>30.0345932254221</c:v>
                </c:pt>
                <c:pt idx="49">
                  <c:v>30.264659713146401</c:v>
                </c:pt>
                <c:pt idx="50">
                  <c:v>30.5804076641538</c:v>
                </c:pt>
                <c:pt idx="51">
                  <c:v>30.591704623646802</c:v>
                </c:pt>
                <c:pt idx="52">
                  <c:v>30.809588461011501</c:v>
                </c:pt>
                <c:pt idx="53">
                  <c:v>31.055299430925299</c:v>
                </c:pt>
                <c:pt idx="54">
                  <c:v>31.149400172789399</c:v>
                </c:pt>
                <c:pt idx="55">
                  <c:v>31.488748028274099</c:v>
                </c:pt>
                <c:pt idx="56">
                  <c:v>31.784393463222202</c:v>
                </c:pt>
                <c:pt idx="57">
                  <c:v>31.8869617735666</c:v>
                </c:pt>
                <c:pt idx="58">
                  <c:v>32.110943795371902</c:v>
                </c:pt>
                <c:pt idx="59">
                  <c:v>32.3632866870689</c:v>
                </c:pt>
                <c:pt idx="60">
                  <c:v>32.502774857917899</c:v>
                </c:pt>
                <c:pt idx="61">
                  <c:v>32.807373037407302</c:v>
                </c:pt>
                <c:pt idx="62">
                  <c:v>33.190452015239899</c:v>
                </c:pt>
                <c:pt idx="63">
                  <c:v>33.219227696762403</c:v>
                </c:pt>
                <c:pt idx="64">
                  <c:v>33.4201480135415</c:v>
                </c:pt>
                <c:pt idx="65">
                  <c:v>33.893047857911</c:v>
                </c:pt>
                <c:pt idx="66">
                  <c:v>33.985342162197398</c:v>
                </c:pt>
                <c:pt idx="67">
                  <c:v>34.477663895140601</c:v>
                </c:pt>
                <c:pt idx="68">
                  <c:v>34.788946976007203</c:v>
                </c:pt>
                <c:pt idx="69">
                  <c:v>34.978457166194602</c:v>
                </c:pt>
              </c:numCache>
            </c:numRef>
          </c:xVal>
          <c:yVal>
            <c:numRef>
              <c:f>Sheet1!$B$53:$B$122</c:f>
              <c:numCache>
                <c:formatCode>General</c:formatCode>
                <c:ptCount val="70"/>
                <c:pt idx="0">
                  <c:v>3.1653396672358398</c:v>
                </c:pt>
                <c:pt idx="1">
                  <c:v>3.1632949215682098</c:v>
                </c:pt>
                <c:pt idx="2">
                  <c:v>3.1620653938446801</c:v>
                </c:pt>
                <c:pt idx="3">
                  <c:v>3.1613294496630102</c:v>
                </c:pt>
                <c:pt idx="4">
                  <c:v>3.1605859133245899</c:v>
                </c:pt>
                <c:pt idx="5">
                  <c:v>3.16018437440749</c:v>
                </c:pt>
                <c:pt idx="6">
                  <c:v>3.15982845962745</c:v>
                </c:pt>
                <c:pt idx="7">
                  <c:v>3.1590329076350701</c:v>
                </c:pt>
                <c:pt idx="8">
                  <c:v>3.1579242607197902</c:v>
                </c:pt>
                <c:pt idx="9">
                  <c:v>3.1558569844134401</c:v>
                </c:pt>
                <c:pt idx="10">
                  <c:v>3.15287353403582</c:v>
                </c:pt>
                <c:pt idx="11">
                  <c:v>3.1499943976849698</c:v>
                </c:pt>
                <c:pt idx="12">
                  <c:v>3.1491070547123599</c:v>
                </c:pt>
                <c:pt idx="13">
                  <c:v>3.14301015321203</c:v>
                </c:pt>
                <c:pt idx="14">
                  <c:v>3.1407384830601099</c:v>
                </c:pt>
                <c:pt idx="15">
                  <c:v>3.1360446785956202</c:v>
                </c:pt>
                <c:pt idx="16">
                  <c:v>3.1295547251484299</c:v>
                </c:pt>
                <c:pt idx="17">
                  <c:v>3.1279597722659198</c:v>
                </c:pt>
                <c:pt idx="18">
                  <c:v>3.1223634199596599</c:v>
                </c:pt>
                <c:pt idx="19">
                  <c:v>3.12033489810291</c:v>
                </c:pt>
                <c:pt idx="20">
                  <c:v>3.1129463838081302</c:v>
                </c:pt>
                <c:pt idx="21">
                  <c:v>3.1100323668991199</c:v>
                </c:pt>
                <c:pt idx="22">
                  <c:v>3.0989357739652199</c:v>
                </c:pt>
                <c:pt idx="23">
                  <c:v>3.0963398898797698</c:v>
                </c:pt>
                <c:pt idx="24">
                  <c:v>3.09173036431137</c:v>
                </c:pt>
                <c:pt idx="25">
                  <c:v>3.08853748842703</c:v>
                </c:pt>
                <c:pt idx="26">
                  <c:v>3.0807701128101299</c:v>
                </c:pt>
                <c:pt idx="27">
                  <c:v>3.0716577580811202</c:v>
                </c:pt>
                <c:pt idx="28">
                  <c:v>3.0664441041517798</c:v>
                </c:pt>
                <c:pt idx="29">
                  <c:v>3.05652279713888</c:v>
                </c:pt>
                <c:pt idx="30">
                  <c:v>3.0503368326219298</c:v>
                </c:pt>
                <c:pt idx="31">
                  <c:v>3.03533959372198</c:v>
                </c:pt>
                <c:pt idx="32">
                  <c:v>3.0316465158783399</c:v>
                </c:pt>
                <c:pt idx="33">
                  <c:v>3.0139964990522299</c:v>
                </c:pt>
                <c:pt idx="34">
                  <c:v>3.00515407118694</c:v>
                </c:pt>
                <c:pt idx="35">
                  <c:v>2.9923489132589598</c:v>
                </c:pt>
                <c:pt idx="36">
                  <c:v>2.9758771806089399</c:v>
                </c:pt>
                <c:pt idx="37">
                  <c:v>2.97097131687371</c:v>
                </c:pt>
                <c:pt idx="38">
                  <c:v>2.9408820291814899</c:v>
                </c:pt>
                <c:pt idx="39">
                  <c:v>2.9243331401591401</c:v>
                </c:pt>
                <c:pt idx="40">
                  <c:v>2.89758165937734</c:v>
                </c:pt>
                <c:pt idx="41">
                  <c:v>2.87159238666767</c:v>
                </c:pt>
                <c:pt idx="42">
                  <c:v>2.84868115368287</c:v>
                </c:pt>
                <c:pt idx="43">
                  <c:v>2.81534440867153</c:v>
                </c:pt>
                <c:pt idx="44">
                  <c:v>2.7969258603023102</c:v>
                </c:pt>
                <c:pt idx="45">
                  <c:v>2.7701142908912701</c:v>
                </c:pt>
                <c:pt idx="46">
                  <c:v>2.7319845189141199</c:v>
                </c:pt>
                <c:pt idx="47">
                  <c:v>2.7133917472660598</c:v>
                </c:pt>
                <c:pt idx="48">
                  <c:v>2.6824011819101998</c:v>
                </c:pt>
                <c:pt idx="49">
                  <c:v>2.62794141935434</c:v>
                </c:pt>
                <c:pt idx="50">
                  <c:v>2.5437666066103701</c:v>
                </c:pt>
                <c:pt idx="51">
                  <c:v>2.5405402897731899</c:v>
                </c:pt>
                <c:pt idx="52">
                  <c:v>2.4752811924568299</c:v>
                </c:pt>
                <c:pt idx="53">
                  <c:v>2.3947663183591299</c:v>
                </c:pt>
                <c:pt idx="54">
                  <c:v>2.3618197692458298</c:v>
                </c:pt>
                <c:pt idx="55">
                  <c:v>2.23350548700268</c:v>
                </c:pt>
                <c:pt idx="56">
                  <c:v>2.1088714510440698</c:v>
                </c:pt>
                <c:pt idx="57">
                  <c:v>2.06287341521988</c:v>
                </c:pt>
                <c:pt idx="58">
                  <c:v>1.9569571773221399</c:v>
                </c:pt>
                <c:pt idx="59">
                  <c:v>1.8290967238979601</c:v>
                </c:pt>
                <c:pt idx="60">
                  <c:v>1.75456099544713</c:v>
                </c:pt>
                <c:pt idx="61">
                  <c:v>1.5823531057263001</c:v>
                </c:pt>
                <c:pt idx="62">
                  <c:v>1.3472662993608899</c:v>
                </c:pt>
                <c:pt idx="63">
                  <c:v>1.32875418722494</c:v>
                </c:pt>
                <c:pt idx="64">
                  <c:v>1.19665135756684</c:v>
                </c:pt>
                <c:pt idx="65">
                  <c:v>0.86456010139032902</c:v>
                </c:pt>
                <c:pt idx="66">
                  <c:v>0.79640721265635495</c:v>
                </c:pt>
                <c:pt idx="67">
                  <c:v>0.41580940419566598</c:v>
                </c:pt>
                <c:pt idx="68">
                  <c:v>0.16055598048452999</c:v>
                </c:pt>
                <c:pt idx="69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257-4F81-937F-95DD337AF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187136"/>
        <c:axId val="336183856"/>
      </c:scatterChart>
      <c:valAx>
        <c:axId val="336187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E0399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ZA"/>
                  <a:t>Voltage (V)</a:t>
                </a:r>
              </a:p>
            </c:rich>
          </c:tx>
          <c:layout>
            <c:manualLayout>
              <c:xMode val="edge"/>
              <c:yMode val="edge"/>
              <c:x val="0.44483180227471564"/>
              <c:y val="0.911087893626053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E0399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rgbClr val="0E039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E0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36183856"/>
        <c:crosses val="autoZero"/>
        <c:crossBetween val="midCat"/>
      </c:valAx>
      <c:valAx>
        <c:axId val="33618385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E0399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ZA"/>
                  <a:t>Current (A)</a:t>
                </a:r>
              </a:p>
            </c:rich>
          </c:tx>
          <c:layout>
            <c:manualLayout>
              <c:xMode val="edge"/>
              <c:yMode val="edge"/>
              <c:x val="0"/>
              <c:y val="0.364412766585302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E0399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#,#0\.0" sourceLinked="0"/>
        <c:majorTickMark val="in"/>
        <c:minorTickMark val="in"/>
        <c:tickLblPos val="nextTo"/>
        <c:spPr>
          <a:noFill/>
          <a:ln w="9525" cap="flat" cmpd="sng" algn="ctr">
            <a:solidFill>
              <a:srgbClr val="0E039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E0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36187136"/>
        <c:crosses val="autoZero"/>
        <c:crossBetween val="midCat"/>
      </c:valAx>
      <c:spPr>
        <a:noFill/>
        <a:ln>
          <a:solidFill>
            <a:srgbClr val="0E0399"/>
          </a:solidFill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E03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53724682719744776"/>
          <c:y val="3.0381663229270578E-2"/>
          <c:w val="0.41836253519157562"/>
          <c:h val="7.2730017517741941E-2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E039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E0399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18011-9FEF-2D45-ADF5-DDA35291665C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9424B-82D2-E749-8FC7-A1D6F1D4C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513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4300B-39B0-8D4A-AFA6-209A1DFA7895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C2937-D207-7C4F-BD6C-79526F8BE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983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39" y="6486006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39" y="6486006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13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39" y="6486006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30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35939" y="6486006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5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35939" y="6486006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4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17487" y="645419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35939" y="6486006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47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17487" y="645419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35939" y="6486006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60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487" y="645419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35939" y="6486006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03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487" y="645419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35939" y="6486006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68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487" y="645419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39" y="6486006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15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487" y="645419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39" y="6486006"/>
            <a:ext cx="2420527" cy="307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72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41" y="6486007"/>
            <a:ext cx="2420527" cy="30705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891"/>
            <a:fld id="{4C36F26F-5EEA-DD40-8ED6-E6012FB93919}" type="slidenum">
              <a:rPr lang="en-US" smtClean="0"/>
              <a:pPr defTabSz="34289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35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41" y="6486007"/>
            <a:ext cx="2420527" cy="30705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891"/>
            <a:fld id="{4C36F26F-5EEA-DD40-8ED6-E6012FB93919}" type="slidenum">
              <a:rPr lang="en-US" smtClean="0"/>
              <a:pPr defTabSz="34289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80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41" y="6486007"/>
            <a:ext cx="2420527" cy="30705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891"/>
            <a:fld id="{4C36F26F-5EEA-DD40-8ED6-E6012FB93919}" type="slidenum">
              <a:rPr lang="en-US" smtClean="0"/>
              <a:pPr defTabSz="34289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17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35941" y="6486007"/>
            <a:ext cx="2420527" cy="30705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891"/>
            <a:fld id="{4C36F26F-5EEA-DD40-8ED6-E6012FB93919}" type="slidenum">
              <a:rPr lang="en-US" smtClean="0"/>
              <a:pPr defTabSz="34289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86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35941" y="6486007"/>
            <a:ext cx="2420527" cy="30705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891"/>
            <a:fld id="{4C36F26F-5EEA-DD40-8ED6-E6012FB93919}" type="slidenum">
              <a:rPr lang="en-US" smtClean="0"/>
              <a:pPr defTabSz="34289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78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17487" y="6454194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35941" y="6486007"/>
            <a:ext cx="2420527" cy="30705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891"/>
            <a:fld id="{4C36F26F-5EEA-DD40-8ED6-E6012FB93919}" type="slidenum">
              <a:rPr lang="en-US" smtClean="0"/>
              <a:pPr defTabSz="34289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941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17487" y="6454194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35941" y="6486007"/>
            <a:ext cx="2420527" cy="30705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891"/>
            <a:fld id="{4C36F26F-5EEA-DD40-8ED6-E6012FB93919}" type="slidenum">
              <a:rPr lang="en-US" smtClean="0"/>
              <a:pPr defTabSz="34289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732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487" y="6454194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35941" y="6486007"/>
            <a:ext cx="2420527" cy="30705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891"/>
            <a:fld id="{4C36F26F-5EEA-DD40-8ED6-E6012FB93919}" type="slidenum">
              <a:rPr lang="en-US" smtClean="0"/>
              <a:pPr defTabSz="34289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81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7487" y="6454194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35941" y="6486007"/>
            <a:ext cx="2420527" cy="30705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891"/>
            <a:fld id="{4C36F26F-5EEA-DD40-8ED6-E6012FB93919}" type="slidenum">
              <a:rPr lang="en-US" smtClean="0"/>
              <a:pPr defTabSz="34289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761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487" y="6454194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41" y="6486007"/>
            <a:ext cx="2420527" cy="30705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891"/>
            <a:fld id="{4C36F26F-5EEA-DD40-8ED6-E6012FB93919}" type="slidenum">
              <a:rPr lang="en-US" smtClean="0"/>
              <a:pPr defTabSz="34289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70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487" y="6454194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5941" y="6486007"/>
            <a:ext cx="2420527" cy="307055"/>
          </a:xfrm>
          <a:prstGeom prst="rect">
            <a:avLst/>
          </a:prstGeom>
        </p:spPr>
        <p:txBody>
          <a:bodyPr/>
          <a:lstStyle/>
          <a:p>
            <a:pPr defTabSz="342891"/>
            <a:endParaRPr lang="en-US" sz="1351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891"/>
            <a:fld id="{4C36F26F-5EEA-DD40-8ED6-E6012FB93919}" type="slidenum">
              <a:rPr lang="en-US" smtClean="0"/>
              <a:pPr defTabSz="34289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62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gi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2532" y="0"/>
            <a:ext cx="9149187" cy="6858000"/>
            <a:chOff x="-2533" y="0"/>
            <a:chExt cx="9149187" cy="6858000"/>
          </a:xfrm>
        </p:grpSpPr>
        <p:grpSp>
          <p:nvGrpSpPr>
            <p:cNvPr id="8" name="Group 7"/>
            <p:cNvGrpSpPr/>
            <p:nvPr/>
          </p:nvGrpSpPr>
          <p:grpSpPr>
            <a:xfrm>
              <a:off x="-2533" y="0"/>
              <a:ext cx="9149066" cy="6823523"/>
              <a:chOff x="-2533" y="0"/>
              <a:chExt cx="9149066" cy="6823523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0" y="0"/>
                <a:ext cx="8372549" cy="369332"/>
              </a:xfrm>
              <a:prstGeom prst="rect">
                <a:avLst/>
              </a:prstGeom>
              <a:gradFill flip="none" rotWithShape="1">
                <a:gsLst>
                  <a:gs pos="0">
                    <a:srgbClr val="FFD515"/>
                  </a:gs>
                  <a:gs pos="77000">
                    <a:prstClr val="white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endParaRPr lang="en-US" sz="1800">
                  <a:latin typeface="Times New Roman" pitchFamily="18" charset="0"/>
                </a:endParaRPr>
              </a:p>
            </p:txBody>
          </p:sp>
          <p:pic>
            <p:nvPicPr>
              <p:cNvPr id="11" name="Picture 16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72549" y="1"/>
                <a:ext cx="771450" cy="984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9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533" y="984295"/>
                <a:ext cx="9146532" cy="97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9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6356350"/>
                <a:ext cx="9146532" cy="97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Rectangle 14"/>
              <p:cNvSpPr/>
              <p:nvPr/>
            </p:nvSpPr>
            <p:spPr bwMode="auto">
              <a:xfrm>
                <a:off x="-1" y="6454191"/>
                <a:ext cx="8372549" cy="369332"/>
              </a:xfrm>
              <a:prstGeom prst="rect">
                <a:avLst/>
              </a:prstGeom>
              <a:gradFill flip="none" rotWithShape="1">
                <a:gsLst>
                  <a:gs pos="0">
                    <a:srgbClr val="FFD515"/>
                  </a:gs>
                  <a:gs pos="77000">
                    <a:prstClr val="white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endParaRPr lang="en-US" sz="1800">
                  <a:latin typeface="Times New Roman" pitchFamily="18" charset="0"/>
                </a:endParaRPr>
              </a:p>
            </p:txBody>
          </p:sp>
          <p:pic>
            <p:nvPicPr>
              <p:cNvPr id="16" name="Picture 5099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6748" y="94579"/>
                <a:ext cx="1365800" cy="7097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pic>
            <p:nvPicPr>
              <p:cNvPr id="17" name="Picture 5094" descr="anflag"/>
              <p:cNvPicPr>
                <a:picLocks noChangeAspect="1" noChangeArrowheads="1" noCrop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60" y="6510414"/>
                <a:ext cx="388128" cy="2489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10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4123" y="6480176"/>
                <a:ext cx="358568" cy="335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" name="Picture 1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0165" y="6454191"/>
              <a:ext cx="316489" cy="403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949" y="12135"/>
            <a:ext cx="7365827" cy="972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49" y="1183583"/>
            <a:ext cx="8894707" cy="5067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549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Bell MT"/>
                <a:cs typeface="Bell MT"/>
              </a:defRPr>
            </a:lvl1pPr>
          </a:lstStyle>
          <a:p>
            <a:fld id="{4C36F26F-5EEA-DD40-8ED6-E6012FB939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3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189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Bell MT"/>
          <a:ea typeface="+mj-ea"/>
          <a:cs typeface="Bell MT"/>
        </a:defRPr>
      </a:lvl1pPr>
    </p:titleStyle>
    <p:bodyStyle>
      <a:lvl1pPr marL="342891" indent="-342891" algn="just" defTabSz="457189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Bell MT"/>
          <a:ea typeface="+mn-ea"/>
          <a:cs typeface="Bell MT"/>
        </a:defRPr>
      </a:lvl1pPr>
      <a:lvl2pPr marL="742932" indent="-285744" algn="just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Bell MT"/>
          <a:ea typeface="+mn-ea"/>
          <a:cs typeface="Bell MT"/>
        </a:defRPr>
      </a:lvl2pPr>
      <a:lvl3pPr marL="1142971" indent="-228594" algn="just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Bell MT"/>
          <a:ea typeface="+mn-ea"/>
          <a:cs typeface="Bell MT"/>
        </a:defRPr>
      </a:lvl3pPr>
      <a:lvl4pPr marL="1600160" indent="-228594" algn="just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Bell MT"/>
          <a:ea typeface="+mn-ea"/>
          <a:cs typeface="Bell MT"/>
        </a:defRPr>
      </a:lvl4pPr>
      <a:lvl5pPr marL="2057349" indent="-228594" algn="just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Bell MT"/>
          <a:ea typeface="+mn-ea"/>
          <a:cs typeface="Bell MT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2532" y="0"/>
            <a:ext cx="9149187" cy="6858000"/>
            <a:chOff x="-2533" y="0"/>
            <a:chExt cx="9149187" cy="6858000"/>
          </a:xfrm>
        </p:grpSpPr>
        <p:grpSp>
          <p:nvGrpSpPr>
            <p:cNvPr id="8" name="Group 7"/>
            <p:cNvGrpSpPr/>
            <p:nvPr/>
          </p:nvGrpSpPr>
          <p:grpSpPr>
            <a:xfrm>
              <a:off x="-2533" y="0"/>
              <a:ext cx="9149066" cy="6815953"/>
              <a:chOff x="-2533" y="0"/>
              <a:chExt cx="9149066" cy="6815953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0" y="0"/>
                <a:ext cx="8372549" cy="300210"/>
              </a:xfrm>
              <a:prstGeom prst="rect">
                <a:avLst/>
              </a:prstGeom>
              <a:gradFill flip="none" rotWithShape="1">
                <a:gsLst>
                  <a:gs pos="0">
                    <a:srgbClr val="FFD515"/>
                  </a:gs>
                  <a:gs pos="77000">
                    <a:prstClr val="white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 marL="0" marR="0" lvl="0" indent="0" algn="l" defTabSz="34289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pic>
            <p:nvPicPr>
              <p:cNvPr id="11" name="Picture 16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72549" y="1"/>
                <a:ext cx="771450" cy="984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9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533" y="984295"/>
                <a:ext cx="9146532" cy="97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9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6356350"/>
                <a:ext cx="9146532" cy="97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Rectangle 14"/>
              <p:cNvSpPr/>
              <p:nvPr/>
            </p:nvSpPr>
            <p:spPr bwMode="auto">
              <a:xfrm>
                <a:off x="-1" y="6454191"/>
                <a:ext cx="8372549" cy="300210"/>
              </a:xfrm>
              <a:prstGeom prst="rect">
                <a:avLst/>
              </a:prstGeom>
              <a:gradFill flip="none" rotWithShape="1">
                <a:gsLst>
                  <a:gs pos="0">
                    <a:srgbClr val="FFD515"/>
                  </a:gs>
                  <a:gs pos="77000">
                    <a:prstClr val="white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 marL="0" marR="0" lvl="0" indent="0" algn="l" defTabSz="34289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pic>
            <p:nvPicPr>
              <p:cNvPr id="16" name="Picture 5099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6748" y="94579"/>
                <a:ext cx="1365800" cy="7097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pic>
            <p:nvPicPr>
              <p:cNvPr id="17" name="Picture 5094" descr="anflag"/>
              <p:cNvPicPr>
                <a:picLocks noChangeAspect="1" noChangeArrowheads="1" noCrop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60" y="6510414"/>
                <a:ext cx="388128" cy="2489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10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4123" y="6480176"/>
                <a:ext cx="358568" cy="335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" name="Picture 1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0165" y="6454191"/>
              <a:ext cx="316489" cy="403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951" y="12136"/>
            <a:ext cx="7365827" cy="972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51" y="1183583"/>
            <a:ext cx="8894707" cy="5067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549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0000"/>
                </a:solidFill>
                <a:latin typeface="Bell MT"/>
                <a:cs typeface="Bell MT"/>
              </a:defRPr>
            </a:lvl1pPr>
          </a:lstStyle>
          <a:p>
            <a:pPr defTabSz="342891"/>
            <a:fld id="{4C36F26F-5EEA-DD40-8ED6-E6012FB93919}" type="slidenum">
              <a:rPr lang="en-US" smtClean="0"/>
              <a:pPr defTabSz="34289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3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342891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Bell MT"/>
          <a:ea typeface="+mj-ea"/>
          <a:cs typeface="Bell MT"/>
        </a:defRPr>
      </a:lvl1pPr>
    </p:titleStyle>
    <p:bodyStyle>
      <a:lvl1pPr marL="257168" indent="-257168" algn="just" defTabSz="342891" rtl="0" eaLnBrk="1" latinLnBrk="0" hangingPunct="1">
        <a:spcBef>
          <a:spcPct val="20000"/>
        </a:spcBef>
        <a:buFont typeface="Arial"/>
        <a:buChar char="•"/>
        <a:defRPr sz="1951" kern="1200">
          <a:solidFill>
            <a:schemeClr val="tx1"/>
          </a:solidFill>
          <a:latin typeface="Bell MT"/>
          <a:ea typeface="+mn-ea"/>
          <a:cs typeface="Bell MT"/>
        </a:defRPr>
      </a:lvl1pPr>
      <a:lvl2pPr marL="557199" indent="-214308" algn="just" defTabSz="342891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Bell MT"/>
          <a:ea typeface="+mn-ea"/>
          <a:cs typeface="Bell MT"/>
        </a:defRPr>
      </a:lvl2pPr>
      <a:lvl3pPr marL="857229" indent="-171446" algn="just" defTabSz="342891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Bell MT"/>
          <a:ea typeface="+mn-ea"/>
          <a:cs typeface="Bell MT"/>
        </a:defRPr>
      </a:lvl3pPr>
      <a:lvl4pPr marL="1200121" indent="-171446" algn="just" defTabSz="342891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Bell MT"/>
          <a:ea typeface="+mn-ea"/>
          <a:cs typeface="Bell MT"/>
        </a:defRPr>
      </a:lvl4pPr>
      <a:lvl5pPr marL="1543012" indent="-171446" algn="just" defTabSz="342891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Bell MT"/>
          <a:ea typeface="+mn-ea"/>
          <a:cs typeface="Bell MT"/>
        </a:defRPr>
      </a:lvl5pPr>
      <a:lvl6pPr marL="1885904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file:///J:\Documents\Articles\Julian_REPS%20Presentation%20Methodology.pptx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27.JPG"/><Relationship Id="rId7" Type="http://schemas.openxmlformats.org/officeDocument/2006/relationships/image" Target="../media/image24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diamart.com/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://www.studymafia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olanoheating.com/" TargetMode="External"/><Relationship Id="rId5" Type="http://schemas.openxmlformats.org/officeDocument/2006/relationships/hyperlink" Target="http://www.tvms.co.za/" TargetMode="External"/><Relationship Id="rId4" Type="http://schemas.openxmlformats.org/officeDocument/2006/relationships/hyperlink" Target="https://www.banggood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FB349BE1-AD07-4DB2-BC10-7A74B7B42E21}"/>
              </a:ext>
            </a:extLst>
          </p:cNvPr>
          <p:cNvSpPr txBox="1"/>
          <p:nvPr/>
        </p:nvSpPr>
        <p:spPr>
          <a:xfrm>
            <a:off x="3" y="1131758"/>
            <a:ext cx="9143997" cy="5256000"/>
          </a:xfrm>
          <a:prstGeom prst="rect">
            <a:avLst/>
          </a:prstGeom>
          <a:solidFill>
            <a:srgbClr val="0E0399">
              <a:alpha val="95000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ZA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AF74E0B-A1DC-436A-86A3-4C221D418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767" y="1212269"/>
            <a:ext cx="4087433" cy="142549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F11B688-31B9-4AB0-B75B-7D8B05C0F531}"/>
              </a:ext>
            </a:extLst>
          </p:cNvPr>
          <p:cNvSpPr txBox="1"/>
          <p:nvPr/>
        </p:nvSpPr>
        <p:spPr>
          <a:xfrm>
            <a:off x="194733" y="2821116"/>
            <a:ext cx="875453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Renewable Energy Postgraduate Symposium (REPS)</a:t>
            </a:r>
            <a:endParaRPr lang="en-ZA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ZA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Stellenbosch University</a:t>
            </a:r>
          </a:p>
          <a:p>
            <a:pPr algn="ctr"/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– 14</a:t>
            </a:r>
            <a:r>
              <a:rPr lang="en-ZA" sz="28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Z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September, 2018</a:t>
            </a:r>
          </a:p>
          <a:p>
            <a:pPr algn="ctr"/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B5FE368-B5C4-4A97-8900-8770E2098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066" y="5761729"/>
            <a:ext cx="2048933" cy="674237"/>
          </a:xfrm>
          <a:prstGeom prst="rect">
            <a:avLst/>
          </a:prstGeo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7F368264-B5AF-4947-BB64-B2577975B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57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FB349BE1-AD07-4DB2-BC10-7A74B7B42E21}"/>
              </a:ext>
            </a:extLst>
          </p:cNvPr>
          <p:cNvSpPr txBox="1"/>
          <p:nvPr/>
        </p:nvSpPr>
        <p:spPr>
          <a:xfrm>
            <a:off x="1" y="1080145"/>
            <a:ext cx="9143999" cy="5292000"/>
          </a:xfrm>
          <a:prstGeom prst="rect">
            <a:avLst/>
          </a:prstGeom>
          <a:solidFill>
            <a:srgbClr val="0E0399">
              <a:alpha val="95000"/>
            </a:srgbClr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AD1E7E4-BE3A-49EA-BD89-822FAF9B6DE8}"/>
              </a:ext>
            </a:extLst>
          </p:cNvPr>
          <p:cNvSpPr>
            <a:spLocks noGrp="1"/>
          </p:cNvSpPr>
          <p:nvPr/>
        </p:nvSpPr>
        <p:spPr>
          <a:xfrm>
            <a:off x="98684" y="840510"/>
            <a:ext cx="8718437" cy="1684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 cap="all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cap="none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CE3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Irradiance Feedback Control System for a 5-kW Xenon Arc Lamp Solar Simulator</a:t>
            </a:r>
            <a:endParaRPr lang="en-ZA" sz="2800" b="1" i="1" cap="none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D03BFB5-D8E5-4C1E-9D47-7146A2C44F19}"/>
              </a:ext>
            </a:extLst>
          </p:cNvPr>
          <p:cNvSpPr>
            <a:spLocks noGrp="1"/>
          </p:cNvSpPr>
          <p:nvPr/>
        </p:nvSpPr>
        <p:spPr>
          <a:xfrm>
            <a:off x="1265383" y="2272145"/>
            <a:ext cx="6382326" cy="406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4F81BD"/>
              </a:buClr>
            </a:pPr>
            <a:endParaRPr lang="en-ZA" sz="2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4F81BD"/>
              </a:buClr>
            </a:pPr>
            <a:r>
              <a:rPr lang="en-ZA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Julian C. Nwodo</a:t>
            </a:r>
          </a:p>
          <a:p>
            <a:pPr algn="ctr">
              <a:buClr>
                <a:srgbClr val="4F81BD"/>
              </a:buClr>
            </a:pPr>
            <a:r>
              <a:rPr lang="en-ZA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buClr>
                <a:srgbClr val="4F81BD"/>
              </a:buClr>
            </a:pP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Supervisor: Prof. Edson L. Meyer</a:t>
            </a:r>
          </a:p>
          <a:p>
            <a:pPr algn="ctr">
              <a:buClr>
                <a:srgbClr val="4F81BD"/>
              </a:buClr>
            </a:pP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Co-Supervisor: Dr. </a:t>
            </a:r>
            <a:r>
              <a:rPr lang="en-US" sz="28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Richmore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Kaseke</a:t>
            </a:r>
            <a:endParaRPr lang="en-US" sz="2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4F81BD"/>
              </a:buClr>
            </a:pP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Co-Supervisor: Dr. Raymond T. </a:t>
            </a:r>
            <a:r>
              <a:rPr lang="en-US" sz="28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Taziwa</a:t>
            </a:r>
            <a:endParaRPr lang="en-US" sz="2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4F81BD"/>
              </a:buClr>
            </a:pPr>
            <a:endParaRPr lang="en-US" sz="2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4F81BD"/>
              </a:buClr>
            </a:pPr>
            <a:endParaRPr lang="en-US" sz="2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4F81BD"/>
              </a:buClr>
            </a:pP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sz="2800" b="1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September, 2018</a:t>
            </a:r>
          </a:p>
          <a:p>
            <a:pPr algn="ctr">
              <a:buClr>
                <a:srgbClr val="4F81BD"/>
              </a:buClr>
            </a:pPr>
            <a:endParaRPr lang="en-ZA" sz="2000" b="1" i="1" dirty="0">
              <a:solidFill>
                <a:srgbClr val="0000FF"/>
              </a:solidFill>
              <a:latin typeface="Bell MT" panose="02020503060305020303" pitchFamily="18" charset="0"/>
              <a:cs typeface="Bell M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E7C4A6-EAD9-46E3-89D2-0E9F3E44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0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1048753"/>
            <a:ext cx="9256486" cy="5292436"/>
          </a:xfrm>
          <a:solidFill>
            <a:srgbClr val="0E0399"/>
          </a:solidFill>
        </p:spPr>
        <p:txBody>
          <a:bodyPr>
            <a:normAutofit/>
          </a:bodyPr>
          <a:lstStyle/>
          <a:p>
            <a:endParaRPr lang="en-US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175" dirty="0">
                <a:solidFill>
                  <a:schemeClr val="tx2"/>
                </a:solidFill>
              </a:rPr>
              <a:t> </a:t>
            </a:r>
          </a:p>
          <a:p>
            <a:pPr marL="342891" lvl="1" indent="0">
              <a:buNone/>
            </a:pPr>
            <a:endParaRPr lang="en-US" sz="2175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175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175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07" lvl="1" indent="-265107">
              <a:buFont typeface="Arial" panose="020B0604020202020204" pitchFamily="34" charset="0"/>
              <a:buChar char="•"/>
            </a:pPr>
            <a:endParaRPr lang="en-US" sz="217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07" lvl="1" indent="-265107">
              <a:buFont typeface="Arial" panose="020B0604020202020204" pitchFamily="34" charset="0"/>
              <a:buChar char="•"/>
            </a:pPr>
            <a:endParaRPr lang="en-US" sz="217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07" lvl="1" indent="-265107">
              <a:buFont typeface="Arial" panose="020B0604020202020204" pitchFamily="34" charset="0"/>
              <a:buChar char="•"/>
            </a:pPr>
            <a:endParaRPr lang="en-US" sz="217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07" lvl="1" indent="-265107">
              <a:buFont typeface="Arial" panose="020B0604020202020204" pitchFamily="34" charset="0"/>
              <a:buChar char="•"/>
            </a:pPr>
            <a:endParaRPr lang="en-US" sz="217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buNone/>
            </a:pPr>
            <a:endParaRPr lang="en-US" sz="217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17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175" dirty="0">
              <a:solidFill>
                <a:schemeClr val="tx2"/>
              </a:solidFill>
            </a:endParaRPr>
          </a:p>
          <a:p>
            <a:endParaRPr lang="en-US" sz="2175" dirty="0">
              <a:solidFill>
                <a:schemeClr val="tx2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E4327F-6D78-487B-8854-9A7255E298A1}"/>
              </a:ext>
            </a:extLst>
          </p:cNvPr>
          <p:cNvGrpSpPr/>
          <p:nvPr/>
        </p:nvGrpSpPr>
        <p:grpSpPr>
          <a:xfrm>
            <a:off x="144604" y="1006282"/>
            <a:ext cx="2106890" cy="461665"/>
            <a:chOff x="32118" y="1057080"/>
            <a:chExt cx="2106890" cy="46166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2BE8DD9-6D1E-4AC9-967D-2888BBFFA0FC}"/>
                </a:ext>
              </a:extLst>
            </p:cNvPr>
            <p:cNvSpPr txBox="1"/>
            <p:nvPr/>
          </p:nvSpPr>
          <p:spPr>
            <a:xfrm>
              <a:off x="32118" y="1108613"/>
              <a:ext cx="2106890" cy="369332"/>
            </a:xfrm>
            <a:prstGeom prst="rect">
              <a:avLst/>
            </a:prstGeom>
            <a:solidFill>
              <a:srgbClr val="0E0399"/>
            </a:solidFill>
            <a:effectLst>
              <a:outerShdw blurRad="8509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63500">
              <a:bevelT/>
              <a:bevelB w="133350"/>
            </a:sp3d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535B575-8CD2-4AFE-9801-CC3F9EB35D39}"/>
                </a:ext>
              </a:extLst>
            </p:cNvPr>
            <p:cNvSpPr txBox="1"/>
            <p:nvPr/>
          </p:nvSpPr>
          <p:spPr>
            <a:xfrm>
              <a:off x="39986" y="1057080"/>
              <a:ext cx="203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9384" indent="-179384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FFCE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Introduction</a:t>
              </a:r>
              <a:endParaRPr lang="en-ZA" sz="24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Arrow: Right 8">
            <a:extLst>
              <a:ext uri="{FF2B5EF4-FFF2-40B4-BE49-F238E27FC236}">
                <a16:creationId xmlns:a16="http://schemas.microsoft.com/office/drawing/2014/main" id="{563D9192-F614-4E63-8378-FB2AD3D66F80}"/>
              </a:ext>
            </a:extLst>
          </p:cNvPr>
          <p:cNvSpPr/>
          <p:nvPr/>
        </p:nvSpPr>
        <p:spPr>
          <a:xfrm flipV="1">
            <a:off x="2259362" y="1174729"/>
            <a:ext cx="667011" cy="1545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4EEB8751-8823-4F88-9ABB-3DEEE42B1E3A}"/>
              </a:ext>
            </a:extLst>
          </p:cNvPr>
          <p:cNvSpPr/>
          <p:nvPr/>
        </p:nvSpPr>
        <p:spPr>
          <a:xfrm flipV="1">
            <a:off x="4757606" y="1182636"/>
            <a:ext cx="689443" cy="1686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2401834-FC78-4419-A37B-187BC303A729}"/>
              </a:ext>
            </a:extLst>
          </p:cNvPr>
          <p:cNvSpPr/>
          <p:nvPr/>
        </p:nvSpPr>
        <p:spPr>
          <a:xfrm flipV="1">
            <a:off x="6222460" y="1176434"/>
            <a:ext cx="603447" cy="1744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D55ECDB-5B95-4F35-9DFA-C6CF801D34D6}"/>
              </a:ext>
            </a:extLst>
          </p:cNvPr>
          <p:cNvGrpSpPr/>
          <p:nvPr/>
        </p:nvGrpSpPr>
        <p:grpSpPr>
          <a:xfrm>
            <a:off x="5424598" y="1023446"/>
            <a:ext cx="808164" cy="461665"/>
            <a:chOff x="4917290" y="1072814"/>
            <a:chExt cx="808164" cy="46166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5C2CA91-03C2-4F51-A357-F9A412AF70B9}"/>
                </a:ext>
              </a:extLst>
            </p:cNvPr>
            <p:cNvSpPr txBox="1"/>
            <p:nvPr/>
          </p:nvSpPr>
          <p:spPr>
            <a:xfrm>
              <a:off x="4939741" y="1108612"/>
              <a:ext cx="783323" cy="369331"/>
            </a:xfrm>
            <a:prstGeom prst="rect">
              <a:avLst/>
            </a:prstGeom>
            <a:solidFill>
              <a:srgbClr val="0E0399"/>
            </a:solidFill>
            <a:effectLst>
              <a:outerShdw blurRad="8509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63500">
              <a:bevelT/>
              <a:bevelB w="133350"/>
            </a:sp3d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18BC7A-A6F6-4EF8-B490-93FAFB04992F}"/>
                </a:ext>
              </a:extLst>
            </p:cNvPr>
            <p:cNvSpPr txBox="1"/>
            <p:nvPr/>
          </p:nvSpPr>
          <p:spPr>
            <a:xfrm>
              <a:off x="4917290" y="1072814"/>
              <a:ext cx="808164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Aim</a:t>
              </a:r>
              <a:endParaRPr lang="en-Z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D88503-67D6-4B93-ADF9-15B8EA668119}"/>
              </a:ext>
            </a:extLst>
          </p:cNvPr>
          <p:cNvGrpSpPr/>
          <p:nvPr/>
        </p:nvGrpSpPr>
        <p:grpSpPr>
          <a:xfrm>
            <a:off x="6761117" y="1039181"/>
            <a:ext cx="1805923" cy="461665"/>
            <a:chOff x="6237203" y="1100901"/>
            <a:chExt cx="1805922" cy="46166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C3B2C20-C476-46C0-A696-3AA602CA3419}"/>
                </a:ext>
              </a:extLst>
            </p:cNvPr>
            <p:cNvSpPr txBox="1"/>
            <p:nvPr/>
          </p:nvSpPr>
          <p:spPr>
            <a:xfrm>
              <a:off x="6314681" y="1126499"/>
              <a:ext cx="1650967" cy="369332"/>
            </a:xfrm>
            <a:prstGeom prst="rect">
              <a:avLst/>
            </a:prstGeom>
            <a:solidFill>
              <a:srgbClr val="0E0399"/>
            </a:solidFill>
            <a:effectLst>
              <a:outerShdw blurRad="8509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63500">
              <a:bevelT/>
              <a:bevelB w="133350"/>
            </a:sp3d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BFCD5D1-51DD-4CC1-9A10-B2A6D1B7DDEB}"/>
                </a:ext>
              </a:extLst>
            </p:cNvPr>
            <p:cNvSpPr txBox="1"/>
            <p:nvPr/>
          </p:nvSpPr>
          <p:spPr>
            <a:xfrm>
              <a:off x="6237203" y="1100901"/>
              <a:ext cx="18059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Objectives</a:t>
              </a:r>
              <a:endParaRPr lang="en-Z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2CB033F-FB18-4719-BA49-D37F89815EA7}"/>
              </a:ext>
            </a:extLst>
          </p:cNvPr>
          <p:cNvGrpSpPr/>
          <p:nvPr/>
        </p:nvGrpSpPr>
        <p:grpSpPr>
          <a:xfrm>
            <a:off x="2905215" y="1023446"/>
            <a:ext cx="1866765" cy="461665"/>
            <a:chOff x="2474001" y="1066504"/>
            <a:chExt cx="1830763" cy="46166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B902DCB-DC52-4A75-AF0D-6D9AEC9E43FE}"/>
                </a:ext>
              </a:extLst>
            </p:cNvPr>
            <p:cNvSpPr txBox="1"/>
            <p:nvPr/>
          </p:nvSpPr>
          <p:spPr>
            <a:xfrm>
              <a:off x="2491721" y="1108612"/>
              <a:ext cx="1805922" cy="369332"/>
            </a:xfrm>
            <a:prstGeom prst="rect">
              <a:avLst/>
            </a:prstGeom>
            <a:solidFill>
              <a:srgbClr val="0E0399"/>
            </a:solidFill>
            <a:effectLst>
              <a:outerShdw blurRad="8509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63500">
              <a:bevelT/>
              <a:bevelB w="133350"/>
            </a:sp3d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EF22DA-4A1B-4BD2-B2D6-7DE7AAA949A1}"/>
                </a:ext>
              </a:extLst>
            </p:cNvPr>
            <p:cNvSpPr txBox="1"/>
            <p:nvPr/>
          </p:nvSpPr>
          <p:spPr>
            <a:xfrm>
              <a:off x="2474001" y="1066504"/>
              <a:ext cx="18307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Background</a:t>
              </a:r>
              <a:endParaRPr lang="en-Z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51B9545-2B75-49A9-8A41-BE5129D53BC3}"/>
              </a:ext>
            </a:extLst>
          </p:cNvPr>
          <p:cNvSpPr txBox="1"/>
          <p:nvPr/>
        </p:nvSpPr>
        <p:spPr>
          <a:xfrm>
            <a:off x="6794083" y="2829241"/>
            <a:ext cx="1311195" cy="369332"/>
          </a:xfrm>
          <a:prstGeom prst="rect">
            <a:avLst/>
          </a:prstGeom>
          <a:solidFill>
            <a:srgbClr val="0E0399"/>
          </a:solidFill>
          <a:effectLst>
            <a:outerShdw blurRad="8509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63500">
            <a:bevelT/>
            <a:bevelB w="133350"/>
          </a:sp3d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682855-71A3-4679-8EB2-6C116676DBB9}"/>
              </a:ext>
            </a:extLst>
          </p:cNvPr>
          <p:cNvSpPr txBox="1"/>
          <p:nvPr/>
        </p:nvSpPr>
        <p:spPr>
          <a:xfrm>
            <a:off x="5052457" y="1967952"/>
            <a:ext cx="3027371" cy="396000"/>
          </a:xfrm>
          <a:prstGeom prst="rect">
            <a:avLst/>
          </a:prstGeom>
          <a:solidFill>
            <a:srgbClr val="0E0399"/>
          </a:solidFill>
          <a:effectLst>
            <a:outerShdw blurRad="8509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63500">
            <a:bevelT/>
            <a:bevelB w="133350"/>
          </a:sp3d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87CDA4B-CE17-4613-9005-AA70401D59C6}"/>
              </a:ext>
            </a:extLst>
          </p:cNvPr>
          <p:cNvGrpSpPr/>
          <p:nvPr/>
        </p:nvGrpSpPr>
        <p:grpSpPr>
          <a:xfrm>
            <a:off x="144604" y="1924997"/>
            <a:ext cx="3843743" cy="461664"/>
            <a:chOff x="32119" y="1985055"/>
            <a:chExt cx="3484603" cy="38065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364A8B-7FEA-4128-99F5-BF4D9871396E}"/>
                </a:ext>
              </a:extLst>
            </p:cNvPr>
            <p:cNvSpPr txBox="1"/>
            <p:nvPr/>
          </p:nvSpPr>
          <p:spPr>
            <a:xfrm>
              <a:off x="39252" y="2028553"/>
              <a:ext cx="3194141" cy="304528"/>
            </a:xfrm>
            <a:prstGeom prst="rect">
              <a:avLst/>
            </a:prstGeom>
            <a:solidFill>
              <a:srgbClr val="0E0399"/>
            </a:solidFill>
            <a:effectLst>
              <a:outerShdw blurRad="8509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63500">
              <a:bevelT/>
              <a:bevelB w="133350"/>
            </a:sp3d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146B40-E2F3-4F87-8492-4EB2D887FCC5}"/>
                </a:ext>
              </a:extLst>
            </p:cNvPr>
            <p:cNvSpPr txBox="1"/>
            <p:nvPr/>
          </p:nvSpPr>
          <p:spPr>
            <a:xfrm>
              <a:off x="32119" y="1985055"/>
              <a:ext cx="3484603" cy="380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9384" lvl="1" indent="-179384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FFCE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Materials and Methods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AC8F51E-B086-4EDD-AFA8-F0CC60A9C3DD}"/>
              </a:ext>
            </a:extLst>
          </p:cNvPr>
          <p:cNvSpPr txBox="1"/>
          <p:nvPr/>
        </p:nvSpPr>
        <p:spPr>
          <a:xfrm>
            <a:off x="6825907" y="2819660"/>
            <a:ext cx="1403927" cy="400110"/>
          </a:xfrm>
          <a:prstGeom prst="rect">
            <a:avLst/>
          </a:prstGeom>
          <a:noFill/>
          <a:effectLst>
            <a:outerShdw blurRad="8509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63500">
            <a:bevelT/>
            <a:bevelB w="133350"/>
          </a:sp3d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</a:t>
            </a:r>
            <a:endParaRPr lang="en-ZA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68A4A3-73E6-4062-A40A-0A707DFD2F2F}"/>
              </a:ext>
            </a:extLst>
          </p:cNvPr>
          <p:cNvSpPr txBox="1"/>
          <p:nvPr/>
        </p:nvSpPr>
        <p:spPr>
          <a:xfrm>
            <a:off x="5035337" y="1936037"/>
            <a:ext cx="2918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Architecture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716E8C9E-1C1E-4089-B868-7CCD160F60FC}"/>
              </a:ext>
            </a:extLst>
          </p:cNvPr>
          <p:cNvSpPr/>
          <p:nvPr/>
        </p:nvSpPr>
        <p:spPr>
          <a:xfrm flipV="1">
            <a:off x="3675816" y="2097650"/>
            <a:ext cx="1390049" cy="1686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Arrow: Curved Left 35">
            <a:extLst>
              <a:ext uri="{FF2B5EF4-FFF2-40B4-BE49-F238E27FC236}">
                <a16:creationId xmlns:a16="http://schemas.microsoft.com/office/drawing/2014/main" id="{D80DF3A0-35FE-433E-B025-98F3809D78CA}"/>
              </a:ext>
            </a:extLst>
          </p:cNvPr>
          <p:cNvSpPr/>
          <p:nvPr/>
        </p:nvSpPr>
        <p:spPr>
          <a:xfrm>
            <a:off x="8093234" y="2097651"/>
            <a:ext cx="556931" cy="1096812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15F6F8B-8AF1-4BC3-A466-32BB02E55587}"/>
              </a:ext>
            </a:extLst>
          </p:cNvPr>
          <p:cNvSpPr txBox="1"/>
          <p:nvPr/>
        </p:nvSpPr>
        <p:spPr>
          <a:xfrm>
            <a:off x="2017503" y="3494937"/>
            <a:ext cx="1980000" cy="432000"/>
          </a:xfrm>
          <a:prstGeom prst="rect">
            <a:avLst/>
          </a:prstGeom>
          <a:solidFill>
            <a:srgbClr val="0E0399"/>
          </a:solidFill>
          <a:effectLst>
            <a:outerShdw blurRad="8509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63500">
            <a:bevelT/>
            <a:bevelB w="133350"/>
          </a:sp3d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604D12C-AF5B-41DA-962B-676A76B8A0F5}"/>
              </a:ext>
            </a:extLst>
          </p:cNvPr>
          <p:cNvGrpSpPr/>
          <p:nvPr/>
        </p:nvGrpSpPr>
        <p:grpSpPr>
          <a:xfrm>
            <a:off x="4311953" y="2771200"/>
            <a:ext cx="1698138" cy="400110"/>
            <a:chOff x="4165600" y="2822000"/>
            <a:chExt cx="1698138" cy="40011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2EB1FFD-61E3-4687-A29C-567B5747B8D7}"/>
                </a:ext>
              </a:extLst>
            </p:cNvPr>
            <p:cNvSpPr txBox="1"/>
            <p:nvPr/>
          </p:nvSpPr>
          <p:spPr>
            <a:xfrm>
              <a:off x="4165600" y="2835734"/>
              <a:ext cx="1693333" cy="369332"/>
            </a:xfrm>
            <a:prstGeom prst="rect">
              <a:avLst/>
            </a:prstGeom>
            <a:solidFill>
              <a:srgbClr val="0E0399"/>
            </a:solidFill>
            <a:effectLst>
              <a:outerShdw blurRad="8509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63500">
              <a:bevelT/>
              <a:bevelB w="133350"/>
            </a:sp3d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E866EA1-BDBD-4E61-B09A-160AD6827969}"/>
                </a:ext>
              </a:extLst>
            </p:cNvPr>
            <p:cNvSpPr txBox="1"/>
            <p:nvPr/>
          </p:nvSpPr>
          <p:spPr>
            <a:xfrm>
              <a:off x="4170405" y="2822000"/>
              <a:ext cx="1693333" cy="400110"/>
            </a:xfrm>
            <a:prstGeom prst="rect">
              <a:avLst/>
            </a:prstGeom>
            <a:noFill/>
            <a:effectLst>
              <a:outerShdw blurRad="8509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63500">
              <a:bevelT/>
              <a:bevelB w="13335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Methodology</a:t>
              </a:r>
              <a:endParaRPr lang="en-Z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C2D9B22E-B751-4536-9862-92A95D633F2C}"/>
              </a:ext>
            </a:extLst>
          </p:cNvPr>
          <p:cNvSpPr/>
          <p:nvPr/>
        </p:nvSpPr>
        <p:spPr>
          <a:xfrm rot="10800000" flipV="1">
            <a:off x="5984364" y="2923703"/>
            <a:ext cx="804913" cy="1779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B34FD52-65C8-4D8C-B40B-97DDF03F4D02}"/>
              </a:ext>
            </a:extLst>
          </p:cNvPr>
          <p:cNvGrpSpPr/>
          <p:nvPr/>
        </p:nvGrpSpPr>
        <p:grpSpPr>
          <a:xfrm>
            <a:off x="0" y="3473941"/>
            <a:ext cx="1686295" cy="461665"/>
            <a:chOff x="0" y="3473941"/>
            <a:chExt cx="1686295" cy="46166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BFB3322-D3E8-422D-8F66-7782C3ACCE30}"/>
                </a:ext>
              </a:extLst>
            </p:cNvPr>
            <p:cNvSpPr txBox="1"/>
            <p:nvPr/>
          </p:nvSpPr>
          <p:spPr>
            <a:xfrm>
              <a:off x="153390" y="3499457"/>
              <a:ext cx="1449228" cy="400725"/>
            </a:xfrm>
            <a:prstGeom prst="rect">
              <a:avLst/>
            </a:prstGeom>
            <a:solidFill>
              <a:srgbClr val="0E0399"/>
            </a:solidFill>
            <a:effectLst>
              <a:outerShdw blurRad="8509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63500">
              <a:bevelT/>
              <a:bevelB w="133350"/>
            </a:sp3d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596C925-F6AC-44F7-841B-D751F6864F3D}"/>
                </a:ext>
              </a:extLst>
            </p:cNvPr>
            <p:cNvSpPr txBox="1"/>
            <p:nvPr/>
          </p:nvSpPr>
          <p:spPr>
            <a:xfrm>
              <a:off x="0" y="3473941"/>
              <a:ext cx="16862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7796" lvl="1" indent="-177796" algn="ctr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FFCE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Results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EABB24F3-C48C-4EFC-8669-7FF9C9FD3FDD}"/>
              </a:ext>
            </a:extLst>
          </p:cNvPr>
          <p:cNvSpPr txBox="1"/>
          <p:nvPr/>
        </p:nvSpPr>
        <p:spPr>
          <a:xfrm>
            <a:off x="1957645" y="3456043"/>
            <a:ext cx="2099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Lamp Startup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04F132C-62CD-461F-89D0-366B93018460}"/>
              </a:ext>
            </a:extLst>
          </p:cNvPr>
          <p:cNvSpPr txBox="1"/>
          <p:nvPr/>
        </p:nvSpPr>
        <p:spPr>
          <a:xfrm>
            <a:off x="4451187" y="3491530"/>
            <a:ext cx="4125508" cy="432000"/>
          </a:xfrm>
          <a:prstGeom prst="rect">
            <a:avLst/>
          </a:prstGeom>
          <a:solidFill>
            <a:srgbClr val="0E0399"/>
          </a:solidFill>
          <a:effectLst>
            <a:outerShdw blurRad="8509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63500">
            <a:bevelT/>
            <a:bevelB w="133350"/>
          </a:sp3d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7F1C31D-0032-49ED-94BB-1B13E5291705}"/>
              </a:ext>
            </a:extLst>
          </p:cNvPr>
          <p:cNvGrpSpPr/>
          <p:nvPr/>
        </p:nvGrpSpPr>
        <p:grpSpPr>
          <a:xfrm>
            <a:off x="4844024" y="4216487"/>
            <a:ext cx="3765252" cy="461665"/>
            <a:chOff x="4844024" y="4216487"/>
            <a:chExt cx="3765252" cy="46166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792AA85-19A4-4810-8CA3-8C758386BE00}"/>
                </a:ext>
              </a:extLst>
            </p:cNvPr>
            <p:cNvSpPr txBox="1"/>
            <p:nvPr/>
          </p:nvSpPr>
          <p:spPr>
            <a:xfrm>
              <a:off x="4844024" y="4238538"/>
              <a:ext cx="3736879" cy="432000"/>
            </a:xfrm>
            <a:prstGeom prst="rect">
              <a:avLst/>
            </a:prstGeom>
            <a:solidFill>
              <a:srgbClr val="0E0399"/>
            </a:solidFill>
            <a:effectLst>
              <a:outerShdw blurRad="8509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63500">
              <a:bevelT/>
              <a:bevelB w="133350"/>
            </a:sp3d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EE7CC7E-7B78-40AA-807C-A165AA257DEA}"/>
                </a:ext>
              </a:extLst>
            </p:cNvPr>
            <p:cNvSpPr txBox="1"/>
            <p:nvPr/>
          </p:nvSpPr>
          <p:spPr>
            <a:xfrm>
              <a:off x="4886260" y="4216487"/>
              <a:ext cx="37230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Irradiance Non-Uniformity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650710D6-0605-43E9-87A4-4D8A9A49F058}"/>
              </a:ext>
            </a:extLst>
          </p:cNvPr>
          <p:cNvSpPr txBox="1"/>
          <p:nvPr/>
        </p:nvSpPr>
        <p:spPr>
          <a:xfrm>
            <a:off x="4405902" y="3509643"/>
            <a:ext cx="4234821" cy="427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1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Irradiance and Temperature Test</a:t>
            </a: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DF83753C-A6D3-4866-8232-3D93B755EA40}"/>
              </a:ext>
            </a:extLst>
          </p:cNvPr>
          <p:cNvSpPr/>
          <p:nvPr/>
        </p:nvSpPr>
        <p:spPr>
          <a:xfrm flipV="1">
            <a:off x="1602618" y="3628953"/>
            <a:ext cx="408399" cy="19006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5CA31D8A-688A-4DD9-93B4-758F1B6DDA24}"/>
              </a:ext>
            </a:extLst>
          </p:cNvPr>
          <p:cNvSpPr/>
          <p:nvPr/>
        </p:nvSpPr>
        <p:spPr>
          <a:xfrm flipV="1">
            <a:off x="3988347" y="3628955"/>
            <a:ext cx="462840" cy="19006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Arrow: Curved Left 53">
            <a:extLst>
              <a:ext uri="{FF2B5EF4-FFF2-40B4-BE49-F238E27FC236}">
                <a16:creationId xmlns:a16="http://schemas.microsoft.com/office/drawing/2014/main" id="{B9DA4E46-C260-493B-8FFF-F45417C13082}"/>
              </a:ext>
            </a:extLst>
          </p:cNvPr>
          <p:cNvSpPr/>
          <p:nvPr/>
        </p:nvSpPr>
        <p:spPr>
          <a:xfrm>
            <a:off x="8567040" y="3671014"/>
            <a:ext cx="617755" cy="935675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53DB0A-6838-4F02-B057-67F2CF9E019C}"/>
              </a:ext>
            </a:extLst>
          </p:cNvPr>
          <p:cNvSpPr txBox="1"/>
          <p:nvPr/>
        </p:nvSpPr>
        <p:spPr>
          <a:xfrm>
            <a:off x="152472" y="4238538"/>
            <a:ext cx="1872899" cy="432000"/>
          </a:xfrm>
          <a:prstGeom prst="rect">
            <a:avLst/>
          </a:prstGeom>
          <a:solidFill>
            <a:srgbClr val="0E0399"/>
          </a:solidFill>
          <a:effectLst>
            <a:outerShdw blurRad="8509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63500">
            <a:bevelT/>
            <a:bevelB w="133350"/>
          </a:sp3d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9FC2C92-3DF3-4EB3-B013-3BB319145F45}"/>
              </a:ext>
            </a:extLst>
          </p:cNvPr>
          <p:cNvSpPr txBox="1"/>
          <p:nvPr/>
        </p:nvSpPr>
        <p:spPr>
          <a:xfrm>
            <a:off x="144604" y="4233176"/>
            <a:ext cx="1872899" cy="427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sz="2175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A36BBE2-EF14-4689-91B3-EFA0C4BEE48B}"/>
              </a:ext>
            </a:extLst>
          </p:cNvPr>
          <p:cNvSpPr txBox="1"/>
          <p:nvPr/>
        </p:nvSpPr>
        <p:spPr>
          <a:xfrm>
            <a:off x="152472" y="4966455"/>
            <a:ext cx="2031912" cy="432000"/>
          </a:xfrm>
          <a:prstGeom prst="rect">
            <a:avLst/>
          </a:prstGeom>
          <a:solidFill>
            <a:srgbClr val="0E0399"/>
          </a:solidFill>
          <a:effectLst>
            <a:outerShdw blurRad="8509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63500">
            <a:bevelT/>
            <a:bevelB w="133350"/>
          </a:sp3d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322ECF9-8162-4C1F-A2EC-33EC6E39BAA7}"/>
              </a:ext>
            </a:extLst>
          </p:cNvPr>
          <p:cNvSpPr txBox="1"/>
          <p:nvPr/>
        </p:nvSpPr>
        <p:spPr>
          <a:xfrm>
            <a:off x="112485" y="4947065"/>
            <a:ext cx="2031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796" lvl="1" indent="-177796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5B39282-CD39-436E-9B4C-1A59295CBF4C}"/>
              </a:ext>
            </a:extLst>
          </p:cNvPr>
          <p:cNvSpPr txBox="1"/>
          <p:nvPr/>
        </p:nvSpPr>
        <p:spPr>
          <a:xfrm>
            <a:off x="152472" y="5653822"/>
            <a:ext cx="3053638" cy="432000"/>
          </a:xfrm>
          <a:prstGeom prst="rect">
            <a:avLst/>
          </a:prstGeom>
          <a:solidFill>
            <a:srgbClr val="0E0399"/>
          </a:solidFill>
          <a:effectLst>
            <a:outerShdw blurRad="8509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63500">
            <a:bevelT/>
            <a:bevelB w="133350"/>
          </a:sp3d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23BFEB-0093-4D6F-81D1-0091EA2E4F70}"/>
              </a:ext>
            </a:extLst>
          </p:cNvPr>
          <p:cNvSpPr txBox="1"/>
          <p:nvPr/>
        </p:nvSpPr>
        <p:spPr>
          <a:xfrm>
            <a:off x="144604" y="5644127"/>
            <a:ext cx="3053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4" lvl="1" indent="-179384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pic>
        <p:nvPicPr>
          <p:cNvPr id="64" name="Picture 43" descr="blue horiz gel bar trans end">
            <a:extLst>
              <a:ext uri="{FF2B5EF4-FFF2-40B4-BE49-F238E27FC236}">
                <a16:creationId xmlns:a16="http://schemas.microsoft.com/office/drawing/2014/main" id="{7C17BA90-1128-408D-8D85-30D266BD4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295" y="281467"/>
            <a:ext cx="4808180" cy="69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12959" y="333356"/>
            <a:ext cx="1569087" cy="554551"/>
          </a:xfrm>
        </p:spPr>
        <p:txBody>
          <a:bodyPr/>
          <a:lstStyle/>
          <a:p>
            <a:pPr algn="ctr"/>
            <a:r>
              <a:rPr lang="en-US" sz="2100" dirty="0">
                <a:solidFill>
                  <a:srgbClr val="FFCE33">
                    <a:alpha val="90000"/>
                  </a:srgbClr>
                </a:solidFill>
                <a:latin typeface="Bell MT" pitchFamily="18" charset="0"/>
              </a:rPr>
              <a:t>Outline</a:t>
            </a:r>
            <a:endParaRPr lang="en-US" sz="2100" dirty="0">
              <a:solidFill>
                <a:srgbClr val="FFCE33">
                  <a:alpha val="90000"/>
                </a:srgbClr>
              </a:solidFill>
            </a:endParaRPr>
          </a:p>
        </p:txBody>
      </p:sp>
      <p:sp>
        <p:nvSpPr>
          <p:cNvPr id="65" name="Slide Number Placeholder 64">
            <a:extLst>
              <a:ext uri="{FF2B5EF4-FFF2-40B4-BE49-F238E27FC236}">
                <a16:creationId xmlns:a16="http://schemas.microsoft.com/office/drawing/2014/main" id="{3FA92E84-108B-4619-81FA-F53746FB4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891"/>
            <a:fld id="{4C36F26F-5EEA-DD40-8ED6-E6012FB93919}" type="slidenum">
              <a:rPr lang="en-US" smtClean="0"/>
              <a:pPr defTabSz="342891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29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3" descr="blue horiz gel bar trans end">
            <a:extLst>
              <a:ext uri="{FF2B5EF4-FFF2-40B4-BE49-F238E27FC236}">
                <a16:creationId xmlns:a16="http://schemas.microsoft.com/office/drawing/2014/main" id="{DD72E804-9BDD-45CC-A899-06AAC1ED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39" y="359678"/>
            <a:ext cx="4987057" cy="6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985" y="357354"/>
            <a:ext cx="4267201" cy="628530"/>
          </a:xfrm>
          <a:noFill/>
          <a:effectLst>
            <a:outerShdw blurRad="444500" dist="38100" dir="16200000" rotWithShape="0">
              <a:srgbClr val="FFCE33">
                <a:alpha val="40000"/>
              </a:srgbClr>
            </a:outerShdw>
          </a:effectLst>
        </p:spPr>
        <p:txBody>
          <a:bodyPr/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58B1F-2616-48FC-B7CA-DA6F2E2D5E41}"/>
              </a:ext>
            </a:extLst>
          </p:cNvPr>
          <p:cNvSpPr txBox="1"/>
          <p:nvPr/>
        </p:nvSpPr>
        <p:spPr>
          <a:xfrm>
            <a:off x="0" y="1006200"/>
            <a:ext cx="9144000" cy="5364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7FCB729-5330-418D-95B6-3CAE4FCD69FF}"/>
              </a:ext>
            </a:extLst>
          </p:cNvPr>
          <p:cNvGrpSpPr/>
          <p:nvPr/>
        </p:nvGrpSpPr>
        <p:grpSpPr>
          <a:xfrm>
            <a:off x="6451981" y="1130299"/>
            <a:ext cx="2692019" cy="2667000"/>
            <a:chOff x="3733799" y="1037166"/>
            <a:chExt cx="2692019" cy="266700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538EA56-4F77-47A0-B4DD-1123A4B06B39}"/>
                </a:ext>
              </a:extLst>
            </p:cNvPr>
            <p:cNvSpPr txBox="1"/>
            <p:nvPr/>
          </p:nvSpPr>
          <p:spPr>
            <a:xfrm>
              <a:off x="3733799" y="1037166"/>
              <a:ext cx="2692019" cy="2667000"/>
            </a:xfrm>
            <a:prstGeom prst="rect">
              <a:avLst/>
            </a:prstGeom>
            <a:solidFill>
              <a:srgbClr val="FFCE33"/>
            </a:solidFill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A9A12F9-06AF-418D-96DA-DFFA388D37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36" r="1470"/>
            <a:stretch/>
          </p:blipFill>
          <p:spPr>
            <a:xfrm>
              <a:off x="3856374" y="1096639"/>
              <a:ext cx="2446867" cy="2548054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6791060-55B1-4B41-AA13-15768448EFD7}"/>
              </a:ext>
            </a:extLst>
          </p:cNvPr>
          <p:cNvGrpSpPr/>
          <p:nvPr/>
        </p:nvGrpSpPr>
        <p:grpSpPr>
          <a:xfrm>
            <a:off x="5580186" y="4019588"/>
            <a:ext cx="3009614" cy="2286000"/>
            <a:chOff x="1386424" y="1968499"/>
            <a:chExt cx="3679133" cy="254423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0FEE4FC-5D1D-42EE-80F8-90DE2C39EBEC}"/>
                </a:ext>
              </a:extLst>
            </p:cNvPr>
            <p:cNvSpPr txBox="1"/>
            <p:nvPr/>
          </p:nvSpPr>
          <p:spPr>
            <a:xfrm>
              <a:off x="1386424" y="1968499"/>
              <a:ext cx="3679133" cy="2544234"/>
            </a:xfrm>
            <a:prstGeom prst="rect">
              <a:avLst/>
            </a:prstGeom>
            <a:solidFill>
              <a:srgbClr val="FFCE33"/>
            </a:solidFill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pic>
          <p:nvPicPr>
            <p:cNvPr id="1026" name="Picture 2" descr="http://www.tvms.co.za/wp-content/uploads/2011/05/Picture-14.png">
              <a:extLst>
                <a:ext uri="{FF2B5EF4-FFF2-40B4-BE49-F238E27FC236}">
                  <a16:creationId xmlns:a16="http://schemas.microsoft.com/office/drawing/2014/main" id="{F9C37775-4153-4792-92A6-2004BF461F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4502" y="2187065"/>
              <a:ext cx="3462976" cy="2107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47DF96F-6C22-4133-9E42-B156D70E5F10}"/>
              </a:ext>
            </a:extLst>
          </p:cNvPr>
          <p:cNvSpPr txBox="1"/>
          <p:nvPr/>
        </p:nvSpPr>
        <p:spPr>
          <a:xfrm>
            <a:off x="122576" y="1189772"/>
            <a:ext cx="55924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combination of a number of equipment or components connected in a particular order to perform a specific task is often referred to as a system.</a:t>
            </a:r>
            <a:endParaRPr lang="en-Z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19C2D780-4D96-42CA-95EC-EA476F443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4</a:t>
            </a:fld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F2C180-D1A3-4EE8-B57C-E133EBD1E46B}"/>
              </a:ext>
            </a:extLst>
          </p:cNvPr>
          <p:cNvSpPr txBox="1"/>
          <p:nvPr/>
        </p:nvSpPr>
        <p:spPr>
          <a:xfrm>
            <a:off x="0" y="3234758"/>
            <a:ext cx="52198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the system’s input quantity is controlled by varying the input quantity then the system is called as a control system.</a:t>
            </a:r>
            <a:endParaRPr lang="en-Z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62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3" descr="blue horiz gel bar trans end">
            <a:extLst>
              <a:ext uri="{FF2B5EF4-FFF2-40B4-BE49-F238E27FC236}">
                <a16:creationId xmlns:a16="http://schemas.microsoft.com/office/drawing/2014/main" id="{DD72E804-9BDD-45CC-A899-06AAC1ED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39" y="359678"/>
            <a:ext cx="4987057" cy="6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985" y="357354"/>
            <a:ext cx="4267201" cy="628530"/>
          </a:xfrm>
          <a:noFill/>
          <a:effectLst>
            <a:outerShdw blurRad="444500" dist="38100" dir="16200000" rotWithShape="0">
              <a:srgbClr val="FFCE33">
                <a:alpha val="40000"/>
              </a:srgbClr>
            </a:outerShdw>
          </a:effectLst>
        </p:spPr>
        <p:txBody>
          <a:bodyPr/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58B1F-2616-48FC-B7CA-DA6F2E2D5E41}"/>
              </a:ext>
            </a:extLst>
          </p:cNvPr>
          <p:cNvSpPr txBox="1"/>
          <p:nvPr/>
        </p:nvSpPr>
        <p:spPr>
          <a:xfrm>
            <a:off x="0" y="985884"/>
            <a:ext cx="9144000" cy="5364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7DF96F-6C22-4133-9E42-B156D70E5F10}"/>
              </a:ext>
            </a:extLst>
          </p:cNvPr>
          <p:cNvSpPr txBox="1"/>
          <p:nvPr/>
        </p:nvSpPr>
        <p:spPr>
          <a:xfrm>
            <a:off x="-54141" y="1150392"/>
            <a:ext cx="51017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control system should regulate or direct or command.</a:t>
            </a:r>
          </a:p>
          <a:p>
            <a:pPr marL="177800" indent="-1778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41AAA2A-EFFB-4EE3-8EBD-65449290B665}"/>
              </a:ext>
            </a:extLst>
          </p:cNvPr>
          <p:cNvGrpSpPr/>
          <p:nvPr/>
        </p:nvGrpSpPr>
        <p:grpSpPr>
          <a:xfrm>
            <a:off x="5135953" y="1060864"/>
            <a:ext cx="4008047" cy="4824001"/>
            <a:chOff x="4918166" y="1189772"/>
            <a:chExt cx="4572000" cy="306561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A45FD5-9199-4C07-A31B-F9D851502244}"/>
                </a:ext>
              </a:extLst>
            </p:cNvPr>
            <p:cNvSpPr txBox="1"/>
            <p:nvPr/>
          </p:nvSpPr>
          <p:spPr>
            <a:xfrm>
              <a:off x="4918166" y="1189772"/>
              <a:ext cx="4572000" cy="3065610"/>
            </a:xfrm>
            <a:prstGeom prst="rect">
              <a:avLst/>
            </a:prstGeom>
            <a:solidFill>
              <a:srgbClr val="FFCE33"/>
            </a:solidFill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06E2DF2-7B76-4552-B4A7-8BFD97346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18955" y="1268530"/>
              <a:ext cx="4370419" cy="2908094"/>
            </a:xfrm>
            <a:prstGeom prst="rect">
              <a:avLst/>
            </a:prstGeom>
          </p:spPr>
        </p:pic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D1F4EC4-A026-425B-891C-4F2069532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F57C12-7399-4841-9657-BA21EA363DAB}"/>
              </a:ext>
            </a:extLst>
          </p:cNvPr>
          <p:cNvSpPr txBox="1"/>
          <p:nvPr/>
        </p:nvSpPr>
        <p:spPr>
          <a:xfrm>
            <a:off x="156559" y="2561428"/>
            <a:ext cx="46803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Hence, a control system is an arrangement of distinct physical components connected in such a manner so as to: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78A2BA-6508-4E6D-B8E2-DEF159C464B1}"/>
              </a:ext>
            </a:extLst>
          </p:cNvPr>
          <p:cNvSpPr txBox="1"/>
          <p:nvPr/>
        </p:nvSpPr>
        <p:spPr>
          <a:xfrm>
            <a:off x="88359" y="4461164"/>
            <a:ext cx="49592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Regulate or direct or to direct or to command itself or some other system.</a:t>
            </a:r>
            <a:endParaRPr lang="en-Z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7020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3" descr="blue horiz gel bar trans end">
            <a:extLst>
              <a:ext uri="{FF2B5EF4-FFF2-40B4-BE49-F238E27FC236}">
                <a16:creationId xmlns:a16="http://schemas.microsoft.com/office/drawing/2014/main" id="{DD72E804-9BDD-45CC-A899-06AAC1ED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39" y="359678"/>
            <a:ext cx="4987057" cy="6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985" y="357354"/>
            <a:ext cx="4267201" cy="628530"/>
          </a:xfrm>
          <a:noFill/>
          <a:effectLst>
            <a:outerShdw blurRad="444500" dist="38100" dir="16200000" rotWithShape="0">
              <a:srgbClr val="FFCE33">
                <a:alpha val="40000"/>
              </a:srgbClr>
            </a:outerShdw>
          </a:effectLst>
        </p:spPr>
        <p:txBody>
          <a:bodyPr/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58B1F-2616-48FC-B7CA-DA6F2E2D5E41}"/>
              </a:ext>
            </a:extLst>
          </p:cNvPr>
          <p:cNvSpPr txBox="1"/>
          <p:nvPr/>
        </p:nvSpPr>
        <p:spPr>
          <a:xfrm>
            <a:off x="0" y="985884"/>
            <a:ext cx="9144000" cy="5364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1C461AC-54F7-499B-8AEE-255DC37134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1090983"/>
            <a:ext cx="9144000" cy="51574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Control Systems</a:t>
            </a:r>
          </a:p>
          <a:p>
            <a:pPr marL="341313" indent="-341313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loop control systems</a:t>
            </a:r>
          </a:p>
          <a:p>
            <a:pPr marL="341313" indent="-341313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Closed loop control system </a:t>
            </a:r>
          </a:p>
          <a:p>
            <a:pPr marL="341313" indent="-341313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US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loop control systems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rgbClr val="002060"/>
                </a:solidFill>
              </a:rPr>
              <a:t>                     </a:t>
            </a:r>
          </a:p>
          <a:p>
            <a:pPr>
              <a:buNone/>
            </a:pPr>
            <a:endParaRPr lang="en-US" b="1" dirty="0">
              <a:solidFill>
                <a:srgbClr val="002060"/>
              </a:solidFill>
            </a:endParaRPr>
          </a:p>
          <a:p>
            <a:pPr>
              <a:spcBef>
                <a:spcPts val="1000"/>
              </a:spcBef>
              <a:buNone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A7637DF-0E0A-4943-8FF9-14ED840D897D}"/>
              </a:ext>
            </a:extLst>
          </p:cNvPr>
          <p:cNvGrpSpPr/>
          <p:nvPr/>
        </p:nvGrpSpPr>
        <p:grpSpPr>
          <a:xfrm>
            <a:off x="1135302" y="4843687"/>
            <a:ext cx="6167735" cy="923330"/>
            <a:chOff x="1109902" y="4358081"/>
            <a:chExt cx="6167735" cy="92333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79F563C-1FAD-4FDF-9E5D-2D8EDA2AA098}"/>
                </a:ext>
              </a:extLst>
            </p:cNvPr>
            <p:cNvSpPr/>
            <p:nvPr/>
          </p:nvSpPr>
          <p:spPr>
            <a:xfrm>
              <a:off x="3328052" y="4624588"/>
              <a:ext cx="1783012" cy="6568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PROCESS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EA0ECD7-7378-48E6-8192-BE2F8EB51C02}"/>
                </a:ext>
              </a:extLst>
            </p:cNvPr>
            <p:cNvCxnSpPr/>
            <p:nvPr/>
          </p:nvCxnSpPr>
          <p:spPr>
            <a:xfrm flipV="1">
              <a:off x="2391114" y="4946561"/>
              <a:ext cx="936938" cy="643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7E686CA-A50B-438E-9F17-EB027F3739E3}"/>
                </a:ext>
              </a:extLst>
            </p:cNvPr>
            <p:cNvCxnSpPr>
              <a:cxnSpLocks/>
            </p:cNvCxnSpPr>
            <p:nvPr/>
          </p:nvCxnSpPr>
          <p:spPr>
            <a:xfrm>
              <a:off x="5147709" y="4952999"/>
              <a:ext cx="63401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7A7EC23-F8C1-4631-AC5C-C51FDC34F247}"/>
                </a:ext>
              </a:extLst>
            </p:cNvPr>
            <p:cNvSpPr/>
            <p:nvPr/>
          </p:nvSpPr>
          <p:spPr>
            <a:xfrm>
              <a:off x="5580186" y="4358081"/>
              <a:ext cx="1697451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24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OUTPUT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94C0BBC-AC03-48FC-8E2F-574BEA08F30D}"/>
                </a:ext>
              </a:extLst>
            </p:cNvPr>
            <p:cNvSpPr/>
            <p:nvPr/>
          </p:nvSpPr>
          <p:spPr>
            <a:xfrm>
              <a:off x="1109902" y="4358081"/>
              <a:ext cx="1411322" cy="92333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spAutoFit/>
            </a:bodyPr>
            <a:lstStyle/>
            <a:p>
              <a:r>
                <a: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240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3564086-5198-4582-A90D-57EB7869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6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402D693-C8B8-4451-96FE-B53D481B7D27}"/>
              </a:ext>
            </a:extLst>
          </p:cNvPr>
          <p:cNvGrpSpPr/>
          <p:nvPr/>
        </p:nvGrpSpPr>
        <p:grpSpPr>
          <a:xfrm>
            <a:off x="5490114" y="1665831"/>
            <a:ext cx="3429000" cy="2880397"/>
            <a:chOff x="2781396" y="3223563"/>
            <a:chExt cx="3009614" cy="291600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FF3B4C8-0BC8-4835-AE4F-D6F0D6EDD7D9}"/>
                </a:ext>
              </a:extLst>
            </p:cNvPr>
            <p:cNvSpPr txBox="1"/>
            <p:nvPr/>
          </p:nvSpPr>
          <p:spPr>
            <a:xfrm>
              <a:off x="2781396" y="3223563"/>
              <a:ext cx="3009614" cy="2916000"/>
            </a:xfrm>
            <a:prstGeom prst="rect">
              <a:avLst/>
            </a:prstGeom>
            <a:solidFill>
              <a:srgbClr val="FFCE33"/>
            </a:solidFill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pic>
          <p:nvPicPr>
            <p:cNvPr id="22" name="Picture 4" descr="https://4.imimg.com/data4/XW/FC/MY-11637851/bread-toaster-machine-500x500.jpg">
              <a:extLst>
                <a:ext uri="{FF2B5EF4-FFF2-40B4-BE49-F238E27FC236}">
                  <a16:creationId xmlns:a16="http://schemas.microsoft.com/office/drawing/2014/main" id="{049D3932-9716-40DF-9D6E-408B2CB8A3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6231" y="3301591"/>
              <a:ext cx="2759943" cy="2759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78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3" descr="blue horiz gel bar trans end">
            <a:extLst>
              <a:ext uri="{FF2B5EF4-FFF2-40B4-BE49-F238E27FC236}">
                <a16:creationId xmlns:a16="http://schemas.microsoft.com/office/drawing/2014/main" id="{DD72E804-9BDD-45CC-A899-06AAC1ED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39" y="359678"/>
            <a:ext cx="4987057" cy="6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985" y="357354"/>
            <a:ext cx="4267201" cy="628530"/>
          </a:xfrm>
          <a:noFill/>
          <a:effectLst>
            <a:outerShdw blurRad="444500" dist="38100" dir="16200000" rotWithShape="0">
              <a:srgbClr val="FFCE33">
                <a:alpha val="40000"/>
              </a:srgbClr>
            </a:outerShdw>
          </a:effectLst>
        </p:spPr>
        <p:txBody>
          <a:bodyPr/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7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58B1F-2616-48FC-B7CA-DA6F2E2D5E41}"/>
              </a:ext>
            </a:extLst>
          </p:cNvPr>
          <p:cNvSpPr txBox="1"/>
          <p:nvPr/>
        </p:nvSpPr>
        <p:spPr>
          <a:xfrm>
            <a:off x="0" y="1094527"/>
            <a:ext cx="9144000" cy="5364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1C461AC-54F7-499B-8AEE-255DC37134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-86616" y="1021884"/>
            <a:ext cx="9230616" cy="5292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Control Systems</a:t>
            </a:r>
            <a:endParaRPr lang="en-US" sz="24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en-US" sz="24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Closed loop control systems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r>
              <a:rPr lang="en-US" b="1" dirty="0">
                <a:solidFill>
                  <a:srgbClr val="002060"/>
                </a:solidFill>
              </a:rPr>
              <a:t>                    </a:t>
            </a:r>
          </a:p>
          <a:p>
            <a:pPr>
              <a:buNone/>
            </a:pPr>
            <a:endParaRPr lang="en-US" b="1" dirty="0">
              <a:solidFill>
                <a:srgbClr val="00206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5FAB24-1ED4-4424-928E-1B75E9CA4826}"/>
              </a:ext>
            </a:extLst>
          </p:cNvPr>
          <p:cNvGrpSpPr/>
          <p:nvPr/>
        </p:nvGrpSpPr>
        <p:grpSpPr>
          <a:xfrm>
            <a:off x="73891" y="4505209"/>
            <a:ext cx="8136130" cy="1350830"/>
            <a:chOff x="986310" y="3036018"/>
            <a:chExt cx="6716587" cy="221490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8048521-ABFD-4B43-AD38-65D0BDFC3021}"/>
                </a:ext>
              </a:extLst>
            </p:cNvPr>
            <p:cNvSpPr/>
            <p:nvPr/>
          </p:nvSpPr>
          <p:spPr>
            <a:xfrm>
              <a:off x="4312879" y="3052686"/>
              <a:ext cx="1410237" cy="5452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Process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9126697-F1B0-41B0-AF30-9BD6631174A8}"/>
                </a:ext>
              </a:extLst>
            </p:cNvPr>
            <p:cNvCxnSpPr/>
            <p:nvPr/>
          </p:nvCxnSpPr>
          <p:spPr>
            <a:xfrm>
              <a:off x="1081826" y="3393582"/>
              <a:ext cx="695459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2" name="Flowchart: Summing Junction 21">
              <a:extLst>
                <a:ext uri="{FF2B5EF4-FFF2-40B4-BE49-F238E27FC236}">
                  <a16:creationId xmlns:a16="http://schemas.microsoft.com/office/drawing/2014/main" id="{E4FE5F1A-7417-4C51-9969-079EEBCF0BA8}"/>
                </a:ext>
              </a:extLst>
            </p:cNvPr>
            <p:cNvSpPr/>
            <p:nvPr/>
          </p:nvSpPr>
          <p:spPr>
            <a:xfrm>
              <a:off x="1777285" y="3129566"/>
              <a:ext cx="444321" cy="528033"/>
            </a:xfrm>
            <a:prstGeom prst="flowChartSummingJunction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C77FB84-1C95-4AF8-81B6-76CC664BB649}"/>
                </a:ext>
              </a:extLst>
            </p:cNvPr>
            <p:cNvCxnSpPr>
              <a:cxnSpLocks/>
              <a:stCxn id="22" idx="6"/>
              <a:endCxn id="20" idx="1"/>
            </p:cNvCxnSpPr>
            <p:nvPr/>
          </p:nvCxnSpPr>
          <p:spPr>
            <a:xfrm flipV="1">
              <a:off x="2221606" y="3325324"/>
              <a:ext cx="209127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EAB58A8-5A89-4F80-8C89-3303F42158FF}"/>
                </a:ext>
              </a:extLst>
            </p:cNvPr>
            <p:cNvCxnSpPr>
              <a:cxnSpLocks/>
            </p:cNvCxnSpPr>
            <p:nvPr/>
          </p:nvCxnSpPr>
          <p:spPr>
            <a:xfrm>
              <a:off x="5720994" y="3296992"/>
              <a:ext cx="129155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6BBEA0D-5675-4AFC-826F-BD73F53C47F0}"/>
                </a:ext>
              </a:extLst>
            </p:cNvPr>
            <p:cNvCxnSpPr/>
            <p:nvPr/>
          </p:nvCxnSpPr>
          <p:spPr>
            <a:xfrm>
              <a:off x="6587545" y="3296992"/>
              <a:ext cx="13682" cy="142955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5530BEC-EB7A-4650-B19A-B55C9F215885}"/>
                </a:ext>
              </a:extLst>
            </p:cNvPr>
            <p:cNvCxnSpPr/>
            <p:nvPr/>
          </p:nvCxnSpPr>
          <p:spPr>
            <a:xfrm flipH="1">
              <a:off x="1999445" y="4726546"/>
              <a:ext cx="460178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EF575DA-6FF3-4559-A4B4-BAE79D5D1C6E}"/>
                </a:ext>
              </a:extLst>
            </p:cNvPr>
            <p:cNvCxnSpPr/>
            <p:nvPr/>
          </p:nvCxnSpPr>
          <p:spPr>
            <a:xfrm flipV="1">
              <a:off x="1999445" y="3657598"/>
              <a:ext cx="0" cy="10689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A648509-8D33-49AF-80F1-39D8401D6AFF}"/>
                </a:ext>
              </a:extLst>
            </p:cNvPr>
            <p:cNvSpPr/>
            <p:nvPr/>
          </p:nvSpPr>
          <p:spPr>
            <a:xfrm>
              <a:off x="986310" y="3417055"/>
              <a:ext cx="844402" cy="40847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endParaRPr lang="en-US" sz="2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1481375-D6C7-4E70-88CB-B30CD20EEEFC}"/>
                </a:ext>
              </a:extLst>
            </p:cNvPr>
            <p:cNvSpPr/>
            <p:nvPr/>
          </p:nvSpPr>
          <p:spPr>
            <a:xfrm>
              <a:off x="6598286" y="3305507"/>
              <a:ext cx="1104611" cy="40847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OUTPUT</a:t>
              </a:r>
              <a:endParaRPr lang="en-US" sz="2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B905455-A028-4C61-BDCF-81D0653A454A}"/>
                </a:ext>
              </a:extLst>
            </p:cNvPr>
            <p:cNvSpPr/>
            <p:nvPr/>
          </p:nvSpPr>
          <p:spPr>
            <a:xfrm>
              <a:off x="3597769" y="4842457"/>
              <a:ext cx="1405135" cy="40847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FEEDBACK</a:t>
              </a:r>
              <a:endParaRPr lang="en-US" sz="2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430985E-F1A7-4D04-BD06-8DA6BD542040}"/>
                </a:ext>
              </a:extLst>
            </p:cNvPr>
            <p:cNvSpPr/>
            <p:nvPr/>
          </p:nvSpPr>
          <p:spPr>
            <a:xfrm>
              <a:off x="2557006" y="3036018"/>
              <a:ext cx="1254302" cy="5452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Controller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F8902D4-C6A9-4A69-8487-521F0C8BDD4E}"/>
              </a:ext>
            </a:extLst>
          </p:cNvPr>
          <p:cNvGrpSpPr/>
          <p:nvPr/>
        </p:nvGrpSpPr>
        <p:grpSpPr>
          <a:xfrm>
            <a:off x="6100113" y="1471286"/>
            <a:ext cx="3043887" cy="2079058"/>
            <a:chOff x="5901267" y="1093307"/>
            <a:chExt cx="2887133" cy="288000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7CDE7B-EB3A-4C20-BBC8-1048E0596A78}"/>
                </a:ext>
              </a:extLst>
            </p:cNvPr>
            <p:cNvSpPr txBox="1"/>
            <p:nvPr/>
          </p:nvSpPr>
          <p:spPr>
            <a:xfrm>
              <a:off x="5901267" y="1093307"/>
              <a:ext cx="2887133" cy="2880000"/>
            </a:xfrm>
            <a:prstGeom prst="rect">
              <a:avLst/>
            </a:prstGeom>
            <a:solidFill>
              <a:srgbClr val="FFCE33"/>
            </a:solidFill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pic>
          <p:nvPicPr>
            <p:cNvPr id="34" name="Picture 2" descr="https://4.imimg.com/data4/GP/YA/MY-2110635/fully-automatic-liquid-level-controller-500x500.jpg">
              <a:extLst>
                <a:ext uri="{FF2B5EF4-FFF2-40B4-BE49-F238E27FC236}">
                  <a16:creationId xmlns:a16="http://schemas.microsoft.com/office/drawing/2014/main" id="{4A7886D2-37BE-4533-9DCB-49E9CC3166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8" t="7690" r="9808" b="10710"/>
            <a:stretch/>
          </p:blipFill>
          <p:spPr bwMode="auto">
            <a:xfrm>
              <a:off x="6017588" y="1189772"/>
              <a:ext cx="2654490" cy="2671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670ACC7-9B3F-4373-AAAE-6A06149D0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8" y="3082349"/>
            <a:ext cx="8907028" cy="403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63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3" descr="blue horiz gel bar trans end">
            <a:extLst>
              <a:ext uri="{FF2B5EF4-FFF2-40B4-BE49-F238E27FC236}">
                <a16:creationId xmlns:a16="http://schemas.microsoft.com/office/drawing/2014/main" id="{DD72E804-9BDD-45CC-A899-06AAC1ED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39" y="359678"/>
            <a:ext cx="4987057" cy="6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985" y="357354"/>
            <a:ext cx="4267201" cy="628530"/>
          </a:xfrm>
          <a:noFill/>
          <a:effectLst>
            <a:outerShdw blurRad="444500" dist="38100" dir="16200000" rotWithShape="0">
              <a:srgbClr val="FFCE33">
                <a:alpha val="40000"/>
              </a:srgb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and Objectives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8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58B1F-2616-48FC-B7CA-DA6F2E2D5E41}"/>
              </a:ext>
            </a:extLst>
          </p:cNvPr>
          <p:cNvSpPr txBox="1"/>
          <p:nvPr/>
        </p:nvSpPr>
        <p:spPr>
          <a:xfrm>
            <a:off x="0" y="985884"/>
            <a:ext cx="9144000" cy="5364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7DF96F-6C22-4133-9E42-B156D70E5F10}"/>
              </a:ext>
            </a:extLst>
          </p:cNvPr>
          <p:cNvSpPr txBox="1"/>
          <p:nvPr/>
        </p:nvSpPr>
        <p:spPr>
          <a:xfrm>
            <a:off x="0" y="985884"/>
            <a:ext cx="403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u="sng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r>
              <a:rPr lang="en-US" sz="24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design an irradiance feedback control system for a 5-kw xenon arc lamp solar simulator.</a:t>
            </a:r>
          </a:p>
          <a:p>
            <a:pPr marL="177800" indent="-1778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CF517B8-2B7E-46B7-821F-68FAFE89F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377158" y="1573691"/>
            <a:ext cx="5179171" cy="421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78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3" descr="blue horiz gel bar trans end">
            <a:extLst>
              <a:ext uri="{FF2B5EF4-FFF2-40B4-BE49-F238E27FC236}">
                <a16:creationId xmlns:a16="http://schemas.microsoft.com/office/drawing/2014/main" id="{DD72E804-9BDD-45CC-A899-06AAC1ED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39" y="359678"/>
            <a:ext cx="4987057" cy="6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985" y="357354"/>
            <a:ext cx="4267201" cy="628530"/>
          </a:xfrm>
          <a:noFill/>
          <a:effectLst>
            <a:outerShdw blurRad="444500" dist="38100" dir="16200000" rotWithShape="0">
              <a:srgbClr val="FFCE33">
                <a:alpha val="40000"/>
              </a:srgb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and Objectives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9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58B1F-2616-48FC-B7CA-DA6F2E2D5E41}"/>
              </a:ext>
            </a:extLst>
          </p:cNvPr>
          <p:cNvSpPr txBox="1"/>
          <p:nvPr/>
        </p:nvSpPr>
        <p:spPr>
          <a:xfrm>
            <a:off x="0" y="985884"/>
            <a:ext cx="9144000" cy="5364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7DF96F-6C22-4133-9E42-B156D70E5F10}"/>
              </a:ext>
            </a:extLst>
          </p:cNvPr>
          <p:cNvSpPr txBox="1"/>
          <p:nvPr/>
        </p:nvSpPr>
        <p:spPr>
          <a:xfrm>
            <a:off x="0" y="985884"/>
            <a:ext cx="403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u="sng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r>
              <a:rPr lang="en-US" sz="24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of an irradiance feedback control system.</a:t>
            </a:r>
          </a:p>
          <a:p>
            <a:pPr marL="177800" indent="-1778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Minimize human-machine interaction while carrying out indoor tests. </a:t>
            </a:r>
          </a:p>
          <a:p>
            <a:pPr marL="177800" indent="-1778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achieve solar simulator set point quicker thereby reducing temperature build up on the target area.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A6E226B-5F21-47B3-9ABA-1667182069E8}"/>
              </a:ext>
            </a:extLst>
          </p:cNvPr>
          <p:cNvGrpSpPr/>
          <p:nvPr/>
        </p:nvGrpSpPr>
        <p:grpSpPr>
          <a:xfrm>
            <a:off x="5112002" y="1090983"/>
            <a:ext cx="3960000" cy="5122796"/>
            <a:chOff x="3274785" y="1126067"/>
            <a:chExt cx="3960000" cy="512279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6F2C1A3-3FA6-4243-AD90-5CDF742D93C0}"/>
                </a:ext>
              </a:extLst>
            </p:cNvPr>
            <p:cNvSpPr txBox="1"/>
            <p:nvPr/>
          </p:nvSpPr>
          <p:spPr>
            <a:xfrm>
              <a:off x="3274785" y="1126067"/>
              <a:ext cx="3960000" cy="5122796"/>
            </a:xfrm>
            <a:prstGeom prst="rect">
              <a:avLst/>
            </a:prstGeom>
            <a:solidFill>
              <a:srgbClr val="FFCE33"/>
            </a:solidFill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CBC3924-1E18-4164-9C27-43F3914FD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0062" y="1149179"/>
              <a:ext cx="3809446" cy="50765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336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3" descr="blue horiz gel bar trans end">
            <a:extLst>
              <a:ext uri="{FF2B5EF4-FFF2-40B4-BE49-F238E27FC236}">
                <a16:creationId xmlns:a16="http://schemas.microsoft.com/office/drawing/2014/main" id="{DD72E804-9BDD-45CC-A899-06AAC1ED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39" y="359678"/>
            <a:ext cx="4987057" cy="6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985" y="357354"/>
            <a:ext cx="4267201" cy="628530"/>
          </a:xfrm>
          <a:noFill/>
          <a:effectLst>
            <a:outerShdw blurRad="444500" dist="38100" dir="16200000" rotWithShape="0">
              <a:srgbClr val="FFCE33">
                <a:alpha val="40000"/>
              </a:srgb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and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10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58B1F-2616-48FC-B7CA-DA6F2E2D5E41}"/>
              </a:ext>
            </a:extLst>
          </p:cNvPr>
          <p:cNvSpPr txBox="1"/>
          <p:nvPr/>
        </p:nvSpPr>
        <p:spPr>
          <a:xfrm>
            <a:off x="0" y="985884"/>
            <a:ext cx="9144000" cy="5364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7DF96F-6C22-4133-9E42-B156D70E5F10}"/>
              </a:ext>
            </a:extLst>
          </p:cNvPr>
          <p:cNvSpPr txBox="1"/>
          <p:nvPr/>
        </p:nvSpPr>
        <p:spPr>
          <a:xfrm>
            <a:off x="-1" y="985884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Architecture</a:t>
            </a:r>
            <a:endParaRPr lang="en-US" sz="2400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F2C1A3-3FA6-4243-AD90-5CDF742D93C0}"/>
              </a:ext>
            </a:extLst>
          </p:cNvPr>
          <p:cNvSpPr txBox="1"/>
          <p:nvPr/>
        </p:nvSpPr>
        <p:spPr>
          <a:xfrm>
            <a:off x="0" y="1486716"/>
            <a:ext cx="9143999" cy="4824000"/>
          </a:xfrm>
          <a:prstGeom prst="rect">
            <a:avLst/>
          </a:prstGeom>
          <a:solidFill>
            <a:srgbClr val="FFCE33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9E4728-4567-4605-B772-2CBD562E236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733" y="1612091"/>
            <a:ext cx="8949267" cy="45855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E670DE-47BC-4974-A1C8-6B5988766EC8}"/>
              </a:ext>
            </a:extLst>
          </p:cNvPr>
          <p:cNvSpPr txBox="1"/>
          <p:nvPr/>
        </p:nvSpPr>
        <p:spPr>
          <a:xfrm>
            <a:off x="177800" y="5630333"/>
            <a:ext cx="5672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82663" indent="-982663"/>
            <a:r>
              <a:rPr lang="en-US" u="sng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1:</a:t>
            </a:r>
            <a:r>
              <a:rPr lang="en-US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Schematic diagram of the irradiance feedback control system</a:t>
            </a:r>
            <a:endParaRPr lang="en-ZA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53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3" descr="blue horiz gel bar trans end">
            <a:extLst>
              <a:ext uri="{FF2B5EF4-FFF2-40B4-BE49-F238E27FC236}">
                <a16:creationId xmlns:a16="http://schemas.microsoft.com/office/drawing/2014/main" id="{DD72E804-9BDD-45CC-A899-06AAC1ED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39" y="359678"/>
            <a:ext cx="4987057" cy="6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985" y="357354"/>
            <a:ext cx="4267201" cy="628530"/>
          </a:xfrm>
          <a:noFill/>
          <a:effectLst>
            <a:outerShdw blurRad="444500" dist="38100" dir="16200000" rotWithShape="0">
              <a:srgbClr val="FFCE33">
                <a:alpha val="40000"/>
              </a:srgb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and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11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58B1F-2616-48FC-B7CA-DA6F2E2D5E41}"/>
              </a:ext>
            </a:extLst>
          </p:cNvPr>
          <p:cNvSpPr txBox="1"/>
          <p:nvPr/>
        </p:nvSpPr>
        <p:spPr>
          <a:xfrm>
            <a:off x="0" y="985884"/>
            <a:ext cx="9144000" cy="5364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7DF96F-6C22-4133-9E42-B156D70E5F10}"/>
              </a:ext>
            </a:extLst>
          </p:cNvPr>
          <p:cNvSpPr txBox="1"/>
          <p:nvPr/>
        </p:nvSpPr>
        <p:spPr>
          <a:xfrm>
            <a:off x="-1" y="985884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Description</a:t>
            </a:r>
            <a:endParaRPr lang="en-US" sz="2400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F2C1A3-3FA6-4243-AD90-5CDF742D93C0}"/>
              </a:ext>
            </a:extLst>
          </p:cNvPr>
          <p:cNvSpPr txBox="1"/>
          <p:nvPr/>
        </p:nvSpPr>
        <p:spPr>
          <a:xfrm>
            <a:off x="1167939" y="1512442"/>
            <a:ext cx="6350461" cy="4824000"/>
          </a:xfrm>
          <a:prstGeom prst="rect">
            <a:avLst/>
          </a:prstGeom>
          <a:solidFill>
            <a:srgbClr val="FFCE33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pic>
        <p:nvPicPr>
          <p:cNvPr id="4097" name="Picture 146" descr="20180730_121458">
            <a:extLst>
              <a:ext uri="{FF2B5EF4-FFF2-40B4-BE49-F238E27FC236}">
                <a16:creationId xmlns:a16="http://schemas.microsoft.com/office/drawing/2014/main" id="{FEAFC75D-C925-4637-8A69-337954133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55272" y="2104913"/>
            <a:ext cx="4449662" cy="334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192">
            <a:extLst>
              <a:ext uri="{FF2B5EF4-FFF2-40B4-BE49-F238E27FC236}">
                <a16:creationId xmlns:a16="http://schemas.microsoft.com/office/drawing/2014/main" id="{A62E1B61-7BB3-4034-BCD2-3307AB439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271" y="3974446"/>
            <a:ext cx="1452563" cy="2730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Power Supply Units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143" name="Group 4142">
            <a:extLst>
              <a:ext uri="{FF2B5EF4-FFF2-40B4-BE49-F238E27FC236}">
                <a16:creationId xmlns:a16="http://schemas.microsoft.com/office/drawing/2014/main" id="{20745517-715B-468E-8506-92681F258678}"/>
              </a:ext>
            </a:extLst>
          </p:cNvPr>
          <p:cNvGrpSpPr/>
          <p:nvPr/>
        </p:nvGrpSpPr>
        <p:grpSpPr>
          <a:xfrm>
            <a:off x="1682632" y="1874666"/>
            <a:ext cx="5799318" cy="3189466"/>
            <a:chOff x="1682632" y="1874666"/>
            <a:chExt cx="5799318" cy="3189466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FDEC7B7-ABFC-487C-978B-8782E2861564}"/>
                </a:ext>
              </a:extLst>
            </p:cNvPr>
            <p:cNvCxnSpPr>
              <a:cxnSpLocks/>
            </p:cNvCxnSpPr>
            <p:nvPr/>
          </p:nvCxnSpPr>
          <p:spPr>
            <a:xfrm>
              <a:off x="4716653" y="2094439"/>
              <a:ext cx="1542570" cy="524"/>
            </a:xfrm>
            <a:prstGeom prst="straightConnector1">
              <a:avLst/>
            </a:prstGeom>
            <a:ln w="9525">
              <a:solidFill>
                <a:srgbClr val="0E0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B744845-8B9A-4C4E-BBB9-C71E8EC36C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43653" y="2339279"/>
              <a:ext cx="1425932" cy="0"/>
            </a:xfrm>
            <a:prstGeom prst="straightConnector1">
              <a:avLst/>
            </a:prstGeom>
            <a:ln w="9525">
              <a:solidFill>
                <a:srgbClr val="0E0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AE78937-BABF-451E-A526-EE78F4F985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80203" y="2613863"/>
              <a:ext cx="1114240" cy="0"/>
            </a:xfrm>
            <a:prstGeom prst="straightConnector1">
              <a:avLst/>
            </a:prstGeom>
            <a:ln w="9525">
              <a:solidFill>
                <a:srgbClr val="0E0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5DA5F94-D9CB-4B61-95A3-98FDFA1C2064}"/>
                </a:ext>
              </a:extLst>
            </p:cNvPr>
            <p:cNvCxnSpPr/>
            <p:nvPr/>
          </p:nvCxnSpPr>
          <p:spPr>
            <a:xfrm flipV="1">
              <a:off x="5766650" y="3112032"/>
              <a:ext cx="513080" cy="0"/>
            </a:xfrm>
            <a:prstGeom prst="straightConnector1">
              <a:avLst/>
            </a:prstGeom>
            <a:ln>
              <a:solidFill>
                <a:srgbClr val="0E0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EAF7DE9-4D33-4398-A1F5-B33C06454047}"/>
                </a:ext>
              </a:extLst>
            </p:cNvPr>
            <p:cNvCxnSpPr/>
            <p:nvPr/>
          </p:nvCxnSpPr>
          <p:spPr>
            <a:xfrm>
              <a:off x="5749762" y="5007976"/>
              <a:ext cx="513080" cy="0"/>
            </a:xfrm>
            <a:prstGeom prst="straightConnector1">
              <a:avLst/>
            </a:prstGeom>
            <a:ln w="9525">
              <a:solidFill>
                <a:srgbClr val="0E0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3EF8BCD-AD47-41BD-99DC-A978AB9239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9038" y="3275947"/>
              <a:ext cx="876996" cy="0"/>
            </a:xfrm>
            <a:prstGeom prst="straightConnector1">
              <a:avLst/>
            </a:prstGeom>
            <a:ln w="9525">
              <a:solidFill>
                <a:srgbClr val="0E0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D92F967-B35E-4588-91CD-68D4437ABC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21276" y="3792788"/>
              <a:ext cx="764398" cy="318183"/>
            </a:xfrm>
            <a:prstGeom prst="line">
              <a:avLst/>
            </a:prstGeom>
            <a:ln w="9525">
              <a:solidFill>
                <a:srgbClr val="0E0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42" name="Group 4141">
              <a:extLst>
                <a:ext uri="{FF2B5EF4-FFF2-40B4-BE49-F238E27FC236}">
                  <a16:creationId xmlns:a16="http://schemas.microsoft.com/office/drawing/2014/main" id="{4592E4F9-A88C-41ED-A21E-8B1D3D622E86}"/>
                </a:ext>
              </a:extLst>
            </p:cNvPr>
            <p:cNvGrpSpPr/>
            <p:nvPr/>
          </p:nvGrpSpPr>
          <p:grpSpPr>
            <a:xfrm>
              <a:off x="1682632" y="1874666"/>
              <a:ext cx="5799318" cy="3189466"/>
              <a:chOff x="1682632" y="1874666"/>
              <a:chExt cx="5799318" cy="3189466"/>
            </a:xfrm>
          </p:grpSpPr>
          <p:sp>
            <p:nvSpPr>
              <p:cNvPr id="21" name="Text Box 145">
                <a:extLst>
                  <a:ext uri="{FF2B5EF4-FFF2-40B4-BE49-F238E27FC236}">
                    <a16:creationId xmlns:a16="http://schemas.microsoft.com/office/drawing/2014/main" id="{02E73C14-E0D0-4A21-8181-4DBAFC7CE7E1}"/>
                  </a:ext>
                </a:extLst>
              </p:cNvPr>
              <p:cNvSpPr txBox="1"/>
              <p:nvPr/>
            </p:nvSpPr>
            <p:spPr>
              <a:xfrm>
                <a:off x="2131921" y="3066180"/>
                <a:ext cx="549893" cy="31237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MCB</a:t>
                </a:r>
                <a:endParaRPr lang="en-ZA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Text Box 157">
                <a:extLst>
                  <a:ext uri="{FF2B5EF4-FFF2-40B4-BE49-F238E27FC236}">
                    <a16:creationId xmlns:a16="http://schemas.microsoft.com/office/drawing/2014/main" id="{3479DF9A-3AAC-4F89-8E07-C79D0E6C9F71}"/>
                  </a:ext>
                </a:extLst>
              </p:cNvPr>
              <p:cNvSpPr txBox="1"/>
              <p:nvPr/>
            </p:nvSpPr>
            <p:spPr>
              <a:xfrm>
                <a:off x="2097527" y="4589818"/>
                <a:ext cx="609556" cy="262412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MOV</a:t>
                </a:r>
                <a:endParaRPr lang="en-ZA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Text Box 834">
                <a:extLst>
                  <a:ext uri="{FF2B5EF4-FFF2-40B4-BE49-F238E27FC236}">
                    <a16:creationId xmlns:a16="http://schemas.microsoft.com/office/drawing/2014/main" id="{0645C94E-8D66-4B1D-8532-8B9BE16DA25B}"/>
                  </a:ext>
                </a:extLst>
              </p:cNvPr>
              <p:cNvSpPr txBox="1"/>
              <p:nvPr/>
            </p:nvSpPr>
            <p:spPr>
              <a:xfrm>
                <a:off x="6255198" y="4784790"/>
                <a:ext cx="1219108" cy="279342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Terminal Blocks</a:t>
                </a:r>
                <a:endParaRPr lang="en-ZA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Text Box 835">
                <a:extLst>
                  <a:ext uri="{FF2B5EF4-FFF2-40B4-BE49-F238E27FC236}">
                    <a16:creationId xmlns:a16="http://schemas.microsoft.com/office/drawing/2014/main" id="{C423498F-3D21-4210-88D9-C7382A0A0079}"/>
                  </a:ext>
                </a:extLst>
              </p:cNvPr>
              <p:cNvSpPr txBox="1"/>
              <p:nvPr/>
            </p:nvSpPr>
            <p:spPr>
              <a:xfrm>
                <a:off x="6250844" y="4479393"/>
                <a:ext cx="795629" cy="25332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DIN Rail</a:t>
                </a:r>
                <a:endParaRPr lang="en-ZA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Text Box 840">
                <a:extLst>
                  <a:ext uri="{FF2B5EF4-FFF2-40B4-BE49-F238E27FC236}">
                    <a16:creationId xmlns:a16="http://schemas.microsoft.com/office/drawing/2014/main" id="{65B7E740-CD46-4FD7-A358-44E6FE5523B3}"/>
                  </a:ext>
                </a:extLst>
              </p:cNvPr>
              <p:cNvSpPr txBox="1"/>
              <p:nvPr/>
            </p:nvSpPr>
            <p:spPr>
              <a:xfrm>
                <a:off x="6275010" y="2912780"/>
                <a:ext cx="618019" cy="288866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Relays</a:t>
                </a:r>
                <a:endParaRPr lang="en-ZA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Text Box 849">
                <a:extLst>
                  <a:ext uri="{FF2B5EF4-FFF2-40B4-BE49-F238E27FC236}">
                    <a16:creationId xmlns:a16="http://schemas.microsoft.com/office/drawing/2014/main" id="{DF9FB66E-8644-447C-BCF0-8E152AADB664}"/>
                  </a:ext>
                </a:extLst>
              </p:cNvPr>
              <p:cNvSpPr txBox="1"/>
              <p:nvPr/>
            </p:nvSpPr>
            <p:spPr>
              <a:xfrm>
                <a:off x="2146083" y="2367646"/>
                <a:ext cx="482564" cy="25394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TVS</a:t>
                </a:r>
                <a:endParaRPr lang="en-ZA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 Box 850">
                <a:extLst>
                  <a:ext uri="{FF2B5EF4-FFF2-40B4-BE49-F238E27FC236}">
                    <a16:creationId xmlns:a16="http://schemas.microsoft.com/office/drawing/2014/main" id="{F23D6436-0562-44E1-BB3A-E802D70BDA65}"/>
                  </a:ext>
                </a:extLst>
              </p:cNvPr>
              <p:cNvSpPr txBox="1"/>
              <p:nvPr/>
            </p:nvSpPr>
            <p:spPr>
              <a:xfrm>
                <a:off x="6275010" y="1874666"/>
                <a:ext cx="626089" cy="27046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PLC</a:t>
                </a:r>
                <a:endParaRPr lang="en-ZA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Text Box 851">
                <a:extLst>
                  <a:ext uri="{FF2B5EF4-FFF2-40B4-BE49-F238E27FC236}">
                    <a16:creationId xmlns:a16="http://schemas.microsoft.com/office/drawing/2014/main" id="{932B48C7-A264-4555-96E2-40BF5496C230}"/>
                  </a:ext>
                </a:extLst>
              </p:cNvPr>
              <p:cNvSpPr txBox="1"/>
              <p:nvPr/>
            </p:nvSpPr>
            <p:spPr>
              <a:xfrm>
                <a:off x="6269585" y="2143302"/>
                <a:ext cx="584157" cy="26241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DAIO</a:t>
                </a:r>
                <a:endParaRPr lang="en-ZA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Text Box 852">
                <a:extLst>
                  <a:ext uri="{FF2B5EF4-FFF2-40B4-BE49-F238E27FC236}">
                    <a16:creationId xmlns:a16="http://schemas.microsoft.com/office/drawing/2014/main" id="{1B9DA499-0B09-42C2-B64E-0750948644A2}"/>
                  </a:ext>
                </a:extLst>
              </p:cNvPr>
              <p:cNvSpPr txBox="1"/>
              <p:nvPr/>
            </p:nvSpPr>
            <p:spPr>
              <a:xfrm>
                <a:off x="6267773" y="2429739"/>
                <a:ext cx="736544" cy="25394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8TCISO</a:t>
                </a:r>
                <a:endParaRPr lang="en-ZA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 Box 148">
                <a:extLst>
                  <a:ext uri="{FF2B5EF4-FFF2-40B4-BE49-F238E27FC236}">
                    <a16:creationId xmlns:a16="http://schemas.microsoft.com/office/drawing/2014/main" id="{CA1C4C4E-3DD9-44AB-BBF4-449FEDD63A39}"/>
                  </a:ext>
                </a:extLst>
              </p:cNvPr>
              <p:cNvSpPr txBox="1"/>
              <p:nvPr/>
            </p:nvSpPr>
            <p:spPr>
              <a:xfrm>
                <a:off x="6262842" y="3701827"/>
                <a:ext cx="1219108" cy="24888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Ethernet Cable</a:t>
                </a:r>
                <a:endParaRPr lang="en-ZA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38D83664-E3BA-4CC1-AACA-BABFDC569BE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49039" y="2541208"/>
                <a:ext cx="897546" cy="0"/>
              </a:xfrm>
              <a:prstGeom prst="straightConnector1">
                <a:avLst/>
              </a:prstGeom>
              <a:ln w="9525">
                <a:solidFill>
                  <a:srgbClr val="0E039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17D38AD6-C56E-4F6C-85BA-B66481F21F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94836" y="2542434"/>
                <a:ext cx="465978" cy="259851"/>
              </a:xfrm>
              <a:prstGeom prst="line">
                <a:avLst/>
              </a:prstGeom>
              <a:ln w="9525">
                <a:solidFill>
                  <a:srgbClr val="0E0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B12AC2F8-94AF-4A9B-B51C-6521C0D8FF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35298" y="2545975"/>
                <a:ext cx="443604" cy="191507"/>
              </a:xfrm>
              <a:prstGeom prst="line">
                <a:avLst/>
              </a:prstGeom>
              <a:ln w="9525">
                <a:solidFill>
                  <a:srgbClr val="0E0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9729ED23-CCE6-4512-9672-C79DE9B88D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384411" y="2550097"/>
                <a:ext cx="1202526" cy="960257"/>
              </a:xfrm>
              <a:prstGeom prst="line">
                <a:avLst/>
              </a:prstGeom>
              <a:ln w="9525">
                <a:solidFill>
                  <a:srgbClr val="0E0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18AD6E13-6D1F-44BC-8CC6-ED3ACD721ED0}"/>
                  </a:ext>
                </a:extLst>
              </p:cNvPr>
              <p:cNvCxnSpPr/>
              <p:nvPr/>
            </p:nvCxnSpPr>
            <p:spPr>
              <a:xfrm flipH="1">
                <a:off x="2553063" y="4110971"/>
                <a:ext cx="680334" cy="0"/>
              </a:xfrm>
              <a:prstGeom prst="straightConnector1">
                <a:avLst/>
              </a:prstGeom>
              <a:ln w="9525">
                <a:solidFill>
                  <a:srgbClr val="0E039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47380FF-D391-4BA9-B119-34723F0332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18951" y="3676499"/>
                <a:ext cx="377457" cy="438282"/>
              </a:xfrm>
              <a:prstGeom prst="line">
                <a:avLst/>
              </a:prstGeom>
              <a:ln w="9525">
                <a:solidFill>
                  <a:srgbClr val="0E0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BA407B2A-0A30-4C28-8E12-0BDA101A0FD3}"/>
                  </a:ext>
                </a:extLst>
              </p:cNvPr>
              <p:cNvCxnSpPr/>
              <p:nvPr/>
            </p:nvCxnSpPr>
            <p:spPr>
              <a:xfrm flipH="1">
                <a:off x="2559055" y="4779553"/>
                <a:ext cx="629899" cy="0"/>
              </a:xfrm>
              <a:prstGeom prst="straightConnector1">
                <a:avLst/>
              </a:prstGeom>
              <a:ln w="9525">
                <a:solidFill>
                  <a:srgbClr val="0E039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5008A207-4BC6-493D-BFFD-AE83778D9A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76319" y="3112380"/>
                <a:ext cx="395907" cy="301052"/>
              </a:xfrm>
              <a:prstGeom prst="line">
                <a:avLst/>
              </a:prstGeom>
              <a:ln w="9525">
                <a:solidFill>
                  <a:srgbClr val="0E0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7E48773-58D4-433F-B4DA-FE7B3B3358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60154" y="3108222"/>
                <a:ext cx="606496" cy="135023"/>
              </a:xfrm>
              <a:prstGeom prst="line">
                <a:avLst/>
              </a:prstGeom>
              <a:ln w="9525">
                <a:solidFill>
                  <a:srgbClr val="0E0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F5DC9E7D-9DF0-43DF-A236-A87BDEA17D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332" y="2094963"/>
                <a:ext cx="459363" cy="784245"/>
              </a:xfrm>
              <a:prstGeom prst="line">
                <a:avLst/>
              </a:prstGeom>
              <a:ln w="9525">
                <a:solidFill>
                  <a:srgbClr val="0E0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0A66CA8D-7C86-4E90-97AB-C1F32EB939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79634" y="2339177"/>
                <a:ext cx="364019" cy="555658"/>
              </a:xfrm>
              <a:prstGeom prst="line">
                <a:avLst/>
              </a:prstGeom>
              <a:ln w="9525">
                <a:solidFill>
                  <a:srgbClr val="0E0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AC7F9E81-61CE-4A30-A067-6DDA833376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69365" y="2612810"/>
                <a:ext cx="310838" cy="253832"/>
              </a:xfrm>
              <a:prstGeom prst="line">
                <a:avLst/>
              </a:prstGeom>
              <a:ln w="9525">
                <a:solidFill>
                  <a:srgbClr val="0E0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A34508B7-81F4-4A8C-9E00-6F60D63E9F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0485" y="3939556"/>
                <a:ext cx="784713" cy="673492"/>
              </a:xfrm>
              <a:prstGeom prst="straightConnector1">
                <a:avLst/>
              </a:prstGeom>
              <a:ln w="9525">
                <a:solidFill>
                  <a:srgbClr val="0E039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55F2F355-57CD-450E-A09F-645A63613C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22570" y="4715255"/>
                <a:ext cx="952440" cy="155820"/>
              </a:xfrm>
              <a:prstGeom prst="straightConnector1">
                <a:avLst/>
              </a:prstGeom>
              <a:ln w="9525">
                <a:solidFill>
                  <a:srgbClr val="0E039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0036AE3-61D9-4A4F-BE8A-B2C22FB1FA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15654" y="4799237"/>
                <a:ext cx="944500" cy="205776"/>
              </a:xfrm>
              <a:prstGeom prst="line">
                <a:avLst/>
              </a:prstGeom>
              <a:ln w="9525">
                <a:solidFill>
                  <a:srgbClr val="0E0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DF9E5B51-F1B0-449C-85F4-49A016CDAB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85674" y="5005013"/>
                <a:ext cx="1771332" cy="18506"/>
              </a:xfrm>
              <a:prstGeom prst="line">
                <a:avLst/>
              </a:prstGeom>
              <a:ln w="9525">
                <a:solidFill>
                  <a:srgbClr val="0E0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2B8CE6F6-0F20-46AB-814D-BA283492CA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53175" y="3702739"/>
                <a:ext cx="641661" cy="0"/>
              </a:xfrm>
              <a:prstGeom prst="straightConnector1">
                <a:avLst/>
              </a:prstGeom>
              <a:ln w="9525">
                <a:solidFill>
                  <a:srgbClr val="0E039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 Box 6">
                <a:extLst>
                  <a:ext uri="{FF2B5EF4-FFF2-40B4-BE49-F238E27FC236}">
                    <a16:creationId xmlns:a16="http://schemas.microsoft.com/office/drawing/2014/main" id="{892089D3-AA40-4DE7-9A24-A1F2879C4A23}"/>
                  </a:ext>
                </a:extLst>
              </p:cNvPr>
              <p:cNvSpPr txBox="1"/>
              <p:nvPr/>
            </p:nvSpPr>
            <p:spPr>
              <a:xfrm>
                <a:off x="1682632" y="3510352"/>
                <a:ext cx="1002434" cy="33229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TCP/IP Port</a:t>
                </a:r>
                <a:endParaRPr lang="en-ZA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7" name="Rectangle 39">
            <a:extLst>
              <a:ext uri="{FF2B5EF4-FFF2-40B4-BE49-F238E27FC236}">
                <a16:creationId xmlns:a16="http://schemas.microsoft.com/office/drawing/2014/main" id="{298B2411-D336-4B21-83C8-D81DEF346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89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8" name="Rectangle 52">
            <a:extLst>
              <a:ext uri="{FF2B5EF4-FFF2-40B4-BE49-F238E27FC236}">
                <a16:creationId xmlns:a16="http://schemas.microsoft.com/office/drawing/2014/main" id="{581BF3FD-DB77-428D-B8F5-10DC0E4DC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509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9" name="Rectangle 53">
            <a:extLst>
              <a:ext uri="{FF2B5EF4-FFF2-40B4-BE49-F238E27FC236}">
                <a16:creationId xmlns:a16="http://schemas.microsoft.com/office/drawing/2014/main" id="{82842406-E701-4186-AFA0-7575C670F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634" y="4196512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35538" algn="l"/>
              </a:tabLst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E670DE-47BC-4974-A1C8-6B5988766EC8}"/>
              </a:ext>
            </a:extLst>
          </p:cNvPr>
          <p:cNvSpPr txBox="1"/>
          <p:nvPr/>
        </p:nvSpPr>
        <p:spPr>
          <a:xfrm>
            <a:off x="160183" y="5941498"/>
            <a:ext cx="9087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82663" indent="-982663"/>
            <a:r>
              <a:rPr lang="en-US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2: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Schematic diagram of the irradiance feedback control system</a:t>
            </a:r>
            <a:endParaRPr lang="en-ZA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C306FF1-8D39-4360-8D2B-59CF006A92F8}"/>
              </a:ext>
            </a:extLst>
          </p:cNvPr>
          <p:cNvCxnSpPr>
            <a:cxnSpLocks/>
          </p:cNvCxnSpPr>
          <p:nvPr/>
        </p:nvCxnSpPr>
        <p:spPr>
          <a:xfrm flipH="1">
            <a:off x="3194836" y="3378553"/>
            <a:ext cx="971579" cy="323274"/>
          </a:xfrm>
          <a:prstGeom prst="line">
            <a:avLst/>
          </a:prstGeom>
          <a:ln w="9525">
            <a:solidFill>
              <a:srgbClr val="0E0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39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3" descr="blue horiz gel bar trans end">
            <a:extLst>
              <a:ext uri="{FF2B5EF4-FFF2-40B4-BE49-F238E27FC236}">
                <a16:creationId xmlns:a16="http://schemas.microsoft.com/office/drawing/2014/main" id="{DD72E804-9BDD-45CC-A899-06AAC1ED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39" y="359678"/>
            <a:ext cx="4987057" cy="6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985" y="357354"/>
            <a:ext cx="4267201" cy="628530"/>
          </a:xfrm>
          <a:noFill/>
          <a:effectLst>
            <a:outerShdw blurRad="444500" dist="38100" dir="16200000" rotWithShape="0">
              <a:srgbClr val="FFCE33">
                <a:alpha val="40000"/>
              </a:srgb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and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12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58B1F-2616-48FC-B7CA-DA6F2E2D5E41}"/>
              </a:ext>
            </a:extLst>
          </p:cNvPr>
          <p:cNvSpPr txBox="1"/>
          <p:nvPr/>
        </p:nvSpPr>
        <p:spPr>
          <a:xfrm>
            <a:off x="0" y="985884"/>
            <a:ext cx="9144000" cy="5364000"/>
          </a:xfrm>
          <a:prstGeom prst="rect">
            <a:avLst/>
          </a:prstGeom>
          <a:solidFill>
            <a:srgbClr val="FFCE33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7DF96F-6C22-4133-9E42-B156D70E5F10}"/>
              </a:ext>
            </a:extLst>
          </p:cNvPr>
          <p:cNvSpPr txBox="1"/>
          <p:nvPr/>
        </p:nvSpPr>
        <p:spPr>
          <a:xfrm>
            <a:off x="-1" y="952292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pres?slideindex=1&amp;slidetitle="/>
              </a:rPr>
              <a:t>Methodology</a:t>
            </a:r>
            <a:endParaRPr lang="en-US" sz="2400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298B2411-D336-4B21-83C8-D81DEF346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89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8" name="Rectangle 52">
            <a:extLst>
              <a:ext uri="{FF2B5EF4-FFF2-40B4-BE49-F238E27FC236}">
                <a16:creationId xmlns:a16="http://schemas.microsoft.com/office/drawing/2014/main" id="{581BF3FD-DB77-428D-B8F5-10DC0E4DC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509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9" name="Rectangle 53">
            <a:extLst>
              <a:ext uri="{FF2B5EF4-FFF2-40B4-BE49-F238E27FC236}">
                <a16:creationId xmlns:a16="http://schemas.microsoft.com/office/drawing/2014/main" id="{82842406-E701-4186-AFA0-7575C670F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634" y="4196512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35538" algn="l"/>
              </a:tabLst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58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3" descr="blue horiz gel bar trans end">
            <a:extLst>
              <a:ext uri="{FF2B5EF4-FFF2-40B4-BE49-F238E27FC236}">
                <a16:creationId xmlns:a16="http://schemas.microsoft.com/office/drawing/2014/main" id="{DD72E804-9BDD-45CC-A899-06AAC1ED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143" y="414745"/>
            <a:ext cx="4987057" cy="6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907" y="422455"/>
            <a:ext cx="3259015" cy="628530"/>
          </a:xfrm>
          <a:noFill/>
          <a:effectLst>
            <a:outerShdw blurRad="444500" dist="38100" dir="16200000" rotWithShape="0">
              <a:srgbClr val="FFCE33">
                <a:alpha val="40000"/>
              </a:srgb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13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58B1F-2616-48FC-B7CA-DA6F2E2D5E41}"/>
              </a:ext>
            </a:extLst>
          </p:cNvPr>
          <p:cNvSpPr txBox="1"/>
          <p:nvPr/>
        </p:nvSpPr>
        <p:spPr>
          <a:xfrm>
            <a:off x="0" y="985884"/>
            <a:ext cx="9144000" cy="5364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298B2411-D336-4B21-83C8-D81DEF346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89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8" name="Rectangle 52">
            <a:extLst>
              <a:ext uri="{FF2B5EF4-FFF2-40B4-BE49-F238E27FC236}">
                <a16:creationId xmlns:a16="http://schemas.microsoft.com/office/drawing/2014/main" id="{581BF3FD-DB77-428D-B8F5-10DC0E4DC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509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9" name="Rectangle 53">
            <a:extLst>
              <a:ext uri="{FF2B5EF4-FFF2-40B4-BE49-F238E27FC236}">
                <a16:creationId xmlns:a16="http://schemas.microsoft.com/office/drawing/2014/main" id="{82842406-E701-4186-AFA0-7575C670F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634" y="4196512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35538" algn="l"/>
              </a:tabLst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C306FF1-8D39-4360-8D2B-59CF006A92F8}"/>
              </a:ext>
            </a:extLst>
          </p:cNvPr>
          <p:cNvCxnSpPr>
            <a:cxnSpLocks/>
          </p:cNvCxnSpPr>
          <p:nvPr/>
        </p:nvCxnSpPr>
        <p:spPr>
          <a:xfrm flipH="1">
            <a:off x="3194836" y="3378553"/>
            <a:ext cx="971579" cy="323274"/>
          </a:xfrm>
          <a:prstGeom prst="line">
            <a:avLst/>
          </a:prstGeom>
          <a:ln w="9525">
            <a:solidFill>
              <a:srgbClr val="0E0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16FCFF11-6C85-4B0A-9967-E77F6E108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99200"/>
            <a:ext cx="6287198" cy="535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9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3" descr="blue horiz gel bar trans end">
            <a:extLst>
              <a:ext uri="{FF2B5EF4-FFF2-40B4-BE49-F238E27FC236}">
                <a16:creationId xmlns:a16="http://schemas.microsoft.com/office/drawing/2014/main" id="{DD72E804-9BDD-45CC-A899-06AAC1ED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39" y="359678"/>
            <a:ext cx="4987057" cy="6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985" y="357354"/>
            <a:ext cx="4267201" cy="628530"/>
          </a:xfrm>
          <a:noFill/>
          <a:effectLst>
            <a:outerShdw blurRad="444500" dist="38100" dir="16200000" rotWithShape="0">
              <a:srgbClr val="FFCE33">
                <a:alpha val="40000"/>
              </a:srgb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14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58B1F-2616-48FC-B7CA-DA6F2E2D5E41}"/>
              </a:ext>
            </a:extLst>
          </p:cNvPr>
          <p:cNvSpPr txBox="1"/>
          <p:nvPr/>
        </p:nvSpPr>
        <p:spPr>
          <a:xfrm>
            <a:off x="0" y="985884"/>
            <a:ext cx="9144000" cy="5364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298B2411-D336-4B21-83C8-D81DEF346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89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8" name="Rectangle 52">
            <a:extLst>
              <a:ext uri="{FF2B5EF4-FFF2-40B4-BE49-F238E27FC236}">
                <a16:creationId xmlns:a16="http://schemas.microsoft.com/office/drawing/2014/main" id="{581BF3FD-DB77-428D-B8F5-10DC0E4DC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509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9" name="Rectangle 53">
            <a:extLst>
              <a:ext uri="{FF2B5EF4-FFF2-40B4-BE49-F238E27FC236}">
                <a16:creationId xmlns:a16="http://schemas.microsoft.com/office/drawing/2014/main" id="{82842406-E701-4186-AFA0-7575C670F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634" y="4196512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935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35538" algn="l"/>
              </a:tabLst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C306FF1-8D39-4360-8D2B-59CF006A92F8}"/>
              </a:ext>
            </a:extLst>
          </p:cNvPr>
          <p:cNvCxnSpPr>
            <a:cxnSpLocks/>
          </p:cNvCxnSpPr>
          <p:nvPr/>
        </p:nvCxnSpPr>
        <p:spPr>
          <a:xfrm flipH="1">
            <a:off x="3194836" y="3378553"/>
            <a:ext cx="971579" cy="323274"/>
          </a:xfrm>
          <a:prstGeom prst="line">
            <a:avLst/>
          </a:prstGeom>
          <a:ln w="9525">
            <a:solidFill>
              <a:srgbClr val="0E0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A3E89D-8353-4992-A25F-F8915D1AE391}"/>
              </a:ext>
            </a:extLst>
          </p:cNvPr>
          <p:cNvGrpSpPr/>
          <p:nvPr/>
        </p:nvGrpSpPr>
        <p:grpSpPr>
          <a:xfrm>
            <a:off x="714375" y="985883"/>
            <a:ext cx="7048056" cy="5324946"/>
            <a:chOff x="714375" y="985883"/>
            <a:chExt cx="7048056" cy="532494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D159BE5-60F9-4F92-BAD1-C0FE3805B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4375" y="989176"/>
              <a:ext cx="7048056" cy="532165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774556-E63C-4D78-BFC3-1E67B05108A1}"/>
                </a:ext>
              </a:extLst>
            </p:cNvPr>
            <p:cNvSpPr txBox="1"/>
            <p:nvPr/>
          </p:nvSpPr>
          <p:spPr>
            <a:xfrm>
              <a:off x="942975" y="985883"/>
              <a:ext cx="43859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ZA" dirty="0"/>
            </a:p>
          </p:txBody>
        </p:sp>
      </p:grpSp>
    </p:spTree>
    <p:extLst>
      <p:ext uri="{BB962C8B-B14F-4D97-AF65-F5344CB8AC3E}">
        <p14:creationId xmlns:p14="http://schemas.microsoft.com/office/powerpoint/2010/main" val="293907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63E3BB7-88D3-41A7-84BB-034BBA229E60}"/>
              </a:ext>
            </a:extLst>
          </p:cNvPr>
          <p:cNvSpPr txBox="1"/>
          <p:nvPr/>
        </p:nvSpPr>
        <p:spPr>
          <a:xfrm>
            <a:off x="-1" y="1085850"/>
            <a:ext cx="9143997" cy="5256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" y="1135465"/>
            <a:ext cx="9063612" cy="5319519"/>
          </a:xfrm>
        </p:spPr>
        <p:txBody>
          <a:bodyPr>
            <a:normAutofit/>
          </a:bodyPr>
          <a:lstStyle/>
          <a:p>
            <a:pPr marL="361942" indent="0" algn="ctr">
              <a:buNone/>
            </a:pPr>
            <a:r>
              <a:rPr lang="en-ZA" u="sng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Irradiance, Temperature &amp; Non-Uniformity Test</a:t>
            </a:r>
          </a:p>
          <a:p>
            <a:r>
              <a:rPr lang="en-US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area 2m x 2m</a:t>
            </a:r>
            <a:endParaRPr lang="en-ZA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225420">
              <a:buNone/>
              <a:tabLst>
                <a:tab pos="338130" algn="l"/>
              </a:tabLst>
            </a:pPr>
            <a:r>
              <a:rPr lang="en-US" dirty="0">
                <a:solidFill>
                  <a:schemeClr val="tx2"/>
                </a:solidFill>
              </a:rPr>
              <a:t>	</a:t>
            </a:r>
            <a:endParaRPr lang="en-ZA" altLang="en-US" dirty="0">
              <a:solidFill>
                <a:srgbClr val="00448E"/>
              </a:solidFill>
              <a:latin typeface="Bell MT" panose="02020503060305020303" pitchFamily="18" charset="0"/>
            </a:endParaRPr>
          </a:p>
          <a:p>
            <a:endParaRPr lang="en-ZA" sz="2200" dirty="0">
              <a:solidFill>
                <a:schemeClr val="tx2"/>
              </a:solidFill>
            </a:endParaRPr>
          </a:p>
          <a:p>
            <a:endParaRPr lang="en-ZA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15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6207DF-8CE3-4657-81B2-B4FCEFD0279A}"/>
              </a:ext>
            </a:extLst>
          </p:cNvPr>
          <p:cNvGrpSpPr/>
          <p:nvPr/>
        </p:nvGrpSpPr>
        <p:grpSpPr>
          <a:xfrm>
            <a:off x="4636907" y="1890059"/>
            <a:ext cx="4296697" cy="3942735"/>
            <a:chOff x="4689989" y="2163098"/>
            <a:chExt cx="4296697" cy="3942735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89989" y="2163098"/>
              <a:ext cx="4296697" cy="3942735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>
              <a:off x="5719331" y="5306291"/>
              <a:ext cx="2226859" cy="0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7939263" y="3148446"/>
              <a:ext cx="0" cy="2150919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5705476" y="3141519"/>
              <a:ext cx="2247640" cy="0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723660" y="3155374"/>
              <a:ext cx="0" cy="2150919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43" descr="blue horiz gel bar trans end">
            <a:extLst>
              <a:ext uri="{FF2B5EF4-FFF2-40B4-BE49-F238E27FC236}">
                <a16:creationId xmlns:a16="http://schemas.microsoft.com/office/drawing/2014/main" id="{651D7A55-6760-4E28-AC85-7C803DC2D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43" y="355767"/>
            <a:ext cx="4987057" cy="6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04824" y="542745"/>
            <a:ext cx="7508776" cy="348470"/>
          </a:xfrm>
        </p:spPr>
        <p:txBody>
          <a:bodyPr>
            <a:normAutofit fontScale="90000"/>
          </a:bodyPr>
          <a:lstStyle/>
          <a:p>
            <a:pPr algn="ctr"/>
            <a:r>
              <a:rPr lang="en-ZA" sz="2800" dirty="0">
                <a:solidFill>
                  <a:srgbClr val="FFCE33"/>
                </a:solidFill>
              </a:rPr>
              <a:t>Methodology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F157FA-C2E4-41BE-B6A4-1C10BA1AD0B3}"/>
              </a:ext>
            </a:extLst>
          </p:cNvPr>
          <p:cNvGrpSpPr/>
          <p:nvPr/>
        </p:nvGrpSpPr>
        <p:grpSpPr>
          <a:xfrm>
            <a:off x="210396" y="2131525"/>
            <a:ext cx="3971850" cy="3701269"/>
            <a:chOff x="142950" y="1153551"/>
            <a:chExt cx="4726745" cy="4586068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54C20B2-496B-46E2-B273-AAE70B254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950" y="1153551"/>
              <a:ext cx="4726745" cy="458606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45B7377-5D21-4C0E-A33A-DA2CBC4D8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9265" y="2478024"/>
              <a:ext cx="2932949" cy="2487168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CE985C7-1B17-4BC9-BE8E-5A6BDBE1CD2E}"/>
              </a:ext>
            </a:extLst>
          </p:cNvPr>
          <p:cNvSpPr txBox="1"/>
          <p:nvPr/>
        </p:nvSpPr>
        <p:spPr>
          <a:xfrm>
            <a:off x="130016" y="5856489"/>
            <a:ext cx="323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4: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Target area</a:t>
            </a:r>
            <a:endParaRPr lang="en-Z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716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EAC63DE0-CEAF-4837-9C96-6A3F1CA1E973}"/>
              </a:ext>
            </a:extLst>
          </p:cNvPr>
          <p:cNvSpPr txBox="1"/>
          <p:nvPr/>
        </p:nvSpPr>
        <p:spPr>
          <a:xfrm>
            <a:off x="0" y="1088102"/>
            <a:ext cx="9144000" cy="5256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16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5209872" y="1207504"/>
            <a:ext cx="3810303" cy="4442992"/>
            <a:chOff x="5186702" y="1153551"/>
            <a:chExt cx="3957298" cy="468009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86702" y="1153551"/>
              <a:ext cx="3957298" cy="468009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6155624" y="1188851"/>
              <a:ext cx="22128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CE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Reference cell</a:t>
              </a:r>
              <a:endParaRPr lang="en-ZA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Arrow Connector 6"/>
            <p:cNvCxnSpPr>
              <a:cxnSpLocks/>
            </p:cNvCxnSpPr>
            <p:nvPr/>
          </p:nvCxnSpPr>
          <p:spPr>
            <a:xfrm flipH="1" flipV="1">
              <a:off x="7133775" y="1537071"/>
              <a:ext cx="210001" cy="482229"/>
            </a:xfrm>
            <a:prstGeom prst="straightConnector1">
              <a:avLst/>
            </a:prstGeom>
            <a:ln>
              <a:solidFill>
                <a:srgbClr val="0E0399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592994" y="4540390"/>
              <a:ext cx="15510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FFCE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Pyranometer</a:t>
              </a:r>
              <a:endParaRPr lang="en-ZA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65233" y="5035726"/>
              <a:ext cx="22128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CE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Spectroradiometer</a:t>
              </a:r>
              <a:endParaRPr lang="en-ZA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Straight Arrow Connector 12"/>
            <p:cNvCxnSpPr>
              <a:cxnSpLocks/>
            </p:cNvCxnSpPr>
            <p:nvPr/>
          </p:nvCxnSpPr>
          <p:spPr>
            <a:xfrm>
              <a:off x="6296628" y="3820175"/>
              <a:ext cx="361347" cy="1330444"/>
            </a:xfrm>
            <a:prstGeom prst="straightConnector1">
              <a:avLst/>
            </a:prstGeom>
            <a:ln>
              <a:solidFill>
                <a:srgbClr val="0E0399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cxnSpLocks/>
            </p:cNvCxnSpPr>
            <p:nvPr/>
          </p:nvCxnSpPr>
          <p:spPr>
            <a:xfrm>
              <a:off x="7620000" y="3842795"/>
              <a:ext cx="458105" cy="697595"/>
            </a:xfrm>
            <a:prstGeom prst="straightConnector1">
              <a:avLst/>
            </a:prstGeom>
            <a:ln>
              <a:solidFill>
                <a:srgbClr val="0E0399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43" descr="blue horiz gel bar trans end">
            <a:extLst>
              <a:ext uri="{FF2B5EF4-FFF2-40B4-BE49-F238E27FC236}">
                <a16:creationId xmlns:a16="http://schemas.microsoft.com/office/drawing/2014/main" id="{DDC1F422-3805-4B20-AAFC-9890CFD0C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323790"/>
            <a:ext cx="6200775" cy="7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378327"/>
            <a:ext cx="5991827" cy="553834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Device Under Test</a:t>
            </a:r>
            <a:endParaRPr lang="en-ZA" sz="2800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18F34D-7E47-41D0-A87A-49C262388753}"/>
              </a:ext>
            </a:extLst>
          </p:cNvPr>
          <p:cNvSpPr txBox="1"/>
          <p:nvPr/>
        </p:nvSpPr>
        <p:spPr>
          <a:xfrm>
            <a:off x="117606" y="5714893"/>
            <a:ext cx="8681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5: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Target area showing device under test</a:t>
            </a:r>
            <a:endParaRPr lang="en-Z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719DC2F-EFC8-4797-8F28-64F0F1EFE322}"/>
              </a:ext>
            </a:extLst>
          </p:cNvPr>
          <p:cNvGrpSpPr/>
          <p:nvPr/>
        </p:nvGrpSpPr>
        <p:grpSpPr>
          <a:xfrm>
            <a:off x="117605" y="1412270"/>
            <a:ext cx="4793585" cy="4049236"/>
            <a:chOff x="117605" y="1412270"/>
            <a:chExt cx="4793585" cy="404923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DF39C78-9B33-433A-8F11-0BE6ED5BDF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9237" t="29687" r="19900" b="6117"/>
            <a:stretch/>
          </p:blipFill>
          <p:spPr>
            <a:xfrm>
              <a:off x="117606" y="1412270"/>
              <a:ext cx="4793584" cy="4033459"/>
            </a:xfrm>
            <a:prstGeom prst="rect">
              <a:avLst/>
            </a:prstGeom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B55702D-6048-4587-9A26-6F69FD931DEA}"/>
                </a:ext>
              </a:extLst>
            </p:cNvPr>
            <p:cNvCxnSpPr>
              <a:cxnSpLocks/>
            </p:cNvCxnSpPr>
            <p:nvPr/>
          </p:nvCxnSpPr>
          <p:spPr>
            <a:xfrm>
              <a:off x="628073" y="2549236"/>
              <a:ext cx="0" cy="2452840"/>
            </a:xfrm>
            <a:prstGeom prst="straightConnector1">
              <a:avLst/>
            </a:prstGeom>
            <a:ln>
              <a:solidFill>
                <a:srgbClr val="0E0399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8936989-7F71-4803-82A3-C2239FBE60D8}"/>
                </a:ext>
              </a:extLst>
            </p:cNvPr>
            <p:cNvCxnSpPr/>
            <p:nvPr/>
          </p:nvCxnSpPr>
          <p:spPr>
            <a:xfrm>
              <a:off x="378691" y="2946400"/>
              <a:ext cx="249382" cy="0"/>
            </a:xfrm>
            <a:prstGeom prst="line">
              <a:avLst/>
            </a:prstGeom>
            <a:ln>
              <a:solidFill>
                <a:srgbClr val="0E03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86CEACA-25BE-498A-9ECD-E4AB76D63201}"/>
                </a:ext>
              </a:extLst>
            </p:cNvPr>
            <p:cNvSpPr txBox="1"/>
            <p:nvPr/>
          </p:nvSpPr>
          <p:spPr>
            <a:xfrm>
              <a:off x="117605" y="4999841"/>
              <a:ext cx="40659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Adjustable Unistrut Frames</a:t>
              </a:r>
              <a:endParaRPr lang="en-Z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5152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BD000F6-9DEA-42C2-9AD9-0A99B6AA94AF}"/>
              </a:ext>
            </a:extLst>
          </p:cNvPr>
          <p:cNvSpPr txBox="1"/>
          <p:nvPr/>
        </p:nvSpPr>
        <p:spPr>
          <a:xfrm>
            <a:off x="0" y="1088102"/>
            <a:ext cx="9144000" cy="5256000"/>
          </a:xfrm>
          <a:prstGeom prst="rect">
            <a:avLst/>
          </a:prstGeom>
          <a:solidFill>
            <a:srgbClr val="FFCE33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09"/>
            <a:ext cx="9144000" cy="5125381"/>
          </a:xfrm>
        </p:spPr>
        <p:txBody>
          <a:bodyPr>
            <a:normAutofit/>
          </a:bodyPr>
          <a:lstStyle/>
          <a:p>
            <a:pPr marL="355591" indent="0" algn="l">
              <a:spcBef>
                <a:spcPct val="50000"/>
              </a:spcBef>
              <a:buNone/>
              <a:defRPr/>
            </a:pPr>
            <a:r>
              <a:rPr lang="en-US" sz="2400" i="1" u="sng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Characterisation</a:t>
            </a:r>
            <a:endParaRPr lang="en-US" sz="2400" i="1" u="sng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591" indent="0" algn="l">
              <a:spcBef>
                <a:spcPct val="50000"/>
              </a:spcBef>
              <a:buNone/>
              <a:defRPr/>
            </a:pPr>
            <a:endParaRPr lang="en-GB" sz="2400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ZA" b="1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0" t="15178" r="16666" b="10668"/>
          <a:stretch/>
        </p:blipFill>
        <p:spPr>
          <a:xfrm rot="16200000">
            <a:off x="125563" y="1996765"/>
            <a:ext cx="1677479" cy="14650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6" t="7340" r="23818" b="8611"/>
          <a:stretch/>
        </p:blipFill>
        <p:spPr>
          <a:xfrm>
            <a:off x="2205847" y="1916020"/>
            <a:ext cx="2091267" cy="13292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206" y="1925694"/>
            <a:ext cx="1810881" cy="1117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587" y="1600199"/>
            <a:ext cx="1625600" cy="16679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3" t="2133" r="5103" b="7026"/>
          <a:stretch/>
        </p:blipFill>
        <p:spPr>
          <a:xfrm>
            <a:off x="6907863" y="3929509"/>
            <a:ext cx="1731048" cy="23943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7864" y="3844279"/>
            <a:ext cx="1918935" cy="2381442"/>
          </a:xfrm>
          <a:prstGeom prst="rect">
            <a:avLst/>
          </a:prstGeom>
        </p:spPr>
      </p:pic>
      <p:graphicFrame>
        <p:nvGraphicFramePr>
          <p:cNvPr id="12" name="Char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185065"/>
              </p:ext>
            </p:extLst>
          </p:nvPr>
        </p:nvGraphicFramePr>
        <p:xfrm>
          <a:off x="0" y="3539066"/>
          <a:ext cx="4050793" cy="2804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13" name="Straight Arrow Connector 12"/>
          <p:cNvCxnSpPr>
            <a:cxnSpLocks/>
          </p:cNvCxnSpPr>
          <p:nvPr/>
        </p:nvCxnSpPr>
        <p:spPr>
          <a:xfrm>
            <a:off x="1696826" y="2614353"/>
            <a:ext cx="50902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cxnSpLocks/>
          </p:cNvCxnSpPr>
          <p:nvPr/>
        </p:nvCxnSpPr>
        <p:spPr>
          <a:xfrm>
            <a:off x="4297114" y="2525914"/>
            <a:ext cx="408092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>
            <a:off x="6516087" y="2455257"/>
            <a:ext cx="4445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</p:cNvCxnSpPr>
          <p:nvPr/>
        </p:nvCxnSpPr>
        <p:spPr>
          <a:xfrm>
            <a:off x="7773387" y="3268134"/>
            <a:ext cx="0" cy="2738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</p:cNvCxnSpPr>
          <p:nvPr/>
        </p:nvCxnSpPr>
        <p:spPr>
          <a:xfrm flipH="1">
            <a:off x="3860941" y="4884420"/>
            <a:ext cx="51845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cxnSpLocks/>
            <a:endCxn id="6" idx="3"/>
          </p:cNvCxnSpPr>
          <p:nvPr/>
        </p:nvCxnSpPr>
        <p:spPr>
          <a:xfrm flipH="1">
            <a:off x="6316799" y="4957156"/>
            <a:ext cx="6023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2528" y="1628349"/>
            <a:ext cx="19381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kW DC Power Supply</a:t>
            </a:r>
            <a:endParaRPr lang="en-ZA" sz="1200" b="1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36045" y="1628349"/>
            <a:ext cx="842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Igniter</a:t>
            </a:r>
            <a:endParaRPr lang="en-ZA" sz="1200" b="1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34699" y="1628348"/>
            <a:ext cx="1751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kW </a:t>
            </a:r>
            <a:r>
              <a:rPr lang="en-US" sz="1200" b="1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 Lamp</a:t>
            </a:r>
            <a:endParaRPr lang="en-ZA" sz="1200" b="1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19099" y="1155014"/>
            <a:ext cx="1938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Reflector with </a:t>
            </a:r>
            <a:r>
              <a:rPr lang="en-US" sz="1200" b="1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-Arc Lamp</a:t>
            </a:r>
            <a:endParaRPr lang="en-ZA" sz="1200" b="1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68346" y="3509785"/>
            <a:ext cx="1731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Auto/Manual Lamp Control</a:t>
            </a:r>
            <a:endParaRPr lang="en-ZA" sz="1200" b="1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24808" y="3186619"/>
            <a:ext cx="2283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Area with Reference cell, </a:t>
            </a:r>
            <a:r>
              <a:rPr lang="en-US" sz="1200" b="1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Pyranometer</a:t>
            </a:r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Spectroradiometer</a:t>
            </a:r>
            <a:endParaRPr lang="en-ZA" sz="1200" b="1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43" descr="blue horiz gel bar trans end">
            <a:extLst>
              <a:ext uri="{FF2B5EF4-FFF2-40B4-BE49-F238E27FC236}">
                <a16:creationId xmlns:a16="http://schemas.microsoft.com/office/drawing/2014/main" id="{9F073108-6D7C-4967-A671-A6E92D9CB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88" y="323790"/>
            <a:ext cx="4757288" cy="7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005" y="396934"/>
            <a:ext cx="6038850" cy="599902"/>
          </a:xfrm>
        </p:spPr>
        <p:txBody>
          <a:bodyPr>
            <a:normAutofit/>
          </a:bodyPr>
          <a:lstStyle/>
          <a:p>
            <a:pPr algn="ctr"/>
            <a:r>
              <a:rPr lang="en-ZA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229233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C4536A-B7F3-4013-9EF1-8EF483F04D8F}"/>
              </a:ext>
            </a:extLst>
          </p:cNvPr>
          <p:cNvSpPr txBox="1"/>
          <p:nvPr/>
        </p:nvSpPr>
        <p:spPr>
          <a:xfrm>
            <a:off x="0" y="1096840"/>
            <a:ext cx="9143998" cy="5256000"/>
          </a:xfrm>
          <a:prstGeom prst="rect">
            <a:avLst/>
          </a:prstGeom>
          <a:solidFill>
            <a:srgbClr val="FFCE33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0043" y="1140186"/>
            <a:ext cx="9143999" cy="601822"/>
          </a:xfrm>
        </p:spPr>
        <p:txBody>
          <a:bodyPr>
            <a:normAutofit fontScale="92500"/>
          </a:bodyPr>
          <a:lstStyle/>
          <a:p>
            <a:pPr marL="355591" indent="0" algn="l">
              <a:spcBef>
                <a:spcPct val="50000"/>
              </a:spcBef>
              <a:buNone/>
              <a:defRPr/>
            </a:pPr>
            <a:r>
              <a:rPr lang="en-US" sz="2400" u="sng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Applying the Xenon-lamp solar simulator on various PV technologies</a:t>
            </a:r>
          </a:p>
          <a:p>
            <a:pPr marL="355591" indent="0" algn="l">
              <a:spcBef>
                <a:spcPct val="50000"/>
              </a:spcBef>
              <a:buNone/>
              <a:defRPr/>
            </a:pPr>
            <a:endParaRPr lang="en-GB" sz="2400" dirty="0">
              <a:solidFill>
                <a:srgbClr val="003D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Z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0" t="15178" r="16666" b="10668"/>
          <a:stretch/>
        </p:blipFill>
        <p:spPr>
          <a:xfrm rot="16200000">
            <a:off x="45936" y="1942803"/>
            <a:ext cx="1796303" cy="15688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6" t="7340" r="23818" b="8611"/>
          <a:stretch/>
        </p:blipFill>
        <p:spPr>
          <a:xfrm>
            <a:off x="2032845" y="1949848"/>
            <a:ext cx="2091267" cy="13292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028" y="2009234"/>
            <a:ext cx="1810881" cy="1117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154" y="1742009"/>
            <a:ext cx="1413586" cy="1450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3" t="2133" r="5103" b="7026"/>
          <a:stretch/>
        </p:blipFill>
        <p:spPr>
          <a:xfrm>
            <a:off x="6843366" y="3820080"/>
            <a:ext cx="1811867" cy="25061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9" t="6824" r="2148" b="4707"/>
          <a:stretch/>
        </p:blipFill>
        <p:spPr>
          <a:xfrm>
            <a:off x="3383280" y="3539066"/>
            <a:ext cx="3078480" cy="2506135"/>
          </a:xfrm>
          <a:prstGeom prst="rect">
            <a:avLst/>
          </a:prstGeom>
        </p:spPr>
      </p:pic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8933148"/>
              </p:ext>
            </p:extLst>
          </p:nvPr>
        </p:nvGraphicFramePr>
        <p:xfrm>
          <a:off x="1" y="3756661"/>
          <a:ext cx="3147060" cy="249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flipV="1">
            <a:off x="1728499" y="2422016"/>
            <a:ext cx="2895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124113" y="2457026"/>
            <a:ext cx="2895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</p:cNvCxnSpPr>
          <p:nvPr/>
        </p:nvCxnSpPr>
        <p:spPr>
          <a:xfrm>
            <a:off x="6233909" y="2323176"/>
            <a:ext cx="87724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cxnSpLocks/>
          </p:cNvCxnSpPr>
          <p:nvPr/>
        </p:nvCxnSpPr>
        <p:spPr>
          <a:xfrm>
            <a:off x="7817947" y="3192409"/>
            <a:ext cx="0" cy="6276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/>
          </p:cNvCxnSpPr>
          <p:nvPr/>
        </p:nvCxnSpPr>
        <p:spPr>
          <a:xfrm flipH="1">
            <a:off x="3006163" y="4869180"/>
            <a:ext cx="37711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/>
          </p:cNvCxnSpPr>
          <p:nvPr/>
        </p:nvCxnSpPr>
        <p:spPr>
          <a:xfrm flipH="1">
            <a:off x="6461763" y="4846320"/>
            <a:ext cx="38160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7779" y="1552064"/>
            <a:ext cx="1828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E0399"/>
                </a:solidFill>
                <a:latin typeface="Bell MT" panose="02020503060305020303" pitchFamily="18" charset="0"/>
              </a:rPr>
              <a:t>5 kW DC Power Supply</a:t>
            </a:r>
            <a:endParaRPr lang="en-ZA" sz="1200" b="1" dirty="0">
              <a:solidFill>
                <a:srgbClr val="0E0399"/>
              </a:solidFill>
              <a:latin typeface="Bell MT" panose="02020503060305020303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32846" y="1619327"/>
            <a:ext cx="842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E0399"/>
                </a:solidFill>
                <a:latin typeface="Bell MT" panose="02020503060305020303" pitchFamily="18" charset="0"/>
              </a:rPr>
              <a:t>Igniter</a:t>
            </a:r>
            <a:endParaRPr lang="en-ZA" sz="1200" b="1" dirty="0">
              <a:solidFill>
                <a:srgbClr val="0E0399"/>
              </a:solidFill>
              <a:latin typeface="Bell MT" panose="02020503060305020303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29024" y="1734339"/>
            <a:ext cx="1784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kW </a:t>
            </a:r>
            <a:r>
              <a:rPr lang="en-US" sz="1200" b="1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 Lamp</a:t>
            </a:r>
            <a:endParaRPr lang="en-ZA" sz="1200" b="1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78916" y="1518574"/>
            <a:ext cx="2478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Reflector with </a:t>
            </a:r>
            <a:r>
              <a:rPr lang="en-US" sz="1200" b="1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-Arc Lamp</a:t>
            </a:r>
            <a:endParaRPr lang="en-ZA" sz="1200" b="1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64146" y="3579437"/>
            <a:ext cx="8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IFCS</a:t>
            </a:r>
            <a:endParaRPr lang="en-ZA" sz="1200" b="1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58544" y="3523691"/>
            <a:ext cx="3147060" cy="461665"/>
          </a:xfrm>
          <a:prstGeom prst="rect">
            <a:avLst/>
          </a:prstGeom>
          <a:solidFill>
            <a:srgbClr val="FFCE33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Area with Reference cell and C-Si Module</a:t>
            </a:r>
            <a:endParaRPr lang="en-ZA" sz="1200" b="1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43" descr="blue horiz gel bar trans end">
            <a:extLst>
              <a:ext uri="{FF2B5EF4-FFF2-40B4-BE49-F238E27FC236}">
                <a16:creationId xmlns:a16="http://schemas.microsoft.com/office/drawing/2014/main" id="{5F19FB47-E5B0-49F7-8C09-252A12A0A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143" y="334295"/>
            <a:ext cx="4987057" cy="70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950" y="531785"/>
            <a:ext cx="7365827" cy="357215"/>
          </a:xfrm>
        </p:spPr>
        <p:txBody>
          <a:bodyPr>
            <a:normAutofit fontScale="90000"/>
          </a:bodyPr>
          <a:lstStyle/>
          <a:p>
            <a:pPr algn="ctr"/>
            <a:r>
              <a:rPr lang="en-ZA" sz="2800" dirty="0">
                <a:solidFill>
                  <a:srgbClr val="FFCE33"/>
                </a:solidFill>
              </a:rPr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833465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43" descr="blue horiz gel bar trans end">
            <a:extLst>
              <a:ext uri="{FF2B5EF4-FFF2-40B4-BE49-F238E27FC236}">
                <a16:creationId xmlns:a16="http://schemas.microsoft.com/office/drawing/2014/main" id="{6414BF9E-4C3D-42E0-8D2A-3B3E2AB2F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342900"/>
            <a:ext cx="5619750" cy="68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037" y="504023"/>
            <a:ext cx="4600575" cy="365125"/>
          </a:xfrm>
        </p:spPr>
        <p:txBody>
          <a:bodyPr>
            <a:normAutofit fontScale="90000"/>
          </a:bodyPr>
          <a:lstStyle/>
          <a:p>
            <a:pPr algn="ctr"/>
            <a:r>
              <a:rPr lang="en-ZA" sz="2800" dirty="0">
                <a:solidFill>
                  <a:srgbClr val="FFCE33"/>
                </a:solidFill>
              </a:rPr>
              <a:t>Results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913B7D-D3DA-45E6-A425-3B6ECA21DF79}"/>
              </a:ext>
            </a:extLst>
          </p:cNvPr>
          <p:cNvSpPr txBox="1"/>
          <p:nvPr/>
        </p:nvSpPr>
        <p:spPr>
          <a:xfrm>
            <a:off x="0" y="1087423"/>
            <a:ext cx="9144000" cy="5256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391206-D93A-48F4-9EE9-A3050DC395B9}"/>
              </a:ext>
            </a:extLst>
          </p:cNvPr>
          <p:cNvSpPr txBox="1"/>
          <p:nvPr/>
        </p:nvSpPr>
        <p:spPr>
          <a:xfrm>
            <a:off x="2881312" y="1014115"/>
            <a:ext cx="3162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400" b="1" u="sng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Lamp Startup</a:t>
            </a:r>
            <a:endParaRPr lang="en-ZA" sz="2400" u="sng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8">
            <a:extLst>
              <a:ext uri="{FF2B5EF4-FFF2-40B4-BE49-F238E27FC236}">
                <a16:creationId xmlns:a16="http://schemas.microsoft.com/office/drawing/2014/main" id="{9FA2F0D5-6577-4EBD-868A-C8D69977B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3"/>
          <a:stretch>
            <a:fillRect/>
          </a:stretch>
        </p:blipFill>
        <p:spPr bwMode="auto">
          <a:xfrm>
            <a:off x="95250" y="1549088"/>
            <a:ext cx="5157045" cy="352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7" name="Picture 9">
            <a:extLst>
              <a:ext uri="{FF2B5EF4-FFF2-40B4-BE49-F238E27FC236}">
                <a16:creationId xmlns:a16="http://schemas.microsoft.com/office/drawing/2014/main" id="{A1BBC873-611E-4459-B8E0-335619472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806" y="3685031"/>
            <a:ext cx="3394603" cy="262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339B2D6-A564-44C9-9E2B-5EA16C53B187}"/>
              </a:ext>
            </a:extLst>
          </p:cNvPr>
          <p:cNvCxnSpPr>
            <a:cxnSpLocks/>
          </p:cNvCxnSpPr>
          <p:nvPr/>
        </p:nvCxnSpPr>
        <p:spPr>
          <a:xfrm>
            <a:off x="1135380" y="2438400"/>
            <a:ext cx="4543426" cy="3870325"/>
          </a:xfrm>
          <a:prstGeom prst="straightConnector1">
            <a:avLst/>
          </a:prstGeom>
          <a:ln w="158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6646DF-B69B-498B-A04C-B2E3AD7314E1}"/>
              </a:ext>
            </a:extLst>
          </p:cNvPr>
          <p:cNvCxnSpPr>
            <a:cxnSpLocks/>
          </p:cNvCxnSpPr>
          <p:nvPr/>
        </p:nvCxnSpPr>
        <p:spPr>
          <a:xfrm>
            <a:off x="1443037" y="2505075"/>
            <a:ext cx="4235769" cy="1179956"/>
          </a:xfrm>
          <a:prstGeom prst="straightConnector1">
            <a:avLst/>
          </a:prstGeom>
          <a:ln w="158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88B8E8A3-389B-4359-9BCD-859C3DEEA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A7C67059-D6E3-49AE-8835-A3815BB8F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FDD8EE7C-DEF8-4DE2-AA39-0B02650EE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6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86099B99-4E4E-42C4-A747-912863A70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26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4: Xenon arc lamp power and irradiance distribution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EAA12A-9253-4F87-B17E-B5572EC2F0FA}"/>
              </a:ext>
            </a:extLst>
          </p:cNvPr>
          <p:cNvSpPr txBox="1"/>
          <p:nvPr/>
        </p:nvSpPr>
        <p:spPr>
          <a:xfrm>
            <a:off x="-7678" y="5616216"/>
            <a:ext cx="52522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47788" indent="-1347788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6: Xenon arc lamp power and irradiance distribution</a:t>
            </a:r>
            <a:endParaRPr lang="en-Z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EB4AC6-5416-4BA9-A4E9-33BD2BE13B63}"/>
              </a:ext>
            </a:extLst>
          </p:cNvPr>
          <p:cNvSpPr txBox="1"/>
          <p:nvPr/>
        </p:nvSpPr>
        <p:spPr>
          <a:xfrm>
            <a:off x="5857875" y="1463265"/>
            <a:ext cx="213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Irradiance 67 Wm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endParaRPr lang="en-ZA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449D2D-0605-4768-BF0C-411179765AD2}"/>
              </a:ext>
            </a:extLst>
          </p:cNvPr>
          <p:cNvSpPr txBox="1"/>
          <p:nvPr/>
        </p:nvSpPr>
        <p:spPr>
          <a:xfrm>
            <a:off x="5857875" y="1873954"/>
            <a:ext cx="1566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600 W</a:t>
            </a:r>
            <a:endParaRPr lang="en-ZA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CFD64DB-87CE-4693-B8AB-0BE21D99E9FF}"/>
              </a:ext>
            </a:extLst>
          </p:cNvPr>
          <p:cNvSpPr txBox="1"/>
          <p:nvPr/>
        </p:nvSpPr>
        <p:spPr>
          <a:xfrm>
            <a:off x="5857875" y="2792943"/>
            <a:ext cx="2362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Lamp stability 5 sec</a:t>
            </a:r>
            <a:endParaRPr lang="en-ZA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F6B1F66-DF39-47B8-B741-2262C7D06FDA}"/>
              </a:ext>
            </a:extLst>
          </p:cNvPr>
          <p:cNvSpPr txBox="1"/>
          <p:nvPr/>
        </p:nvSpPr>
        <p:spPr>
          <a:xfrm>
            <a:off x="5857875" y="2281391"/>
            <a:ext cx="2724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± 1% drift from set point</a:t>
            </a:r>
            <a:endParaRPr lang="en-ZA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34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43" descr="blue horiz gel bar trans end">
            <a:extLst>
              <a:ext uri="{FF2B5EF4-FFF2-40B4-BE49-F238E27FC236}">
                <a16:creationId xmlns:a16="http://schemas.microsoft.com/office/drawing/2014/main" id="{6414BF9E-4C3D-42E0-8D2A-3B3E2AB2F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342900"/>
            <a:ext cx="5619750" cy="68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037" y="504023"/>
            <a:ext cx="4600575" cy="365125"/>
          </a:xfrm>
        </p:spPr>
        <p:txBody>
          <a:bodyPr>
            <a:normAutofit fontScale="90000"/>
          </a:bodyPr>
          <a:lstStyle/>
          <a:p>
            <a:pPr algn="ctr"/>
            <a:r>
              <a:rPr lang="en-ZA" sz="2800" dirty="0">
                <a:solidFill>
                  <a:srgbClr val="FFCE33"/>
                </a:solidFill>
              </a:rPr>
              <a:t>Results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913B7D-D3DA-45E6-A425-3B6ECA21DF79}"/>
              </a:ext>
            </a:extLst>
          </p:cNvPr>
          <p:cNvSpPr txBox="1"/>
          <p:nvPr/>
        </p:nvSpPr>
        <p:spPr>
          <a:xfrm>
            <a:off x="0" y="1087423"/>
            <a:ext cx="9144000" cy="5256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408E34-AC3F-4667-867A-3B2BDE136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pic>
        <p:nvPicPr>
          <p:cNvPr id="12289" name="Picture 11" descr="Sum">
            <a:extLst>
              <a:ext uri="{FF2B5EF4-FFF2-40B4-BE49-F238E27FC236}">
                <a16:creationId xmlns:a16="http://schemas.microsoft.com/office/drawing/2014/main" id="{0B0B2448-389C-499A-8945-1E1EC53EA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0" y="1568819"/>
            <a:ext cx="5591374" cy="439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782686-17BB-4BD1-809D-79CD4DB1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67759"/>
            <a:ext cx="87397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</a:t>
            </a:r>
            <a:r>
              <a:rPr lang="en-US" altLang="en-US" sz="2000" u="sng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kumimoji="0" lang="en-US" altLang="en-US" sz="2000" b="0" i="0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Solar simulator operated at varying set points of its rated current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39753A-5EC2-4827-BD66-C30211D0E2B4}"/>
              </a:ext>
            </a:extLst>
          </p:cNvPr>
          <p:cNvSpPr txBox="1"/>
          <p:nvPr/>
        </p:nvSpPr>
        <p:spPr>
          <a:xfrm>
            <a:off x="769302" y="1082708"/>
            <a:ext cx="681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Varying Lamp Input Power and Temperature Test</a:t>
            </a:r>
            <a:endParaRPr lang="en-ZA" sz="2400" u="sng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A0C82D-0C66-4B0D-9503-E6837C6AEC85}"/>
              </a:ext>
            </a:extLst>
          </p:cNvPr>
          <p:cNvSpPr txBox="1"/>
          <p:nvPr/>
        </p:nvSpPr>
        <p:spPr>
          <a:xfrm>
            <a:off x="5667375" y="1655781"/>
            <a:ext cx="3476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 Wm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90% max current, 20 s, 35 ℃ </a:t>
            </a:r>
            <a:endParaRPr lang="en-ZA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D76A13-2CFF-4407-AF98-0616D35ED7D5}"/>
              </a:ext>
            </a:extLst>
          </p:cNvPr>
          <p:cNvSpPr txBox="1"/>
          <p:nvPr/>
        </p:nvSpPr>
        <p:spPr>
          <a:xfrm>
            <a:off x="5636403" y="2568874"/>
            <a:ext cx="3476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± 2.3% irradiance drift from set point</a:t>
            </a:r>
            <a:endParaRPr lang="en-ZA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596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21</a:t>
            </a:fld>
            <a:endParaRPr lang="en-US"/>
          </a:p>
        </p:txBody>
      </p:sp>
      <p:pic>
        <p:nvPicPr>
          <p:cNvPr id="7" name="Picture 43" descr="blue horiz gel bar trans end">
            <a:extLst>
              <a:ext uri="{FF2B5EF4-FFF2-40B4-BE49-F238E27FC236}">
                <a16:creationId xmlns:a16="http://schemas.microsoft.com/office/drawing/2014/main" id="{6414BF9E-4C3D-42E0-8D2A-3B3E2AB2F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342900"/>
            <a:ext cx="5619750" cy="68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037" y="504023"/>
            <a:ext cx="4600575" cy="365125"/>
          </a:xfrm>
        </p:spPr>
        <p:txBody>
          <a:bodyPr>
            <a:normAutofit fontScale="90000"/>
          </a:bodyPr>
          <a:lstStyle/>
          <a:p>
            <a:pPr algn="ctr"/>
            <a:r>
              <a:rPr lang="en-ZA" sz="2800" dirty="0">
                <a:solidFill>
                  <a:srgbClr val="FFCE33"/>
                </a:solidFill>
              </a:rPr>
              <a:t>Results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913B7D-D3DA-45E6-A425-3B6ECA21DF79}"/>
              </a:ext>
            </a:extLst>
          </p:cNvPr>
          <p:cNvSpPr txBox="1"/>
          <p:nvPr/>
        </p:nvSpPr>
        <p:spPr>
          <a:xfrm>
            <a:off x="0" y="1087423"/>
            <a:ext cx="9144000" cy="5256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408E34-AC3F-4667-867A-3B2BDE136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82686-17BB-4BD1-809D-79CD4DB1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72054"/>
            <a:ext cx="58215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u="sng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1: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Non-Uniformity at varying irradiance set points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39753A-5EC2-4827-BD66-C30211D0E2B4}"/>
              </a:ext>
            </a:extLst>
          </p:cNvPr>
          <p:cNvSpPr txBox="1"/>
          <p:nvPr/>
        </p:nvSpPr>
        <p:spPr>
          <a:xfrm>
            <a:off x="3173795" y="998829"/>
            <a:ext cx="2255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Non-Uniformity</a:t>
            </a:r>
            <a:endParaRPr lang="en-ZA" sz="2400" u="sng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4BFCE78-58DE-4AEC-BFC7-4FC4377A35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950523"/>
              </p:ext>
            </p:extLst>
          </p:nvPr>
        </p:nvGraphicFramePr>
        <p:xfrm>
          <a:off x="0" y="1998536"/>
          <a:ext cx="9144000" cy="27563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9564">
                  <a:extLst>
                    <a:ext uri="{9D8B030D-6E8A-4147-A177-3AD203B41FA5}">
                      <a16:colId xmlns:a16="http://schemas.microsoft.com/office/drawing/2014/main" val="541964619"/>
                    </a:ext>
                  </a:extLst>
                </a:gridCol>
                <a:gridCol w="1971483">
                  <a:extLst>
                    <a:ext uri="{9D8B030D-6E8A-4147-A177-3AD203B41FA5}">
                      <a16:colId xmlns:a16="http://schemas.microsoft.com/office/drawing/2014/main" val="1354009176"/>
                    </a:ext>
                  </a:extLst>
                </a:gridCol>
                <a:gridCol w="2992704">
                  <a:extLst>
                    <a:ext uri="{9D8B030D-6E8A-4147-A177-3AD203B41FA5}">
                      <a16:colId xmlns:a16="http://schemas.microsoft.com/office/drawing/2014/main" val="733806297"/>
                    </a:ext>
                  </a:extLst>
                </a:gridCol>
                <a:gridCol w="2140249">
                  <a:extLst>
                    <a:ext uri="{9D8B030D-6E8A-4147-A177-3AD203B41FA5}">
                      <a16:colId xmlns:a16="http://schemas.microsoft.com/office/drawing/2014/main" val="4146014893"/>
                    </a:ext>
                  </a:extLst>
                </a:gridCol>
              </a:tblGrid>
              <a:tr h="68908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 level</a:t>
                      </a:r>
                      <a:endParaRPr lang="en-Z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rgbClr val="0E039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 Drawn (A)</a:t>
                      </a:r>
                      <a:endParaRPr lang="en-Z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rgbClr val="0E039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 surface Temperature (℃)</a:t>
                      </a:r>
                      <a:endParaRPr lang="en-Z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rgbClr val="0E039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Non-Uniformity (%)</a:t>
                      </a:r>
                      <a:endParaRPr lang="en-Z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rgbClr val="0E0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679093"/>
                  </a:ext>
                </a:extLst>
              </a:tr>
              <a:tr h="68908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20 % of rated max</a:t>
                      </a:r>
                      <a:endParaRPr lang="en-Z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rgbClr val="0E0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E0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ZA" sz="1600" dirty="0">
                        <a:solidFill>
                          <a:srgbClr val="0E039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E0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22.6</a:t>
                      </a:r>
                      <a:endParaRPr lang="en-ZA" sz="1600" dirty="0">
                        <a:solidFill>
                          <a:srgbClr val="0E039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E0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</a:t>
                      </a:r>
                      <a:endParaRPr lang="en-ZA" sz="1600" dirty="0">
                        <a:solidFill>
                          <a:srgbClr val="0E039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942557"/>
                  </a:ext>
                </a:extLst>
              </a:tr>
              <a:tr h="68908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50 % of rated max</a:t>
                      </a:r>
                      <a:endParaRPr lang="en-Z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rgbClr val="0E0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E0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72.5</a:t>
                      </a:r>
                      <a:endParaRPr lang="en-ZA" sz="1600" dirty="0">
                        <a:solidFill>
                          <a:srgbClr val="0E039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E0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24.4</a:t>
                      </a:r>
                      <a:endParaRPr lang="en-ZA" sz="1600" dirty="0">
                        <a:solidFill>
                          <a:srgbClr val="0E039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E0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1.53</a:t>
                      </a:r>
                      <a:endParaRPr lang="en-ZA" sz="1600" dirty="0">
                        <a:solidFill>
                          <a:srgbClr val="0E039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91256207"/>
                  </a:ext>
                </a:extLst>
              </a:tr>
              <a:tr h="68908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90 % of rated max</a:t>
                      </a:r>
                      <a:endParaRPr lang="en-Z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rgbClr val="0E0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E0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130.5</a:t>
                      </a:r>
                      <a:endParaRPr lang="en-ZA" sz="1600" dirty="0">
                        <a:solidFill>
                          <a:srgbClr val="0E039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E0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25.4</a:t>
                      </a:r>
                      <a:endParaRPr lang="en-ZA" sz="1600" dirty="0">
                        <a:solidFill>
                          <a:srgbClr val="0E039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E0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3.26</a:t>
                      </a:r>
                      <a:endParaRPr lang="en-ZA" sz="1600" dirty="0">
                        <a:solidFill>
                          <a:srgbClr val="0E0399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811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8678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43" descr="blue horiz gel bar trans end">
            <a:extLst>
              <a:ext uri="{FF2B5EF4-FFF2-40B4-BE49-F238E27FC236}">
                <a16:creationId xmlns:a16="http://schemas.microsoft.com/office/drawing/2014/main" id="{6414BF9E-4C3D-42E0-8D2A-3B3E2AB2F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342900"/>
            <a:ext cx="5619750" cy="68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037" y="504023"/>
            <a:ext cx="4600575" cy="365125"/>
          </a:xfrm>
        </p:spPr>
        <p:txBody>
          <a:bodyPr>
            <a:normAutofit fontScale="90000"/>
          </a:bodyPr>
          <a:lstStyle/>
          <a:p>
            <a:pPr algn="ctr"/>
            <a:r>
              <a:rPr lang="en-ZA" sz="2800" dirty="0">
                <a:solidFill>
                  <a:srgbClr val="FFCE33"/>
                </a:solidFill>
              </a:rPr>
              <a:t>Conclusions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913B7D-D3DA-45E6-A425-3B6ECA21DF79}"/>
              </a:ext>
            </a:extLst>
          </p:cNvPr>
          <p:cNvSpPr txBox="1"/>
          <p:nvPr/>
        </p:nvSpPr>
        <p:spPr>
          <a:xfrm>
            <a:off x="0" y="1087423"/>
            <a:ext cx="9144000" cy="5256000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408E34-AC3F-4667-867A-3B2BDE136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pic>
        <p:nvPicPr>
          <p:cNvPr id="12" name="Picture 10" descr="blue-bar">
            <a:extLst>
              <a:ext uri="{FF2B5EF4-FFF2-40B4-BE49-F238E27FC236}">
                <a16:creationId xmlns:a16="http://schemas.microsoft.com/office/drawing/2014/main" id="{963BADBE-7584-4113-9192-A6C2FD170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1833"/>
            <a:ext cx="9144000" cy="106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blue-bar">
            <a:extLst>
              <a:ext uri="{FF2B5EF4-FFF2-40B4-BE49-F238E27FC236}">
                <a16:creationId xmlns:a16="http://schemas.microsoft.com/office/drawing/2014/main" id="{D067B04F-FDBD-47CC-830B-129642F1B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2584871"/>
            <a:ext cx="8226425" cy="106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blue-bar">
            <a:extLst>
              <a:ext uri="{FF2B5EF4-FFF2-40B4-BE49-F238E27FC236}">
                <a16:creationId xmlns:a16="http://schemas.microsoft.com/office/drawing/2014/main" id="{3228EA5B-56C3-42DA-9879-E42262D05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4027908"/>
            <a:ext cx="7413625" cy="106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3">
            <a:extLst>
              <a:ext uri="{FF2B5EF4-FFF2-40B4-BE49-F238E27FC236}">
                <a16:creationId xmlns:a16="http://schemas.microsoft.com/office/drawing/2014/main" id="{B7AD729D-2F47-45B1-B3E9-B60062287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009" y="1499371"/>
            <a:ext cx="52887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1000 Wm</a:t>
            </a:r>
            <a:r>
              <a:rPr lang="en-US" altLang="en-US" sz="2000" b="1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-2</a:t>
            </a:r>
            <a:r>
              <a:rPr lang="en-US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90% </a:t>
            </a:r>
            <a:r>
              <a:rPr lang="en-US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&lt;10 s to stabilize…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47E6D202-2C62-4667-8F08-B13D6647F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7539" y="2940837"/>
            <a:ext cx="35655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FDB605"/>
              </a:buClr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1000 Wm</a:t>
            </a:r>
            <a:r>
              <a:rPr lang="en-US" altLang="en-US" b="1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-2</a:t>
            </a: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3.26% </a:t>
            </a: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sym typeface="Wingdings" panose="05000000000000000000" pitchFamily="2" charset="2"/>
              </a:rPr>
              <a:t> Class A</a:t>
            </a: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8AD2BB15-5857-45DD-8AAE-FDCF15482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7539" y="4445097"/>
            <a:ext cx="356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FDB605"/>
              </a:buClr>
            </a:pPr>
            <a:r>
              <a:rPr lang="en-US" alt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Achieves Set points faster,…</a:t>
            </a:r>
          </a:p>
        </p:txBody>
      </p:sp>
      <p:sp>
        <p:nvSpPr>
          <p:cNvPr id="18" name="Text Box 17">
            <a:extLst>
              <a:ext uri="{FF2B5EF4-FFF2-40B4-BE49-F238E27FC236}">
                <a16:creationId xmlns:a16="http://schemas.microsoft.com/office/drawing/2014/main" id="{9DE864C2-118C-445D-94D0-4B482443B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501" y="1349686"/>
            <a:ext cx="23679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rgbClr val="FDB6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anose="020B0806030902050204" pitchFamily="34" charset="0"/>
              </a:rPr>
              <a:t>IRRADIANCE</a:t>
            </a:r>
          </a:p>
        </p:txBody>
      </p:sp>
      <p:sp>
        <p:nvSpPr>
          <p:cNvPr id="19" name="Text Box 18">
            <a:extLst>
              <a:ext uri="{FF2B5EF4-FFF2-40B4-BE49-F238E27FC236}">
                <a16:creationId xmlns:a16="http://schemas.microsoft.com/office/drawing/2014/main" id="{440B385D-A822-49A9-9604-DBE831C22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501" y="2792724"/>
            <a:ext cx="30440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rgbClr val="FDB6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anose="020B0806030902050204" pitchFamily="34" charset="0"/>
              </a:rPr>
              <a:t>Non-Uniformity</a:t>
            </a:r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73F71FCD-67FA-457E-99D3-4F6E7A442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501" y="4277131"/>
            <a:ext cx="25555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rgbClr val="FDB6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anose="020B0806030902050204" pitchFamily="34" charset="0"/>
              </a:rPr>
              <a:t>PERFOMANCE</a:t>
            </a:r>
          </a:p>
        </p:txBody>
      </p:sp>
    </p:spTree>
    <p:extLst>
      <p:ext uri="{BB962C8B-B14F-4D97-AF65-F5344CB8AC3E}">
        <p14:creationId xmlns:p14="http://schemas.microsoft.com/office/powerpoint/2010/main" val="4076839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3CF0C5-872B-4439-8619-9904DD8EAB3F}"/>
              </a:ext>
            </a:extLst>
          </p:cNvPr>
          <p:cNvSpPr txBox="1"/>
          <p:nvPr/>
        </p:nvSpPr>
        <p:spPr>
          <a:xfrm>
            <a:off x="0" y="1095375"/>
            <a:ext cx="9144000" cy="5271399"/>
          </a:xfrm>
          <a:prstGeom prst="rect">
            <a:avLst/>
          </a:prstGeom>
          <a:solidFill>
            <a:srgbClr val="FFCE33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949" y="1183585"/>
            <a:ext cx="8894707" cy="5271399"/>
          </a:xfrm>
        </p:spPr>
        <p:txBody>
          <a:bodyPr>
            <a:normAutofit fontScale="77500" lnSpcReduction="20000"/>
          </a:bodyPr>
          <a:lstStyle/>
          <a:p>
            <a:pPr marL="463539" indent="-347463">
              <a:lnSpc>
                <a:spcPct val="110000"/>
              </a:lnSpc>
              <a:buFont typeface="+mj-lt"/>
              <a:buAutoNum type="arabicPeriod"/>
            </a:pPr>
            <a:r>
              <a:rPr lang="en-US" alt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www.studymafia.org</a:t>
            </a:r>
            <a:r>
              <a:rPr lang="en-US" alt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[Accessed on 05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/09/2018]</a:t>
            </a:r>
          </a:p>
          <a:p>
            <a:pPr marL="463539" indent="-347463">
              <a:lnSpc>
                <a:spcPct val="110000"/>
              </a:lnSpc>
              <a:buFont typeface="+mj-lt"/>
              <a:buAutoNum type="arabicPeriod"/>
            </a:pPr>
            <a:r>
              <a:rPr lang="en-US" alt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https://www.indiamart.com</a:t>
            </a:r>
            <a:r>
              <a:rPr lang="en-US" alt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[Accessed on 05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/09/2018]</a:t>
            </a:r>
          </a:p>
          <a:p>
            <a:pPr marL="463539" indent="-347463">
              <a:lnSpc>
                <a:spcPct val="110000"/>
              </a:lnSpc>
              <a:buFont typeface="+mj-lt"/>
              <a:buAutoNum type="arabicPeriod"/>
            </a:pPr>
            <a:r>
              <a:rPr lang="en-US" alt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https://www.banggood.com</a:t>
            </a:r>
            <a:r>
              <a:rPr lang="en-US" alt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[Accessed on 05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/09/2018]</a:t>
            </a:r>
          </a:p>
          <a:p>
            <a:pPr marL="463539" indent="-347463">
              <a:lnSpc>
                <a:spcPct val="110000"/>
              </a:lnSpc>
              <a:buFont typeface="+mj-lt"/>
              <a:buAutoNum type="arabicPeriod"/>
            </a:pPr>
            <a:r>
              <a:rPr lang="en-US" alt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http://www.tvms.co.za</a:t>
            </a:r>
            <a:r>
              <a:rPr lang="en-US" alt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[Accessed on 05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/09/2018]</a:t>
            </a:r>
          </a:p>
          <a:p>
            <a:pPr marL="463539" indent="-347463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https://solanoheating.com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[Accessed on 05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/09/2018]</a:t>
            </a:r>
          </a:p>
          <a:p>
            <a:pPr marL="463539" indent="-347463">
              <a:lnSpc>
                <a:spcPct val="110000"/>
              </a:lnSpc>
              <a:buFont typeface="+mj-lt"/>
              <a:buAutoNum type="arabicPeriod"/>
            </a:pPr>
            <a:r>
              <a:rPr lang="en-US" sz="1800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Rivola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D., </a:t>
            </a:r>
            <a:r>
              <a:rPr lang="en-US" sz="1800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Dittmann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S., </a:t>
            </a:r>
            <a:r>
              <a:rPr lang="en-US" sz="1800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Pravettoni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M., Friesen, G. and </a:t>
            </a:r>
            <a:r>
              <a:rPr lang="en-US" sz="1800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Chianese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D., 2014, June. High-speed multi-channel system for solar simulator irradiance non-uniformity measurement. In Photovoltaic Specialist Conference (PVSC), 2014 IEEE 40th (pp. 2611-2615). IEEE. DOI: 10.1109/PVSC.2014.6925465</a:t>
            </a:r>
          </a:p>
          <a:p>
            <a:pPr marL="463539" indent="-347463">
              <a:lnSpc>
                <a:spcPct val="110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Chawla, M.K. and Tech, P.E., 2018. A step by step guide to selecting the “right” Solar Simulator for your solar cell testing application. Photo Emission Tech., Inc. simulator for your solar cell testing application.” &lt;http://www.photoemission.com/techpapers/A%20step%20by%20step%20guide%20to%20selecting%20a%20Solar%20Simulator%20Ver.%203.pdf&gt; (Retrieved 29.03.18).</a:t>
            </a:r>
          </a:p>
          <a:p>
            <a:pPr marL="463539" indent="-347463">
              <a:lnSpc>
                <a:spcPct val="110000"/>
              </a:lnSpc>
              <a:buFont typeface="+mj-lt"/>
              <a:buAutoNum type="arabicPeriod"/>
            </a:pPr>
            <a:r>
              <a:rPr lang="en-US" sz="1800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Pravettoni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M., </a:t>
            </a:r>
            <a:r>
              <a:rPr lang="en-US" sz="1800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Galleano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R., </a:t>
            </a:r>
            <a:r>
              <a:rPr lang="en-US" sz="1800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Aitasalo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T., Kenny, R.P., Dunlop, E.D. and Barnham, K.W., 2010, June. From an existing large area pulsed solar simulator to a high intensity pulsed solar simulator: characterization, standard classification and first results at ESTI. In Photovoltaic Specialists Conference (PVSC), 2010 35th IEEE (pp. 002724-002728). IEEE. DOI: 10.1109/PVSC.2010.5616862</a:t>
            </a:r>
          </a:p>
          <a:p>
            <a:pPr marL="463539" indent="-347463">
              <a:lnSpc>
                <a:spcPct val="110000"/>
              </a:lnSpc>
              <a:buFont typeface="+mj-lt"/>
              <a:buAutoNum type="arabicPeriod"/>
            </a:pPr>
            <a:r>
              <a:rPr lang="en-US" sz="1800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Bazzi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A.M., Klein, Z., Sweeney, M., Kroeger, K., Shenoy, P. and </a:t>
            </a:r>
            <a:r>
              <a:rPr lang="en-US" sz="1800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Krein</a:t>
            </a:r>
            <a:r>
              <a:rPr 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P.T., 2011, March. Solid-state light simulator with current-mode control. In Applied Power Electronics Conference and Exposition (APEC), 2011 Twenty-Sixth Annual IEEE (pp. 2047-2053). IEEE. DOI: 10.1109/APEC.2011.5744878</a:t>
            </a:r>
          </a:p>
          <a:p>
            <a:pPr marL="463539" indent="-347463">
              <a:lnSpc>
                <a:spcPct val="110000"/>
              </a:lnSpc>
              <a:buFont typeface="+mj-lt"/>
              <a:buAutoNum type="arabicPeriod"/>
            </a:pPr>
            <a:r>
              <a:rPr lang="en-US" altLang="en-US" sz="1800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Makosa</a:t>
            </a:r>
            <a:r>
              <a:rPr lang="en-US" alt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C., Meyer, E. L., Nwodo, J. C., </a:t>
            </a:r>
            <a:r>
              <a:rPr lang="en-US" altLang="en-US" sz="1800" dirty="0" err="1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Kaseke</a:t>
            </a:r>
            <a:r>
              <a:rPr lang="en-US" altLang="en-US" sz="18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R. and Taziwa, R. T. 2017. Characterization and Classification of a 5-kW Xenon Lamp Solar Simulator with an Ellipsoidal Reflector. SAIP Conference 3rd – 7th July 2017.</a:t>
            </a:r>
          </a:p>
          <a:p>
            <a:pPr marL="116076" indent="0">
              <a:lnSpc>
                <a:spcPct val="110000"/>
              </a:lnSpc>
              <a:buNone/>
            </a:pPr>
            <a:endParaRPr lang="en-US" altLang="en-US" sz="1800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-347463">
              <a:lnSpc>
                <a:spcPct val="110000"/>
              </a:lnSpc>
              <a:buNone/>
            </a:pPr>
            <a:endParaRPr lang="en-US" sz="1800" dirty="0">
              <a:solidFill>
                <a:srgbClr val="0E0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3539" indent="-463539">
              <a:spcBef>
                <a:spcPts val="0"/>
              </a:spcBef>
              <a:buFont typeface="+mj-lt"/>
              <a:buAutoNum type="arabicPeriod" startAt="6"/>
            </a:pPr>
            <a:endParaRPr lang="en-US" sz="1800" dirty="0">
              <a:solidFill>
                <a:schemeClr val="tx2"/>
              </a:solidFill>
            </a:endParaRPr>
          </a:p>
          <a:p>
            <a:pPr marL="463539" indent="-463539">
              <a:spcBef>
                <a:spcPts val="0"/>
              </a:spcBef>
              <a:buFont typeface="+mj-lt"/>
              <a:buAutoNum type="arabicPeriod" startAt="6"/>
            </a:pPr>
            <a:endParaRPr lang="en-US" sz="1800" dirty="0">
              <a:solidFill>
                <a:schemeClr val="tx2"/>
              </a:solidFill>
            </a:endParaRPr>
          </a:p>
          <a:p>
            <a:pPr marL="463539" indent="-463539">
              <a:spcBef>
                <a:spcPts val="0"/>
              </a:spcBef>
              <a:buNone/>
            </a:pPr>
            <a:endParaRPr lang="en-US" sz="2200" dirty="0">
              <a:solidFill>
                <a:schemeClr val="tx2"/>
              </a:solidFill>
            </a:endParaRPr>
          </a:p>
          <a:p>
            <a:pPr marL="514338" indent="-347463">
              <a:spcBef>
                <a:spcPts val="0"/>
              </a:spcBef>
              <a:buFont typeface="+mj-lt"/>
              <a:buAutoNum type="arabicPeriod"/>
            </a:pPr>
            <a:endParaRPr lang="en-US" sz="2200" dirty="0">
              <a:solidFill>
                <a:schemeClr val="tx2"/>
              </a:solidFill>
            </a:endParaRPr>
          </a:p>
          <a:p>
            <a:pPr marL="514338" indent="-514338">
              <a:spcBef>
                <a:spcPts val="0"/>
              </a:spcBef>
              <a:buFont typeface="+mj-lt"/>
              <a:buAutoNum type="arabicPeriod"/>
            </a:pPr>
            <a:endParaRPr lang="en-US" sz="2200" dirty="0">
              <a:solidFill>
                <a:schemeClr val="tx2"/>
              </a:solidFill>
            </a:endParaRPr>
          </a:p>
          <a:p>
            <a:pPr marL="514338" indent="-514338">
              <a:spcBef>
                <a:spcPts val="0"/>
              </a:spcBef>
              <a:buFont typeface="+mj-lt"/>
              <a:buAutoNum type="arabicPeriod"/>
            </a:pPr>
            <a:endParaRPr lang="en-US" sz="2000" dirty="0">
              <a:solidFill>
                <a:schemeClr val="tx2"/>
              </a:solidFill>
            </a:endParaRPr>
          </a:p>
          <a:p>
            <a:pPr marL="514338" indent="-514338">
              <a:spcBef>
                <a:spcPts val="0"/>
              </a:spcBef>
              <a:buFont typeface="+mj-lt"/>
              <a:buAutoNum type="arabicPeriod"/>
            </a:pPr>
            <a:endParaRPr lang="en-US" sz="2000" dirty="0">
              <a:solidFill>
                <a:schemeClr val="tx2"/>
              </a:solidFill>
            </a:endParaRPr>
          </a:p>
          <a:p>
            <a:pPr marL="514338" indent="-514338">
              <a:buFont typeface="+mj-lt"/>
              <a:buAutoNum type="arabicPeriod"/>
            </a:pP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43" descr="blue horiz gel bar trans end">
            <a:extLst>
              <a:ext uri="{FF2B5EF4-FFF2-40B4-BE49-F238E27FC236}">
                <a16:creationId xmlns:a16="http://schemas.microsoft.com/office/drawing/2014/main" id="{7A916A0A-74E0-4176-93E7-476E063E9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342900"/>
            <a:ext cx="5619750" cy="68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0" y="403016"/>
            <a:ext cx="6000750" cy="58128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ZA" sz="2800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657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66295E-9485-4D3B-B4D1-9125BB8A95D9}"/>
              </a:ext>
            </a:extLst>
          </p:cNvPr>
          <p:cNvSpPr txBox="1"/>
          <p:nvPr/>
        </p:nvSpPr>
        <p:spPr>
          <a:xfrm>
            <a:off x="0" y="984296"/>
            <a:ext cx="9144000" cy="5349829"/>
          </a:xfrm>
          <a:prstGeom prst="rect">
            <a:avLst/>
          </a:prstGeom>
          <a:solidFill>
            <a:srgbClr val="0E0399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ZA" sz="2800" b="1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E. L. Meyer</a:t>
            </a:r>
            <a:endParaRPr lang="en-ZA" sz="2800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ZA" sz="2800" b="1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 R. Kaseke</a:t>
            </a:r>
          </a:p>
          <a:p>
            <a:pPr marL="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ZA" sz="2800" b="1" dirty="0" err="1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</a:t>
            </a:r>
            <a:r>
              <a:rPr lang="en-ZA" sz="2800" b="1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R. T. </a:t>
            </a:r>
            <a:r>
              <a:rPr lang="en-ZA" sz="2800" b="1" dirty="0" err="1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Taziwa</a:t>
            </a:r>
            <a:endParaRPr lang="en-ZA" sz="2800" b="1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Adonis</a:t>
            </a:r>
            <a:endParaRPr lang="en-ZA" sz="2800" b="1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ZA" sz="2200" dirty="0">
              <a:solidFill>
                <a:schemeClr val="tx2"/>
              </a:solidFill>
              <a:latin typeface="Bell MT" pitchFamily="18" charset="0"/>
            </a:endParaRPr>
          </a:p>
          <a:p>
            <a:pPr>
              <a:defRPr/>
            </a:pPr>
            <a:endParaRPr lang="en-ZA" sz="2200" dirty="0">
              <a:solidFill>
                <a:schemeClr val="tx2"/>
              </a:solidFill>
              <a:latin typeface="Bell MT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ZA" sz="2200" dirty="0">
              <a:solidFill>
                <a:schemeClr val="tx2"/>
              </a:solidFill>
              <a:latin typeface="Bell MT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ZA" sz="2200" dirty="0">
              <a:solidFill>
                <a:schemeClr val="tx2"/>
              </a:solidFill>
              <a:latin typeface="Bell MT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ZA" sz="2200" dirty="0">
              <a:solidFill>
                <a:schemeClr val="tx2"/>
              </a:solidFill>
              <a:latin typeface="Bell MT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ZA" sz="2200" dirty="0">
              <a:solidFill>
                <a:schemeClr val="tx2"/>
              </a:solidFill>
              <a:latin typeface="Bell MT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ZA" sz="2200" dirty="0">
              <a:solidFill>
                <a:schemeClr val="tx2"/>
              </a:solidFill>
              <a:latin typeface="Bell MT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ZA" sz="2200" dirty="0">
              <a:solidFill>
                <a:schemeClr val="tx2"/>
              </a:solidFill>
              <a:latin typeface="Bell MT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ZA" sz="2200" dirty="0">
              <a:solidFill>
                <a:schemeClr val="tx2"/>
              </a:solidFill>
              <a:latin typeface="Bell MT" pitchFamily="18" charset="0"/>
            </a:endParaRPr>
          </a:p>
          <a:p>
            <a:pPr marL="0" indent="0">
              <a:buNone/>
              <a:defRPr/>
            </a:pPr>
            <a:endParaRPr lang="en-ZA" sz="2200" dirty="0">
              <a:solidFill>
                <a:schemeClr val="tx2"/>
              </a:solidFill>
              <a:latin typeface="Bell MT" pitchFamily="18" charset="0"/>
            </a:endParaRP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24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02" y="3698138"/>
            <a:ext cx="1365509" cy="138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644" y="4865821"/>
            <a:ext cx="2365453" cy="13849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88" y="1183583"/>
            <a:ext cx="2706375" cy="13849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052" y="4861412"/>
            <a:ext cx="1843811" cy="138938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536" y="3022497"/>
            <a:ext cx="3057952" cy="1384975"/>
          </a:xfrm>
          <a:prstGeom prst="rect">
            <a:avLst/>
          </a:prstGeom>
        </p:spPr>
      </p:pic>
      <p:pic>
        <p:nvPicPr>
          <p:cNvPr id="15" name="Picture 43" descr="blue horiz gel bar trans end">
            <a:extLst>
              <a:ext uri="{FF2B5EF4-FFF2-40B4-BE49-F238E27FC236}">
                <a16:creationId xmlns:a16="http://schemas.microsoft.com/office/drawing/2014/main" id="{065C3FCE-DAB5-4FB1-BFDE-28025AE76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342900"/>
            <a:ext cx="5619750" cy="68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949" y="342900"/>
            <a:ext cx="7365827" cy="64139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C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en-ZA" dirty="0">
              <a:solidFill>
                <a:srgbClr val="FFCE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153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3D1F36-C01C-4766-A511-D15A46E2FC1D}"/>
              </a:ext>
            </a:extLst>
          </p:cNvPr>
          <p:cNvSpPr txBox="1"/>
          <p:nvPr/>
        </p:nvSpPr>
        <p:spPr>
          <a:xfrm>
            <a:off x="0" y="1095375"/>
            <a:ext cx="9144000" cy="5267325"/>
          </a:xfrm>
          <a:prstGeom prst="rect">
            <a:avLst/>
          </a:prstGeom>
          <a:solidFill>
            <a:srgbClr val="FFCE33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09812"/>
            <a:ext cx="9144000" cy="2238375"/>
          </a:xfrm>
        </p:spPr>
        <p:txBody>
          <a:bodyPr/>
          <a:lstStyle/>
          <a:p>
            <a:pPr marL="0" indent="0" algn="ctr">
              <a:buNone/>
            </a:pPr>
            <a:r>
              <a:rPr lang="en-ZA" sz="6000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ZA" sz="6000" b="1" dirty="0">
                <a:solidFill>
                  <a:srgbClr val="0E0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LISTENING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F26F-5EEA-DD40-8ED6-E6012FB9391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36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34377</TotalTime>
  <Words>1079</Words>
  <Application>Microsoft Office PowerPoint</Application>
  <PresentationFormat>On-screen Show (4:3)</PresentationFormat>
  <Paragraphs>254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Bell MT</vt:lpstr>
      <vt:lpstr>Calibri</vt:lpstr>
      <vt:lpstr>Impact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Outline</vt:lpstr>
      <vt:lpstr>Introduction</vt:lpstr>
      <vt:lpstr>Introduction</vt:lpstr>
      <vt:lpstr>Introduction</vt:lpstr>
      <vt:lpstr>Introduction</vt:lpstr>
      <vt:lpstr>Aim and Objectives</vt:lpstr>
      <vt:lpstr>Aim and Objectives</vt:lpstr>
      <vt:lpstr>Materials and Methods</vt:lpstr>
      <vt:lpstr>Materials and Methods</vt:lpstr>
      <vt:lpstr>Materials and Methods</vt:lpstr>
      <vt:lpstr>Methodology</vt:lpstr>
      <vt:lpstr>Methodology</vt:lpstr>
      <vt:lpstr>Methodology</vt:lpstr>
      <vt:lpstr>Device Under Test</vt:lpstr>
      <vt:lpstr>METHODOLOGY</vt:lpstr>
      <vt:lpstr>METHODOLOGY</vt:lpstr>
      <vt:lpstr>Results</vt:lpstr>
      <vt:lpstr>Results</vt:lpstr>
      <vt:lpstr>Results</vt:lpstr>
      <vt:lpstr>Conclusions</vt:lpstr>
      <vt:lpstr>References</vt:lpstr>
      <vt:lpstr>Acknowledgements</vt:lpstr>
      <vt:lpstr>PowerPoint Presentation</vt:lpstr>
    </vt:vector>
  </TitlesOfParts>
  <Company>University of Fort Hare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Edson  Meyer</dc:creator>
  <cp:lastModifiedBy>JULIAN</cp:lastModifiedBy>
  <cp:revision>810</cp:revision>
  <cp:lastPrinted>2018-09-11T12:40:09Z</cp:lastPrinted>
  <dcterms:created xsi:type="dcterms:W3CDTF">2013-10-23T07:54:04Z</dcterms:created>
  <dcterms:modified xsi:type="dcterms:W3CDTF">2018-09-13T08:22:45Z</dcterms:modified>
</cp:coreProperties>
</file>