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3" r:id="rId13"/>
    <p:sldId id="270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7">
          <p15:clr>
            <a:srgbClr val="A4A3A4"/>
          </p15:clr>
        </p15:guide>
        <p15:guide id="2" pos="21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30A7DC"/>
    <a:srgbClr val="1FB7ED"/>
    <a:srgbClr val="1BBEF1"/>
    <a:srgbClr val="37C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4" autoAdjust="0"/>
    <p:restoredTop sz="94660"/>
  </p:normalViewPr>
  <p:slideViewPr>
    <p:cSldViewPr showGuides="1">
      <p:cViewPr>
        <p:scale>
          <a:sx n="200" d="100"/>
          <a:sy n="200" d="100"/>
        </p:scale>
        <p:origin x="582" y="-1380"/>
      </p:cViewPr>
      <p:guideLst>
        <p:guide orient="horz" pos="1207"/>
        <p:guide pos="21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BC2E5-905C-4BC4-9348-D967FE916222}" type="datetimeFigureOut">
              <a:rPr lang="en-ZA" smtClean="0"/>
              <a:t>2018/09/10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10C00-5F0A-40BE-90C1-6DACF622FD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69499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10C00-5F0A-40BE-90C1-6DACF622FD9C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00872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6877050" y="0"/>
            <a:ext cx="2266950" cy="1052736"/>
          </a:xfrm>
          <a:prstGeom prst="rect">
            <a:avLst/>
          </a:prstGeom>
          <a:solidFill>
            <a:srgbClr val="1FB7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9" name="Title 1"/>
          <p:cNvSpPr txBox="1">
            <a:spLocks/>
          </p:cNvSpPr>
          <p:nvPr userDrawn="1"/>
        </p:nvSpPr>
        <p:spPr>
          <a:xfrm>
            <a:off x="6985384" y="113097"/>
            <a:ext cx="2086000" cy="86763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1600" dirty="0">
                <a:solidFill>
                  <a:schemeClr val="bg1"/>
                </a:solidFill>
                <a:latin typeface="Agfa Rotis Semi Serif" pitchFamily="2" charset="0"/>
              </a:rPr>
              <a:t>ELECTRICAL</a:t>
            </a:r>
            <a:r>
              <a:rPr lang="en-ZA" sz="1600" baseline="0" dirty="0">
                <a:solidFill>
                  <a:schemeClr val="bg1"/>
                </a:solidFill>
                <a:latin typeface="Agfa Rotis Semi Serif" pitchFamily="2" charset="0"/>
              </a:rPr>
              <a:t> </a:t>
            </a:r>
            <a:r>
              <a:rPr lang="en-ZA" sz="1600" dirty="0">
                <a:solidFill>
                  <a:schemeClr val="bg1"/>
                </a:solidFill>
                <a:latin typeface="Agfa Rotis Semi Serif" pitchFamily="2" charset="0"/>
              </a:rPr>
              <a:t>&amp;</a:t>
            </a:r>
            <a:br>
              <a:rPr lang="en-ZA" sz="1600" dirty="0">
                <a:solidFill>
                  <a:schemeClr val="bg1"/>
                </a:solidFill>
                <a:latin typeface="Agfa Rotis Semi Serif" pitchFamily="2" charset="0"/>
              </a:rPr>
            </a:br>
            <a:r>
              <a:rPr lang="en-ZA" sz="1600" dirty="0">
                <a:solidFill>
                  <a:schemeClr val="bg1"/>
                </a:solidFill>
                <a:latin typeface="Agfa Rotis Semi Serif" pitchFamily="2" charset="0"/>
              </a:rPr>
              <a:t>ELECTRONIC </a:t>
            </a:r>
            <a:br>
              <a:rPr lang="en-ZA" sz="1600" dirty="0">
                <a:solidFill>
                  <a:schemeClr val="bg1"/>
                </a:solidFill>
                <a:latin typeface="Agfa Rotis Semi Serif" pitchFamily="2" charset="0"/>
              </a:rPr>
            </a:br>
            <a:r>
              <a:rPr lang="en-ZA" sz="1600" dirty="0">
                <a:solidFill>
                  <a:schemeClr val="bg1"/>
                </a:solidFill>
                <a:latin typeface="Agfa Rotis Semi Serif" pitchFamily="2" charset="0"/>
              </a:rPr>
              <a:t>ENGINEERING</a:t>
            </a:r>
          </a:p>
        </p:txBody>
      </p:sp>
      <p:pic>
        <p:nvPicPr>
          <p:cNvPr id="20" name="Picture 6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1" t="924" r="7521" b="2456"/>
          <a:stretch/>
        </p:blipFill>
        <p:spPr bwMode="auto">
          <a:xfrm>
            <a:off x="6228184" y="1657714"/>
            <a:ext cx="2915817" cy="3427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 descr="C:\Users\jones\Desktop\Bosberaad\Speech-Recognition-Image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60" b="12605"/>
          <a:stretch/>
        </p:blipFill>
        <p:spPr bwMode="auto">
          <a:xfrm>
            <a:off x="2771800" y="0"/>
            <a:ext cx="137957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 userDrawn="1"/>
        </p:nvSpPr>
        <p:spPr>
          <a:xfrm>
            <a:off x="1914858" y="0"/>
            <a:ext cx="563091" cy="1052513"/>
          </a:xfrm>
          <a:prstGeom prst="rect">
            <a:avLst/>
          </a:prstGeom>
          <a:solidFill>
            <a:srgbClr val="1FB7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23" name="Picture 2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8" r="24680" b="19474"/>
          <a:stretch/>
        </p:blipFill>
        <p:spPr bwMode="auto">
          <a:xfrm>
            <a:off x="0" y="0"/>
            <a:ext cx="191485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 userDrawn="1"/>
        </p:nvSpPr>
        <p:spPr>
          <a:xfrm>
            <a:off x="4237698" y="-9542"/>
            <a:ext cx="239532" cy="1062055"/>
          </a:xfrm>
          <a:prstGeom prst="rect">
            <a:avLst/>
          </a:prstGeom>
          <a:solidFill>
            <a:srgbClr val="1FB7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26" name="Picture 12" descr="C:\Users\jones\Desktop\Bosberaad\wind_main.jp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73"/>
          <a:stretch/>
        </p:blipFill>
        <p:spPr bwMode="auto">
          <a:xfrm>
            <a:off x="-5635" y="0"/>
            <a:ext cx="269540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 descr="http://ut-images.s3.amazonaws.com/wp-content/uploads/2009/09/GPS_Satellite_NASA_art-iif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29"/>
          <a:stretch/>
        </p:blipFill>
        <p:spPr bwMode="auto">
          <a:xfrm>
            <a:off x="4542982" y="-13187"/>
            <a:ext cx="2249353" cy="106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251520" y="1657714"/>
            <a:ext cx="5760640" cy="304698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rgbClr val="30A7D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30A7D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30A7D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30A7D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Stellenbosch University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ZA" sz="2000" dirty="0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 userDrawn="1"/>
        </p:nvSpPr>
        <p:spPr>
          <a:xfrm rot="5400000">
            <a:off x="-604497" y="585676"/>
            <a:ext cx="1670901" cy="473180"/>
          </a:xfrm>
          <a:prstGeom prst="rect">
            <a:avLst/>
          </a:prstGeom>
          <a:solidFill>
            <a:srgbClr val="1FB7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81641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  <a:prstGeom prst="rect">
            <a:avLst/>
          </a:prstGeom>
        </p:spPr>
        <p:txBody>
          <a:bodyPr/>
          <a:lstStyle>
            <a:lvl1pPr algn="l">
              <a:defRPr sz="3600">
                <a:solidFill>
                  <a:srgbClr val="1FB7ED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C055C-7B0B-4993-9A4A-239B186D6E93}" type="datetime1">
              <a:rPr lang="en-ZA" smtClean="0"/>
              <a:t>2018/09/10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E55E79A-F325-4357-AB88-9022CF4078C7}" type="slidenum">
              <a:rPr lang="en-ZA" smtClean="0"/>
              <a:t>‹#›</a:t>
            </a:fld>
            <a:endParaRPr lang="en-ZA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buClr>
                <a:srgbClr val="30A7DC"/>
              </a:buClr>
              <a:buFont typeface="Calibri" panose="020F050202020403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4pPr marL="800100" indent="-342900">
              <a:buFont typeface="Calibri" panose="020F0502020204030204" pitchFamily="34" charset="0"/>
              <a:buChar char="•"/>
              <a:defRPr sz="1800">
                <a:solidFill>
                  <a:schemeClr val="bg1">
                    <a:lumMod val="50000"/>
                  </a:schemeClr>
                </a:solidFill>
              </a:defRPr>
            </a:lvl4pPr>
          </a:lstStyle>
          <a:p>
            <a:pPr marL="457200" lvl="3" indent="0">
              <a:buClr>
                <a:srgbClr val="30A7DC"/>
              </a:buClr>
              <a:defRPr/>
            </a:pPr>
            <a:endParaRPr lang="en-GB" i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966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 userDrawn="1"/>
        </p:nvGrpSpPr>
        <p:grpSpPr>
          <a:xfrm>
            <a:off x="0" y="5639847"/>
            <a:ext cx="9144000" cy="1173529"/>
            <a:chOff x="0" y="5700213"/>
            <a:chExt cx="9144000" cy="1173529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280" y="6168800"/>
              <a:ext cx="1872208" cy="61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6082799"/>
              <a:ext cx="1080120" cy="775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/>
            <p:nvPr/>
          </p:nvSpPr>
          <p:spPr>
            <a:xfrm>
              <a:off x="1763688" y="6082800"/>
              <a:ext cx="144016" cy="785696"/>
            </a:xfrm>
            <a:prstGeom prst="rect">
              <a:avLst/>
            </a:prstGeom>
            <a:solidFill>
              <a:srgbClr val="1FB7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877050" y="5700213"/>
              <a:ext cx="2266950" cy="382588"/>
            </a:xfrm>
            <a:prstGeom prst="rect">
              <a:avLst/>
            </a:prstGeom>
            <a:solidFill>
              <a:srgbClr val="1FB7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0" y="6082799"/>
              <a:ext cx="611560" cy="775202"/>
            </a:xfrm>
            <a:prstGeom prst="rect">
              <a:avLst/>
            </a:prstGeom>
            <a:solidFill>
              <a:srgbClr val="1FB7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30" name="Picture 6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174" t="38067" r="6481"/>
            <a:stretch/>
          </p:blipFill>
          <p:spPr bwMode="auto">
            <a:xfrm>
              <a:off x="5838573" y="6082799"/>
              <a:ext cx="965675" cy="775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8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11" t="22339" r="6327" b="22227"/>
            <a:stretch/>
          </p:blipFill>
          <p:spPr bwMode="auto">
            <a:xfrm>
              <a:off x="4932040" y="6082799"/>
              <a:ext cx="862009" cy="775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/>
            <p:nvPr/>
          </p:nvSpPr>
          <p:spPr>
            <a:xfrm>
              <a:off x="4788024" y="6082800"/>
              <a:ext cx="288032" cy="775202"/>
            </a:xfrm>
            <a:prstGeom prst="rect">
              <a:avLst/>
            </a:prstGeom>
            <a:solidFill>
              <a:srgbClr val="1FB7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33" name="Picture 8" descr="C:\Users\jones\Desktop\Bosberaad\solarcells_IndonesiaFlickr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6082799"/>
              <a:ext cx="1033598" cy="785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7" descr="C:\Users\jones\Desktop\Bosberaad\Speech-Recognition-Image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460" b="8314"/>
            <a:stretch/>
          </p:blipFill>
          <p:spPr bwMode="auto">
            <a:xfrm>
              <a:off x="3059832" y="6082799"/>
              <a:ext cx="1558689" cy="785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34"/>
            <p:cNvSpPr/>
            <p:nvPr/>
          </p:nvSpPr>
          <p:spPr>
            <a:xfrm>
              <a:off x="2987824" y="6082800"/>
              <a:ext cx="144016" cy="785696"/>
            </a:xfrm>
            <a:prstGeom prst="rect">
              <a:avLst/>
            </a:prstGeom>
            <a:solidFill>
              <a:srgbClr val="1FB7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733034" y="6082799"/>
              <a:ext cx="144016" cy="790943"/>
            </a:xfrm>
            <a:prstGeom prst="rect">
              <a:avLst/>
            </a:prstGeom>
            <a:solidFill>
              <a:srgbClr val="1FB7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341014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5.jpe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36403" y="1662614"/>
            <a:ext cx="576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Managing peak demand and energy costs through PV and intelligent scheduling of water heaters at two schools in South Africa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6403" y="3789040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cs typeface="Times New Roman" panose="02020603050405020304" pitchFamily="18" charset="0"/>
              </a:rPr>
              <a:t>Stefan Gerber, A. Rix, </a:t>
            </a:r>
            <a:r>
              <a:rPr lang="en-US" sz="20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M.J. </a:t>
            </a:r>
            <a:r>
              <a:rPr lang="en-US" sz="2000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Booysen</a:t>
            </a:r>
            <a:endParaRPr lang="en-US" sz="20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REPS 2018 – 13 September</a:t>
            </a:r>
            <a:r>
              <a:rPr lang="en-US" sz="2000" baseline="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2018</a:t>
            </a:r>
            <a:endParaRPr lang="en-US" sz="20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ED0F41A1-E401-48F1-BF8B-E5D05F9048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picture containing sky, outdoor, tree, man&#10;&#10;Description generated with very high confidence">
            <a:extLst>
              <a:ext uri="{FF2B5EF4-FFF2-40B4-BE49-F238E27FC236}">
                <a16:creationId xmlns:a16="http://schemas.microsoft.com/office/drawing/2014/main" id="{A3A0C8AE-721C-4310-A991-06E6B3659B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7" r="15350"/>
          <a:stretch/>
        </p:blipFill>
        <p:spPr>
          <a:xfrm>
            <a:off x="6228183" y="1628800"/>
            <a:ext cx="2915817" cy="3456384"/>
          </a:xfrm>
          <a:prstGeom prst="rect">
            <a:avLst/>
          </a:prstGeom>
        </p:spPr>
      </p:pic>
      <p:pic>
        <p:nvPicPr>
          <p:cNvPr id="1036" name="Picture 12" descr="https://fluidideas.s3-eu-west-1.amazonaws.com/caba/s3fs-public/styles/article_image/public/save-energy-iStock-695666824.png?Q.jZfY1j2VWwyHz4jANUYSFZL3gOSxPO&amp;itok=_Ptzxqzw">
            <a:extLst>
              <a:ext uri="{FF2B5EF4-FFF2-40B4-BE49-F238E27FC236}">
                <a16:creationId xmlns:a16="http://schemas.microsoft.com/office/drawing/2014/main" id="{0FBD7ABA-06CE-4F48-BFCC-C4017DF95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616" y="-14435"/>
            <a:ext cx="2256631" cy="106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948F6F3D-BFDA-404B-80B9-1DC13CBBA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71080FC6-97D2-4F1E-85F4-9BBAD0574B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99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71984" y="1196752"/>
            <a:ext cx="3970784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Clr>
                <a:srgbClr val="30A7DC"/>
              </a:buClr>
              <a:buNone/>
              <a:defRPr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Motivation: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Global emissions are increasing</a:t>
            </a:r>
          </a:p>
          <a:p>
            <a:pPr>
              <a:buClr>
                <a:srgbClr val="30A7DC"/>
              </a:buClr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South Africa is coal heavy</a:t>
            </a:r>
          </a:p>
          <a:p>
            <a:pPr>
              <a:buClr>
                <a:srgbClr val="30A7DC"/>
              </a:buClr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Many schools are underfunded and can benefit from solar intervention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3" indent="0">
              <a:buClr>
                <a:srgbClr val="30A7DC"/>
              </a:buClr>
              <a:buNone/>
              <a:defRPr/>
            </a:pPr>
            <a:endParaRPr lang="en-GB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1D69C2-181B-4ACB-97E5-E009CC74BB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18" t="30865" r="60935" b="39298"/>
          <a:stretch/>
        </p:blipFill>
        <p:spPr>
          <a:xfrm>
            <a:off x="4241559" y="1417638"/>
            <a:ext cx="4648239" cy="2592288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02A7D49-B31E-486B-932C-7B6ED234F057}"/>
              </a:ext>
            </a:extLst>
          </p:cNvPr>
          <p:cNvSpPr txBox="1">
            <a:spLocks/>
          </p:cNvSpPr>
          <p:nvPr/>
        </p:nvSpPr>
        <p:spPr>
          <a:xfrm>
            <a:off x="3995936" y="4034284"/>
            <a:ext cx="4806893" cy="50405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3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South Africa’s CO₂ emissions from solid fuel consumption (millions of tons); Site: Worldbank.org</a:t>
            </a: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4DCC-649A-4B88-BED5-69F87FB0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04" y="6326710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2</a:t>
            </a:fld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EA57A6-F8F9-4323-A0A1-54E5C8D161EE}"/>
              </a:ext>
            </a:extLst>
          </p:cNvPr>
          <p:cNvSpPr txBox="1">
            <a:spLocks/>
          </p:cNvSpPr>
          <p:nvPr/>
        </p:nvSpPr>
        <p:spPr>
          <a:xfrm>
            <a:off x="457200" y="558365"/>
            <a:ext cx="8229600" cy="7969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1FB7E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ZA"/>
              <a:t>Introduction</a:t>
            </a:r>
            <a:endParaRPr lang="en-ZA" dirty="0"/>
          </a:p>
        </p:txBody>
      </p:sp>
      <p:pic>
        <p:nvPicPr>
          <p:cNvPr id="11" name="Picture 10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0EE3EC3E-F342-4C5D-AAEA-BDDBC4F7DA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12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AA65F321-2F7E-4278-B914-759F8671A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68FC4AA9-BFAB-4FFC-B113-67A8FCE70F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495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8365"/>
            <a:ext cx="8229600" cy="796950"/>
          </a:xfrm>
        </p:spPr>
        <p:txBody>
          <a:bodyPr/>
          <a:lstStyle/>
          <a:p>
            <a:r>
              <a:rPr lang="en-ZA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88752" y="1052736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Clr>
                <a:srgbClr val="30A7DC"/>
              </a:buClr>
              <a:buNone/>
              <a:defRPr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Overview: 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Clr>
                <a:srgbClr val="30A7DC"/>
              </a:buClr>
              <a:buNone/>
              <a:defRPr/>
            </a:pP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None/>
              <a:defRPr/>
            </a:pP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None/>
              <a:defRPr/>
            </a:pP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None/>
              <a:defRPr/>
            </a:pP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None/>
              <a:defRPr/>
            </a:pP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None/>
              <a:defRPr/>
            </a:pP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None/>
              <a:defRPr/>
            </a:pP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None/>
              <a:defRPr/>
            </a:pP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Two primary schools evaluated</a:t>
            </a:r>
          </a:p>
          <a:p>
            <a:pPr>
              <a:buClr>
                <a:srgbClr val="30A7DC"/>
              </a:buClr>
              <a:defRPr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Both employ a demand-based tariff structure</a:t>
            </a:r>
          </a:p>
          <a:p>
            <a:pPr>
              <a:buClr>
                <a:srgbClr val="30A7DC"/>
              </a:buClr>
              <a:defRPr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Primary objectives:</a:t>
            </a:r>
          </a:p>
          <a:p>
            <a:pPr lvl="1">
              <a:buClr>
                <a:srgbClr val="30A7DC"/>
              </a:buClr>
              <a:defRPr/>
            </a:pP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Reduce emissions</a:t>
            </a:r>
          </a:p>
          <a:p>
            <a:pPr lvl="1">
              <a:buClr>
                <a:srgbClr val="30A7DC"/>
              </a:buClr>
              <a:defRPr/>
            </a:pP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Reduce utility bill</a:t>
            </a:r>
          </a:p>
          <a:p>
            <a:pPr marL="457200" lvl="3" indent="0">
              <a:buClr>
                <a:srgbClr val="30A7DC"/>
              </a:buClr>
              <a:buNone/>
              <a:defRPr/>
            </a:pPr>
            <a:endParaRPr lang="en-GB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76256" y="2341548"/>
            <a:ext cx="2284314" cy="139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1CA85E2-6ACF-4688-99B7-55734F709AA6}"/>
              </a:ext>
            </a:extLst>
          </p:cNvPr>
          <p:cNvGrpSpPr/>
          <p:nvPr/>
        </p:nvGrpSpPr>
        <p:grpSpPr>
          <a:xfrm>
            <a:off x="1403648" y="1484784"/>
            <a:ext cx="6768752" cy="2448272"/>
            <a:chOff x="3059832" y="2780928"/>
            <a:chExt cx="6104024" cy="2177810"/>
          </a:xfrm>
        </p:grpSpPr>
        <p:sp>
          <p:nvSpPr>
            <p:cNvPr id="17" name="Rectangle 16"/>
            <p:cNvSpPr/>
            <p:nvPr/>
          </p:nvSpPr>
          <p:spPr>
            <a:xfrm flipV="1">
              <a:off x="6888813" y="4755116"/>
              <a:ext cx="2275043" cy="45719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7311083-A5D4-42E6-B34A-08293B0927C7}"/>
                </a:ext>
              </a:extLst>
            </p:cNvPr>
            <p:cNvGrpSpPr/>
            <p:nvPr/>
          </p:nvGrpSpPr>
          <p:grpSpPr>
            <a:xfrm>
              <a:off x="3059832" y="2780928"/>
              <a:ext cx="6015515" cy="2177810"/>
              <a:chOff x="547557" y="1199924"/>
              <a:chExt cx="9962678" cy="309448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183E615-91CE-4DF6-9AFD-3F1F901CE2AC}"/>
                  </a:ext>
                </a:extLst>
              </p:cNvPr>
              <p:cNvGrpSpPr/>
              <p:nvPr/>
            </p:nvGrpSpPr>
            <p:grpSpPr>
              <a:xfrm>
                <a:off x="547557" y="1202629"/>
                <a:ext cx="4758298" cy="3091778"/>
                <a:chOff x="611230" y="1366787"/>
                <a:chExt cx="4833747" cy="2894006"/>
              </a:xfrm>
            </p:grpSpPr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03881396-94F4-4C69-A99B-A6E3922EA0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9000" t="44875" r="75289" b="21033"/>
                <a:stretch/>
              </p:blipFill>
              <p:spPr>
                <a:xfrm>
                  <a:off x="611230" y="1366787"/>
                  <a:ext cx="4689977" cy="2862313"/>
                </a:xfrm>
                <a:prstGeom prst="rect">
                  <a:avLst/>
                </a:prstGeom>
                <a:ln w="127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p:spPr>
            </p:pic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DC9816CA-EE5B-4D4D-ABB2-07343A73947D}"/>
                    </a:ext>
                  </a:extLst>
                </p:cNvPr>
                <p:cNvGrpSpPr/>
                <p:nvPr/>
              </p:nvGrpSpPr>
              <p:grpSpPr>
                <a:xfrm>
                  <a:off x="2772807" y="3912846"/>
                  <a:ext cx="2672170" cy="347947"/>
                  <a:chOff x="2772807" y="3912846"/>
                  <a:chExt cx="2672170" cy="347947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AA8E068-BF59-40A3-90BC-7B1F7A30D7F2}"/>
                      </a:ext>
                    </a:extLst>
                  </p:cNvPr>
                  <p:cNvGrpSpPr/>
                  <p:nvPr/>
                </p:nvGrpSpPr>
                <p:grpSpPr>
                  <a:xfrm>
                    <a:off x="2772807" y="4088152"/>
                    <a:ext cx="2410698" cy="80878"/>
                    <a:chOff x="2890590" y="5472113"/>
                    <a:chExt cx="2410698" cy="80878"/>
                  </a:xfrm>
                </p:grpSpPr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786FD99B-8A59-4345-AF0C-4A670BDB7F19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2890590" y="5552991"/>
                      <a:ext cx="2410698" cy="0"/>
                      <a:chOff x="2407919" y="4625340"/>
                      <a:chExt cx="2019301" cy="0"/>
                    </a:xfrm>
                  </p:grpSpPr>
                  <p:cxnSp>
                    <p:nvCxnSpPr>
                      <p:cNvPr id="36" name="Straight Connector 35">
                        <a:extLst>
                          <a:ext uri="{FF2B5EF4-FFF2-40B4-BE49-F238E27FC236}">
                            <a16:creationId xmlns:a16="http://schemas.microsoft.com/office/drawing/2014/main" id="{904FEB2A-0E46-49E0-86A6-E39EE792061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10800000" flipH="1">
                        <a:off x="3595250" y="4625340"/>
                        <a:ext cx="428109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</a:ln>
                    </p:spPr>
                    <p:style>
                      <a:lnRef idx="3">
                        <a:schemeClr val="accent3"/>
                      </a:lnRef>
                      <a:fillRef idx="0">
                        <a:schemeClr val="accent3"/>
                      </a:fillRef>
                      <a:effectRef idx="2">
                        <a:schemeClr val="accent3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7" name="Straight Connector 36">
                        <a:extLst>
                          <a:ext uri="{FF2B5EF4-FFF2-40B4-BE49-F238E27FC236}">
                            <a16:creationId xmlns:a16="http://schemas.microsoft.com/office/drawing/2014/main" id="{7378E939-5975-43DD-AD3D-118B3672651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23360" y="4625340"/>
                        <a:ext cx="40386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</a:ln>
                    </p:spPr>
                    <p:style>
                      <a:lnRef idx="3">
                        <a:schemeClr val="accent3"/>
                      </a:lnRef>
                      <a:fillRef idx="0">
                        <a:schemeClr val="accent3"/>
                      </a:fillRef>
                      <a:effectRef idx="2">
                        <a:schemeClr val="accent3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8" name="Straight Connector 37">
                        <a:extLst>
                          <a:ext uri="{FF2B5EF4-FFF2-40B4-BE49-F238E27FC236}">
                            <a16:creationId xmlns:a16="http://schemas.microsoft.com/office/drawing/2014/main" id="{DC6C9658-E541-4DEC-B0AA-B50B860C18A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215640" y="4625340"/>
                        <a:ext cx="40386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</a:ln>
                    </p:spPr>
                    <p:style>
                      <a:lnRef idx="3">
                        <a:schemeClr val="accent3"/>
                      </a:lnRef>
                      <a:fillRef idx="0">
                        <a:schemeClr val="accent3"/>
                      </a:fillRef>
                      <a:effectRef idx="2">
                        <a:schemeClr val="accent3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9" name="Straight Connector 38">
                        <a:extLst>
                          <a:ext uri="{FF2B5EF4-FFF2-40B4-BE49-F238E27FC236}">
                            <a16:creationId xmlns:a16="http://schemas.microsoft.com/office/drawing/2014/main" id="{399FC4CC-9327-48BB-8C52-7E5E0D3BF4B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811780" y="4625340"/>
                        <a:ext cx="40386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</a:ln>
                    </p:spPr>
                    <p:style>
                      <a:lnRef idx="3">
                        <a:schemeClr val="accent3"/>
                      </a:lnRef>
                      <a:fillRef idx="0">
                        <a:schemeClr val="accent3"/>
                      </a:fillRef>
                      <a:effectRef idx="2">
                        <a:schemeClr val="accent3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0" name="Straight Connector 39">
                        <a:extLst>
                          <a:ext uri="{FF2B5EF4-FFF2-40B4-BE49-F238E27FC236}">
                            <a16:creationId xmlns:a16="http://schemas.microsoft.com/office/drawing/2014/main" id="{6D1C3343-F3D0-4210-B143-8A0EFA6EB53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10800000" flipH="1">
                        <a:off x="2407919" y="4625340"/>
                        <a:ext cx="463279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</a:ln>
                    </p:spPr>
                    <p:style>
                      <a:lnRef idx="3">
                        <a:schemeClr val="accent3"/>
                      </a:lnRef>
                      <a:fillRef idx="0">
                        <a:schemeClr val="accent3"/>
                      </a:fillRef>
                      <a:effectRef idx="2">
                        <a:schemeClr val="accent3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33" name="Straight Connector 32">
                      <a:extLst>
                        <a:ext uri="{FF2B5EF4-FFF2-40B4-BE49-F238E27FC236}">
                          <a16:creationId xmlns:a16="http://schemas.microsoft.com/office/drawing/2014/main" id="{953FB10B-BBC0-49C9-9D07-75C928C7AA4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091345" y="5500737"/>
                      <a:ext cx="2" cy="37066"/>
                    </a:xfrm>
                    <a:prstGeom prst="line">
                      <a:avLst/>
                    </a:prstGeom>
                    <a:ln w="12700">
                      <a:solidFill>
                        <a:schemeClr val="bg1"/>
                      </a:solidFill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Straight Connector 33">
                      <a:extLst>
                        <a:ext uri="{FF2B5EF4-FFF2-40B4-BE49-F238E27FC236}">
                          <a16:creationId xmlns:a16="http://schemas.microsoft.com/office/drawing/2014/main" id="{A894E951-3764-4FA6-B83A-3DC83B51302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907857" y="5472113"/>
                      <a:ext cx="0" cy="65690"/>
                    </a:xfrm>
                    <a:prstGeom prst="line">
                      <a:avLst/>
                    </a:prstGeom>
                    <a:ln w="12700">
                      <a:solidFill>
                        <a:schemeClr val="bg1"/>
                      </a:solidFill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" name="Straight Connector 34">
                      <a:extLst>
                        <a:ext uri="{FF2B5EF4-FFF2-40B4-BE49-F238E27FC236}">
                          <a16:creationId xmlns:a16="http://schemas.microsoft.com/office/drawing/2014/main" id="{3F691911-E171-4489-BD18-6A3759E2419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5289651" y="5472113"/>
                      <a:ext cx="0" cy="65690"/>
                    </a:xfrm>
                    <a:prstGeom prst="line">
                      <a:avLst/>
                    </a:prstGeom>
                    <a:ln w="12700">
                      <a:solidFill>
                        <a:schemeClr val="bg1"/>
                      </a:solidFill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2404F58F-FEE9-45BB-A111-8015AEC3FC2A}"/>
                      </a:ext>
                    </a:extLst>
                  </p:cNvPr>
                  <p:cNvSpPr txBox="1"/>
                  <p:nvPr/>
                </p:nvSpPr>
                <p:spPr>
                  <a:xfrm>
                    <a:off x="4505185" y="3912846"/>
                    <a:ext cx="939792" cy="347947"/>
                  </a:xfrm>
                  <a:prstGeom prst="rect">
                    <a:avLst/>
                  </a:prstGeom>
                  <a:noFill/>
                  <a:ln w="1270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100m</a:t>
                    </a:r>
                  </a:p>
                </p:txBody>
              </p:sp>
            </p:grp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BE76208-D15F-4889-90C1-04D942E3FEBB}"/>
                  </a:ext>
                </a:extLst>
              </p:cNvPr>
              <p:cNvGrpSpPr/>
              <p:nvPr/>
            </p:nvGrpSpPr>
            <p:grpSpPr>
              <a:xfrm>
                <a:off x="5704742" y="1199924"/>
                <a:ext cx="4805493" cy="3062217"/>
                <a:chOff x="5627169" y="1366787"/>
                <a:chExt cx="4404222" cy="2897829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13222A65-5C83-40B8-96FD-648E796165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9000" t="31784" r="74894" b="29016"/>
                <a:stretch/>
              </p:blipFill>
              <p:spPr>
                <a:xfrm>
                  <a:off x="5627169" y="1366787"/>
                  <a:ext cx="4227100" cy="2893761"/>
                </a:xfrm>
                <a:prstGeom prst="rect">
                  <a:avLst/>
                </a:prstGeom>
                <a:ln w="127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p:spPr>
            </p:pic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CE222B9F-4557-4B57-8DC8-6E26F1181C34}"/>
                    </a:ext>
                  </a:extLst>
                </p:cNvPr>
                <p:cNvGrpSpPr/>
                <p:nvPr/>
              </p:nvGrpSpPr>
              <p:grpSpPr>
                <a:xfrm>
                  <a:off x="7359221" y="3912846"/>
                  <a:ext cx="2672170" cy="351770"/>
                  <a:chOff x="2772807" y="3912846"/>
                  <a:chExt cx="2672170" cy="35177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E68CAB4D-4CC8-4AB7-8FB2-281E435646B2}"/>
                      </a:ext>
                    </a:extLst>
                  </p:cNvPr>
                  <p:cNvGrpSpPr/>
                  <p:nvPr/>
                </p:nvGrpSpPr>
                <p:grpSpPr>
                  <a:xfrm>
                    <a:off x="2772807" y="4088152"/>
                    <a:ext cx="2410698" cy="80878"/>
                    <a:chOff x="2890590" y="5472113"/>
                    <a:chExt cx="2410698" cy="80878"/>
                  </a:xfrm>
                </p:grpSpPr>
                <p:grpSp>
                  <p:nvGrpSpPr>
                    <p:cNvPr id="19" name="Group 18">
                      <a:extLst>
                        <a:ext uri="{FF2B5EF4-FFF2-40B4-BE49-F238E27FC236}">
                          <a16:creationId xmlns:a16="http://schemas.microsoft.com/office/drawing/2014/main" id="{FF478F37-4526-4214-AADE-8C3BB2D82887}"/>
                        </a:ext>
                      </a:extLst>
                    </p:cNvPr>
                    <p:cNvGrpSpPr/>
                    <p:nvPr/>
                  </p:nvGrpSpPr>
                  <p:grpSpPr>
                    <a:xfrm rot="10800000">
                      <a:off x="2890590" y="5552991"/>
                      <a:ext cx="2410698" cy="0"/>
                      <a:chOff x="2407919" y="4625340"/>
                      <a:chExt cx="2019301" cy="0"/>
                    </a:xfrm>
                  </p:grpSpPr>
                  <p:cxnSp>
                    <p:nvCxnSpPr>
                      <p:cNvPr id="23" name="Straight Connector 22">
                        <a:extLst>
                          <a:ext uri="{FF2B5EF4-FFF2-40B4-BE49-F238E27FC236}">
                            <a16:creationId xmlns:a16="http://schemas.microsoft.com/office/drawing/2014/main" id="{439C008A-7419-458F-B85E-F8326AC729F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10800000" flipH="1">
                        <a:off x="3595250" y="4625340"/>
                        <a:ext cx="428109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</a:ln>
                    </p:spPr>
                    <p:style>
                      <a:lnRef idx="3">
                        <a:schemeClr val="accent3"/>
                      </a:lnRef>
                      <a:fillRef idx="0">
                        <a:schemeClr val="accent3"/>
                      </a:fillRef>
                      <a:effectRef idx="2">
                        <a:schemeClr val="accent3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" name="Straight Connector 23">
                        <a:extLst>
                          <a:ext uri="{FF2B5EF4-FFF2-40B4-BE49-F238E27FC236}">
                            <a16:creationId xmlns:a16="http://schemas.microsoft.com/office/drawing/2014/main" id="{94D04C29-1DC5-40B8-9753-2D0172A77C3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23360" y="4625340"/>
                        <a:ext cx="40386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</a:ln>
                    </p:spPr>
                    <p:style>
                      <a:lnRef idx="3">
                        <a:schemeClr val="accent3"/>
                      </a:lnRef>
                      <a:fillRef idx="0">
                        <a:schemeClr val="accent3"/>
                      </a:fillRef>
                      <a:effectRef idx="2">
                        <a:schemeClr val="accent3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5" name="Straight Connector 24">
                        <a:extLst>
                          <a:ext uri="{FF2B5EF4-FFF2-40B4-BE49-F238E27FC236}">
                            <a16:creationId xmlns:a16="http://schemas.microsoft.com/office/drawing/2014/main" id="{2298E8B7-B04A-41D9-A5DA-B93FF77BD1A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215640" y="4625340"/>
                        <a:ext cx="40386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</a:ln>
                    </p:spPr>
                    <p:style>
                      <a:lnRef idx="3">
                        <a:schemeClr val="accent3"/>
                      </a:lnRef>
                      <a:fillRef idx="0">
                        <a:schemeClr val="accent3"/>
                      </a:fillRef>
                      <a:effectRef idx="2">
                        <a:schemeClr val="accent3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" name="Straight Connector 25">
                        <a:extLst>
                          <a:ext uri="{FF2B5EF4-FFF2-40B4-BE49-F238E27FC236}">
                            <a16:creationId xmlns:a16="http://schemas.microsoft.com/office/drawing/2014/main" id="{CE3007BB-744A-4E4A-863B-9AD3FBFC287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811780" y="4625340"/>
                        <a:ext cx="40386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</a:ln>
                    </p:spPr>
                    <p:style>
                      <a:lnRef idx="3">
                        <a:schemeClr val="accent3"/>
                      </a:lnRef>
                      <a:fillRef idx="0">
                        <a:schemeClr val="accent3"/>
                      </a:fillRef>
                      <a:effectRef idx="2">
                        <a:schemeClr val="accent3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" name="Straight Connector 26">
                        <a:extLst>
                          <a:ext uri="{FF2B5EF4-FFF2-40B4-BE49-F238E27FC236}">
                            <a16:creationId xmlns:a16="http://schemas.microsoft.com/office/drawing/2014/main" id="{26A9A27A-D4ED-4CDB-A048-C3B8E5AB5ED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10800000" flipH="1">
                        <a:off x="2407919" y="4625340"/>
                        <a:ext cx="463279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</a:ln>
                    </p:spPr>
                    <p:style>
                      <a:lnRef idx="3">
                        <a:schemeClr val="accent3"/>
                      </a:lnRef>
                      <a:fillRef idx="0">
                        <a:schemeClr val="accent3"/>
                      </a:fillRef>
                      <a:effectRef idx="2">
                        <a:schemeClr val="accent3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0" name="Straight Connector 19">
                      <a:extLst>
                        <a:ext uri="{FF2B5EF4-FFF2-40B4-BE49-F238E27FC236}">
                          <a16:creationId xmlns:a16="http://schemas.microsoft.com/office/drawing/2014/main" id="{7899CDDE-7326-433F-A04F-4BAED5861D5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091345" y="5500737"/>
                      <a:ext cx="2" cy="37066"/>
                    </a:xfrm>
                    <a:prstGeom prst="line">
                      <a:avLst/>
                    </a:prstGeom>
                    <a:ln w="12700">
                      <a:solidFill>
                        <a:schemeClr val="bg1"/>
                      </a:solidFill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" name="Straight Connector 20">
                      <a:extLst>
                        <a:ext uri="{FF2B5EF4-FFF2-40B4-BE49-F238E27FC236}">
                          <a16:creationId xmlns:a16="http://schemas.microsoft.com/office/drawing/2014/main" id="{23E24E90-20AD-42E0-ADBD-E9043B4438A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907857" y="5472113"/>
                      <a:ext cx="0" cy="65690"/>
                    </a:xfrm>
                    <a:prstGeom prst="line">
                      <a:avLst/>
                    </a:prstGeom>
                    <a:ln w="12700">
                      <a:solidFill>
                        <a:schemeClr val="bg1"/>
                      </a:solidFill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Straight Connector 21">
                      <a:extLst>
                        <a:ext uri="{FF2B5EF4-FFF2-40B4-BE49-F238E27FC236}">
                          <a16:creationId xmlns:a16="http://schemas.microsoft.com/office/drawing/2014/main" id="{6FC38151-54A6-4240-977E-5BD2C0E7CD6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5289651" y="5472113"/>
                      <a:ext cx="0" cy="65690"/>
                    </a:xfrm>
                    <a:prstGeom prst="line">
                      <a:avLst/>
                    </a:prstGeom>
                    <a:ln w="12700">
                      <a:solidFill>
                        <a:schemeClr val="bg1"/>
                      </a:solidFill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0603DC38-EF79-41BC-9B93-699AEC4375C1}"/>
                      </a:ext>
                    </a:extLst>
                  </p:cNvPr>
                  <p:cNvSpPr txBox="1"/>
                  <p:nvPr/>
                </p:nvSpPr>
                <p:spPr>
                  <a:xfrm>
                    <a:off x="4505183" y="3912846"/>
                    <a:ext cx="939794" cy="351770"/>
                  </a:xfrm>
                  <a:prstGeom prst="rect">
                    <a:avLst/>
                  </a:prstGeom>
                  <a:noFill/>
                  <a:ln w="1270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100m</a:t>
                    </a:r>
                  </a:p>
                </p:txBody>
              </p:sp>
            </p:grpSp>
          </p:grpSp>
        </p:grpSp>
        <p:pic>
          <p:nvPicPr>
            <p:cNvPr id="2050" name="Picture 2" descr="https://cdn.pixabay.com/photo/2015/04/29/20/58/compass-746122_960_720.png">
              <a:extLst>
                <a:ext uri="{FF2B5EF4-FFF2-40B4-BE49-F238E27FC236}">
                  <a16:creationId xmlns:a16="http://schemas.microsoft.com/office/drawing/2014/main" id="{B9B36979-473A-48AE-9A68-3E1CAB585D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41025">
              <a:off x="5613581" y="2825754"/>
              <a:ext cx="192832" cy="188640"/>
            </a:xfrm>
            <a:prstGeom prst="rect">
              <a:avLst/>
            </a:prstGeom>
            <a:ln w="127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" descr="https://cdn.pixabay.com/photo/2015/04/29/20/58/compass-746122_960_720.png">
              <a:extLst>
                <a:ext uri="{FF2B5EF4-FFF2-40B4-BE49-F238E27FC236}">
                  <a16:creationId xmlns:a16="http://schemas.microsoft.com/office/drawing/2014/main" id="{F79BF8D7-9A95-4911-9268-C9BBB3A53D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41025">
              <a:off x="8716201" y="2813626"/>
              <a:ext cx="192832" cy="188640"/>
            </a:xfrm>
            <a:prstGeom prst="rect">
              <a:avLst/>
            </a:prstGeom>
            <a:ln w="127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79C9C64-D1CE-417B-A163-F01852C73BF1}"/>
              </a:ext>
            </a:extLst>
          </p:cNvPr>
          <p:cNvSpPr txBox="1">
            <a:spLocks/>
          </p:cNvSpPr>
          <p:nvPr/>
        </p:nvSpPr>
        <p:spPr>
          <a:xfrm>
            <a:off x="1216342" y="3943089"/>
            <a:ext cx="4806893" cy="50405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3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Stellenbosch Primary (with EWHs)</a:t>
            </a: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7AA2B73F-0EF5-4E55-BC0C-B1E012653C55}"/>
              </a:ext>
            </a:extLst>
          </p:cNvPr>
          <p:cNvSpPr txBox="1">
            <a:spLocks/>
          </p:cNvSpPr>
          <p:nvPr/>
        </p:nvSpPr>
        <p:spPr>
          <a:xfrm>
            <a:off x="4851455" y="3943089"/>
            <a:ext cx="4806893" cy="50405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3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Eikestad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Primary (no EWHs)</a:t>
            </a: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5963C1-3460-4DAA-B700-0E570E02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04" y="6311479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3</a:t>
            </a:fld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43" name="Picture 42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29697C86-7700-4D95-A261-BA6A25DD21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44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78FCE7DE-95D9-4F18-9407-824A6EB763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A3A169F7-6ECE-4386-9269-501608CCA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50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63C6-5E72-48A4-8192-8CBA91D2D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Setup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FBBD6D7-CAB9-4CF1-A966-53B8391BA0E7}"/>
              </a:ext>
            </a:extLst>
          </p:cNvPr>
          <p:cNvSpPr txBox="1">
            <a:spLocks/>
          </p:cNvSpPr>
          <p:nvPr/>
        </p:nvSpPr>
        <p:spPr>
          <a:xfrm>
            <a:off x="457200" y="1421086"/>
            <a:ext cx="4042792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Approach: </a:t>
            </a: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4 Configurations:</a:t>
            </a:r>
          </a:p>
          <a:p>
            <a:pPr marL="800100" lvl="3" indent="-342900">
              <a:buClr>
                <a:srgbClr val="30A7DC"/>
              </a:buClr>
              <a:defRPr/>
            </a:pPr>
            <a:r>
              <a:rPr lang="en-GB" sz="1800" i="1" dirty="0">
                <a:solidFill>
                  <a:schemeClr val="bg1">
                    <a:lumMod val="50000"/>
                  </a:schemeClr>
                </a:solidFill>
              </a:rPr>
              <a:t>Baseline </a:t>
            </a:r>
          </a:p>
          <a:p>
            <a:pPr marL="800100" lvl="3" indent="-342900">
              <a:buClr>
                <a:srgbClr val="30A7DC"/>
              </a:buClr>
              <a:defRPr/>
            </a:pPr>
            <a:r>
              <a:rPr lang="en-GB" sz="1800" i="1" dirty="0">
                <a:solidFill>
                  <a:schemeClr val="bg1">
                    <a:lumMod val="50000"/>
                  </a:schemeClr>
                </a:solidFill>
              </a:rPr>
              <a:t>Smart Scheduling EWH</a:t>
            </a:r>
          </a:p>
          <a:p>
            <a:pPr marL="800100" lvl="3" indent="-342900">
              <a:buClr>
                <a:srgbClr val="30A7DC"/>
              </a:buClr>
              <a:defRPr/>
            </a:pPr>
            <a:r>
              <a:rPr lang="en-GB" sz="1800" i="1" dirty="0">
                <a:solidFill>
                  <a:schemeClr val="bg1">
                    <a:lumMod val="50000"/>
                  </a:schemeClr>
                </a:solidFill>
              </a:rPr>
              <a:t>Solar intervention</a:t>
            </a:r>
          </a:p>
          <a:p>
            <a:pPr marL="800100" lvl="3" indent="-342900">
              <a:buClr>
                <a:srgbClr val="30A7DC"/>
              </a:buClr>
              <a:defRPr/>
            </a:pPr>
            <a:r>
              <a:rPr lang="en-GB" sz="1800" i="1" dirty="0">
                <a:solidFill>
                  <a:schemeClr val="bg1">
                    <a:lumMod val="50000"/>
                  </a:schemeClr>
                </a:solidFill>
              </a:rPr>
              <a:t>Solar and Smart Scheduling EWH intervention</a:t>
            </a: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Simulate configurations using:</a:t>
            </a:r>
          </a:p>
          <a:p>
            <a:pPr lvl="1">
              <a:buClr>
                <a:srgbClr val="30A7DC"/>
              </a:buCl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Verified Solar and EWH models</a:t>
            </a:r>
          </a:p>
          <a:p>
            <a:pPr lvl="1">
              <a:buClr>
                <a:srgbClr val="30A7DC"/>
              </a:buCl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Using data obtained by sensors</a:t>
            </a:r>
          </a:p>
          <a:p>
            <a:pPr lvl="1">
              <a:buClr>
                <a:srgbClr val="30A7DC"/>
              </a:buClr>
              <a:defRPr/>
            </a:pPr>
            <a:endParaRPr lang="en-GB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8683B0E-06A8-4FE6-8F24-A708255D7371}"/>
              </a:ext>
            </a:extLst>
          </p:cNvPr>
          <p:cNvSpPr txBox="1">
            <a:spLocks/>
          </p:cNvSpPr>
          <p:nvPr/>
        </p:nvSpPr>
        <p:spPr>
          <a:xfrm>
            <a:off x="4544367" y="4037102"/>
            <a:ext cx="4806893" cy="50405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3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Average daily measured energy usage for both Schools (plotted for each week)</a:t>
            </a: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A7B725-4165-42B1-862A-B9125DB5131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684" y="1556792"/>
            <a:ext cx="4410075" cy="248031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FF5CEF-0E50-4003-A94D-C8EE1AA0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04" y="6309320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4</a:t>
            </a:fld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8" name="Picture 7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E5733146-67C6-453E-8E83-767D80213D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11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BB6C6AD1-246F-4189-BB40-F68A8FDB2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6BB6DA0B-638F-49BA-A788-DD9A94404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166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F73F3-6FC3-43CC-845C-458A6848A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Setup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E26BBCF-46E3-4F20-9C53-86F865B35B92}"/>
              </a:ext>
            </a:extLst>
          </p:cNvPr>
          <p:cNvSpPr txBox="1">
            <a:spLocks/>
          </p:cNvSpPr>
          <p:nvPr/>
        </p:nvSpPr>
        <p:spPr>
          <a:xfrm>
            <a:off x="457200" y="1421086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System Simulation Diagram:</a:t>
            </a:r>
            <a:endParaRPr lang="en-GB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3992B7-AEAE-4B5E-B7B7-10701293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04" y="6334363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5</a:t>
            </a:fld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83BA154-377C-4378-A923-0C02B6130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36566"/>
            <a:ext cx="8941078" cy="3536650"/>
          </a:xfrm>
          <a:prstGeom prst="rect">
            <a:avLst/>
          </a:prstGeom>
        </p:spPr>
      </p:pic>
      <p:pic>
        <p:nvPicPr>
          <p:cNvPr id="61" name="Picture 60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98530382-7657-489A-94DE-BC72CCBCAD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62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AC4918C9-B502-4541-954F-879D8C16AE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16C4813A-DEF9-410B-BA50-8088A3FE6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095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C8FB4D-2FF1-4705-8448-85565145058A}"/>
              </a:ext>
            </a:extLst>
          </p:cNvPr>
          <p:cNvSpPr/>
          <p:nvPr/>
        </p:nvSpPr>
        <p:spPr>
          <a:xfrm>
            <a:off x="6300192" y="2565276"/>
            <a:ext cx="2304256" cy="2664296"/>
          </a:xfrm>
          <a:prstGeom prst="rect">
            <a:avLst/>
          </a:prstGeom>
          <a:solidFill>
            <a:srgbClr val="4F81BD">
              <a:alpha val="1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4C2DFD-2C01-4571-AFE3-121AAF0A56B2}"/>
              </a:ext>
            </a:extLst>
          </p:cNvPr>
          <p:cNvSpPr/>
          <p:nvPr/>
        </p:nvSpPr>
        <p:spPr>
          <a:xfrm>
            <a:off x="3419872" y="2564904"/>
            <a:ext cx="2304256" cy="2664296"/>
          </a:xfrm>
          <a:prstGeom prst="rect">
            <a:avLst/>
          </a:prstGeom>
          <a:solidFill>
            <a:srgbClr val="4F81BD">
              <a:alpha val="1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C34FD0-2072-4883-AD1B-8A09C445138F}"/>
              </a:ext>
            </a:extLst>
          </p:cNvPr>
          <p:cNvSpPr/>
          <p:nvPr/>
        </p:nvSpPr>
        <p:spPr>
          <a:xfrm>
            <a:off x="539552" y="2564904"/>
            <a:ext cx="2304256" cy="2664296"/>
          </a:xfrm>
          <a:prstGeom prst="rect">
            <a:avLst/>
          </a:prstGeom>
          <a:solidFill>
            <a:srgbClr val="4F81BD">
              <a:alpha val="1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4AE08E-D2E4-4860-808A-CA31B854E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Modelling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818C532-3A5A-465D-AF49-211DB2EB49DF}"/>
              </a:ext>
            </a:extLst>
          </p:cNvPr>
          <p:cNvSpPr txBox="1">
            <a:spLocks/>
          </p:cNvSpPr>
          <p:nvPr/>
        </p:nvSpPr>
        <p:spPr>
          <a:xfrm>
            <a:off x="457200" y="1340768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Solar PV simulation:</a:t>
            </a:r>
            <a:endParaRPr lang="en-GB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A6D70B-A51D-4092-9D44-BE9607E60F1F}"/>
              </a:ext>
            </a:extLst>
          </p:cNvPr>
          <p:cNvSpPr/>
          <p:nvPr/>
        </p:nvSpPr>
        <p:spPr>
          <a:xfrm>
            <a:off x="539552" y="1988840"/>
            <a:ext cx="2304256" cy="43204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990EB9-D04E-404F-BB38-AE9FB1FCDF86}"/>
              </a:ext>
            </a:extLst>
          </p:cNvPr>
          <p:cNvSpPr/>
          <p:nvPr/>
        </p:nvSpPr>
        <p:spPr>
          <a:xfrm>
            <a:off x="3419872" y="1988840"/>
            <a:ext cx="2304256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Calculations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F795B5-5BD2-4F40-B86C-998D21707E6F}"/>
              </a:ext>
            </a:extLst>
          </p:cNvPr>
          <p:cNvSpPr/>
          <p:nvPr/>
        </p:nvSpPr>
        <p:spPr>
          <a:xfrm>
            <a:off x="6300192" y="1988840"/>
            <a:ext cx="2304256" cy="43204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Results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83E236F-BEFC-4AC8-B7D9-A96277F0D396}"/>
              </a:ext>
            </a:extLst>
          </p:cNvPr>
          <p:cNvSpPr/>
          <p:nvPr/>
        </p:nvSpPr>
        <p:spPr>
          <a:xfrm>
            <a:off x="2905472" y="2137718"/>
            <a:ext cx="432048" cy="144016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C75E819-842F-4E33-A767-CB933760712F}"/>
              </a:ext>
            </a:extLst>
          </p:cNvPr>
          <p:cNvSpPr/>
          <p:nvPr/>
        </p:nvSpPr>
        <p:spPr>
          <a:xfrm>
            <a:off x="5785792" y="2124398"/>
            <a:ext cx="432048" cy="14401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4E9F13-19F0-41F6-97AE-BCF203888E5E}"/>
              </a:ext>
            </a:extLst>
          </p:cNvPr>
          <p:cNvSpPr txBox="1"/>
          <p:nvPr/>
        </p:nvSpPr>
        <p:spPr>
          <a:xfrm>
            <a:off x="539552" y="2636912"/>
            <a:ext cx="23042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Measured school energy usage: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400" dirty="0"/>
              <a:t>Basic energy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400" dirty="0"/>
              <a:t>Peak demand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Weather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Solar system simulation parameters</a:t>
            </a:r>
          </a:p>
          <a:p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342715-4583-4C9B-A258-FD8381274C15}"/>
              </a:ext>
            </a:extLst>
          </p:cNvPr>
          <p:cNvSpPr txBox="1"/>
          <p:nvPr/>
        </p:nvSpPr>
        <p:spPr>
          <a:xfrm>
            <a:off x="3419872" y="2636912"/>
            <a:ext cx="230425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System Advisor Model libraries: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400" dirty="0"/>
              <a:t>Single diode solar model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400" dirty="0"/>
              <a:t>Empirically derived inverter model</a:t>
            </a:r>
          </a:p>
          <a:p>
            <a:endParaRPr lang="en-US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7D493-B9DA-4666-9F95-1AB274CD9A16}"/>
              </a:ext>
            </a:extLst>
          </p:cNvPr>
          <p:cNvSpPr txBox="1"/>
          <p:nvPr/>
        </p:nvSpPr>
        <p:spPr>
          <a:xfrm>
            <a:off x="6300192" y="2636912"/>
            <a:ext cx="23042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Basic energy savings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Demand savings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Lost energy</a:t>
            </a:r>
          </a:p>
          <a:p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8B22DE-7ED9-48D1-8353-3921405E9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04" y="6309320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6</a:t>
            </a:fld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17" name="Picture 16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B63300BA-5D17-4595-920C-5F60618D93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18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5E0ED973-08C8-4528-914F-64EE471EA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DBEB8B58-910E-4493-B079-C239A1C91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846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B87CD-BD28-46BB-A7AB-6B8EE804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Modelling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E7BD33-365E-4D1F-8BB5-2E8A7B21A841}"/>
              </a:ext>
            </a:extLst>
          </p:cNvPr>
          <p:cNvSpPr txBox="1">
            <a:spLocks/>
          </p:cNvSpPr>
          <p:nvPr/>
        </p:nvSpPr>
        <p:spPr>
          <a:xfrm>
            <a:off x="457200" y="1340768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EWH simulation:</a:t>
            </a:r>
            <a:endParaRPr lang="en-GB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AF4EBD-7FF8-4D3D-8F53-215E91766A1F}"/>
              </a:ext>
            </a:extLst>
          </p:cNvPr>
          <p:cNvSpPr/>
          <p:nvPr/>
        </p:nvSpPr>
        <p:spPr>
          <a:xfrm>
            <a:off x="6300192" y="2565276"/>
            <a:ext cx="2304256" cy="2664296"/>
          </a:xfrm>
          <a:prstGeom prst="rect">
            <a:avLst/>
          </a:prstGeom>
          <a:solidFill>
            <a:srgbClr val="4F81BD">
              <a:alpha val="1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51847B-2AF0-492B-BD8B-2FC0D8D68C00}"/>
              </a:ext>
            </a:extLst>
          </p:cNvPr>
          <p:cNvSpPr/>
          <p:nvPr/>
        </p:nvSpPr>
        <p:spPr>
          <a:xfrm>
            <a:off x="3419872" y="2564904"/>
            <a:ext cx="2304256" cy="2664296"/>
          </a:xfrm>
          <a:prstGeom prst="rect">
            <a:avLst/>
          </a:prstGeom>
          <a:solidFill>
            <a:srgbClr val="4F81BD">
              <a:alpha val="1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1F35EB-EF5D-41A3-9C89-4E8D8A80D962}"/>
              </a:ext>
            </a:extLst>
          </p:cNvPr>
          <p:cNvSpPr/>
          <p:nvPr/>
        </p:nvSpPr>
        <p:spPr>
          <a:xfrm>
            <a:off x="539552" y="2564904"/>
            <a:ext cx="2304256" cy="2664296"/>
          </a:xfrm>
          <a:prstGeom prst="rect">
            <a:avLst/>
          </a:prstGeom>
          <a:solidFill>
            <a:srgbClr val="4F81BD">
              <a:alpha val="1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68B74E-363C-4F0F-BB08-A1A340AD67FE}"/>
              </a:ext>
            </a:extLst>
          </p:cNvPr>
          <p:cNvSpPr/>
          <p:nvPr/>
        </p:nvSpPr>
        <p:spPr>
          <a:xfrm>
            <a:off x="539552" y="1988840"/>
            <a:ext cx="2304256" cy="43204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8C1B25-FE35-4AD1-A880-4E7D01F36FBC}"/>
              </a:ext>
            </a:extLst>
          </p:cNvPr>
          <p:cNvSpPr/>
          <p:nvPr/>
        </p:nvSpPr>
        <p:spPr>
          <a:xfrm>
            <a:off x="3419872" y="1988840"/>
            <a:ext cx="2304256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Calculations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B8C019-49D4-427A-8DA7-F459B530E1DF}"/>
              </a:ext>
            </a:extLst>
          </p:cNvPr>
          <p:cNvSpPr/>
          <p:nvPr/>
        </p:nvSpPr>
        <p:spPr>
          <a:xfrm>
            <a:off x="6300192" y="1988840"/>
            <a:ext cx="2304256" cy="43204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Results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8A82CB12-D70F-48C2-8797-9E6A661BA43C}"/>
              </a:ext>
            </a:extLst>
          </p:cNvPr>
          <p:cNvSpPr/>
          <p:nvPr/>
        </p:nvSpPr>
        <p:spPr>
          <a:xfrm>
            <a:off x="2905472" y="2137718"/>
            <a:ext cx="432048" cy="144016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7F637808-53D8-4367-A88B-445EFD8D0D76}"/>
              </a:ext>
            </a:extLst>
          </p:cNvPr>
          <p:cNvSpPr/>
          <p:nvPr/>
        </p:nvSpPr>
        <p:spPr>
          <a:xfrm>
            <a:off x="5785792" y="2124398"/>
            <a:ext cx="432048" cy="14401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BA2FD7-1D25-4B48-AC22-CA4C881A85E4}"/>
              </a:ext>
            </a:extLst>
          </p:cNvPr>
          <p:cNvSpPr txBox="1"/>
          <p:nvPr/>
        </p:nvSpPr>
        <p:spPr>
          <a:xfrm>
            <a:off x="539552" y="2636912"/>
            <a:ext cx="23042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Measured school EWH usage: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400" dirty="0"/>
              <a:t>Electricity usage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400" dirty="0"/>
              <a:t>Hot water usage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EWH simulation parameters</a:t>
            </a:r>
          </a:p>
          <a:p>
            <a:endParaRPr lang="en-US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463545-9586-4390-99E3-235EA3081C24}"/>
              </a:ext>
            </a:extLst>
          </p:cNvPr>
          <p:cNvSpPr txBox="1"/>
          <p:nvPr/>
        </p:nvSpPr>
        <p:spPr>
          <a:xfrm>
            <a:off x="3419872" y="2636911"/>
            <a:ext cx="230425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Verified two-node EWH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Simulation method: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400" dirty="0"/>
              <a:t>Thermostat control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400" dirty="0"/>
              <a:t>Smart schedule control</a:t>
            </a:r>
          </a:p>
          <a:p>
            <a:endParaRPr lang="en-US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DA0C83-F91F-4B1C-88F1-2902674A90C7}"/>
              </a:ext>
            </a:extLst>
          </p:cNvPr>
          <p:cNvSpPr txBox="1"/>
          <p:nvPr/>
        </p:nvSpPr>
        <p:spPr>
          <a:xfrm>
            <a:off x="6300192" y="2636912"/>
            <a:ext cx="23042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Basic energy savings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Demand savings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User comfort</a:t>
            </a:r>
          </a:p>
          <a:p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872897-3704-4409-9919-B4CA8BDA9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04" y="6309320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7</a:t>
            </a:fld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25" name="Picture 24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66F186F2-10FA-4923-A215-345047152D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26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29A1C679-6100-4FCB-BAF4-897A725C8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A987823C-6C4B-4F1C-8C09-DC1DE3CF7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743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5C1D4-8220-4681-AA49-CBD5C0E44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Modelling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BB2BF3B-5987-440A-AE1F-056413CE4CB1}"/>
              </a:ext>
            </a:extLst>
          </p:cNvPr>
          <p:cNvSpPr txBox="1">
            <a:spLocks/>
          </p:cNvSpPr>
          <p:nvPr/>
        </p:nvSpPr>
        <p:spPr>
          <a:xfrm>
            <a:off x="457200" y="1340768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EWH Smart-Scheduling algorithm:</a:t>
            </a:r>
            <a:endParaRPr lang="en-GB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C05E8F69-AC8C-4985-B6C5-646BC5921ABF}"/>
              </a:ext>
            </a:extLst>
          </p:cNvPr>
          <p:cNvSpPr/>
          <p:nvPr/>
        </p:nvSpPr>
        <p:spPr>
          <a:xfrm>
            <a:off x="538335" y="2486509"/>
            <a:ext cx="3362886" cy="480322"/>
          </a:xfrm>
          <a:prstGeom prst="flowChartProcess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Calculate heating priority for each EWH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88075F29-65F4-44DE-9FFE-DC7EB152918D}"/>
              </a:ext>
            </a:extLst>
          </p:cNvPr>
          <p:cNvSpPr/>
          <p:nvPr/>
        </p:nvSpPr>
        <p:spPr>
          <a:xfrm>
            <a:off x="1571706" y="1833878"/>
            <a:ext cx="1296144" cy="432048"/>
          </a:xfrm>
          <a:prstGeom prst="flowChartTerminator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Begin</a:t>
            </a:r>
          </a:p>
        </p:txBody>
      </p:sp>
      <p:sp>
        <p:nvSpPr>
          <p:cNvPr id="11" name="Flowchart: Decision 10">
            <a:extLst>
              <a:ext uri="{FF2B5EF4-FFF2-40B4-BE49-F238E27FC236}">
                <a16:creationId xmlns:a16="http://schemas.microsoft.com/office/drawing/2014/main" id="{F24FBF27-3C0F-48D9-8D81-F06B52BD477D}"/>
              </a:ext>
            </a:extLst>
          </p:cNvPr>
          <p:cNvSpPr/>
          <p:nvPr/>
        </p:nvSpPr>
        <p:spPr>
          <a:xfrm>
            <a:off x="3878371" y="3573016"/>
            <a:ext cx="2069202" cy="698924"/>
          </a:xfrm>
          <a:prstGeom prst="flowChartDecision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Is excess PV available?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4E63D17-0CBD-46C8-BC4E-2C244BFEE537}"/>
              </a:ext>
            </a:extLst>
          </p:cNvPr>
          <p:cNvCxnSpPr>
            <a:cxnSpLocks/>
            <a:stCxn id="10" idx="2"/>
            <a:endCxn id="9" idx="0"/>
          </p:cNvCxnSpPr>
          <p:nvPr/>
        </p:nvCxnSpPr>
        <p:spPr>
          <a:xfrm>
            <a:off x="2219778" y="2265926"/>
            <a:ext cx="0" cy="220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24079EE5-7762-4891-9C06-4FBE41B12989}"/>
              </a:ext>
            </a:extLst>
          </p:cNvPr>
          <p:cNvCxnSpPr>
            <a:cxnSpLocks/>
            <a:stCxn id="11" idx="3"/>
            <a:endCxn id="28" idx="0"/>
          </p:cNvCxnSpPr>
          <p:nvPr/>
        </p:nvCxnSpPr>
        <p:spPr>
          <a:xfrm>
            <a:off x="5947573" y="3922478"/>
            <a:ext cx="1150898" cy="6322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67E8A96D-AA73-4D26-9FEB-A075EE4B2A9A}"/>
              </a:ext>
            </a:extLst>
          </p:cNvPr>
          <p:cNvCxnSpPr>
            <a:cxnSpLocks/>
            <a:stCxn id="11" idx="2"/>
            <a:endCxn id="26" idx="0"/>
          </p:cNvCxnSpPr>
          <p:nvPr/>
        </p:nvCxnSpPr>
        <p:spPr>
          <a:xfrm rot="5400000">
            <a:off x="4587240" y="4219078"/>
            <a:ext cx="272870" cy="37859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C832544-236A-43DC-B0D0-26C57DDACF84}"/>
              </a:ext>
            </a:extLst>
          </p:cNvPr>
          <p:cNvSpPr txBox="1"/>
          <p:nvPr/>
        </p:nvSpPr>
        <p:spPr>
          <a:xfrm>
            <a:off x="4884451" y="4203470"/>
            <a:ext cx="5387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F81BD"/>
                </a:solidFill>
              </a:rPr>
              <a:t>True</a:t>
            </a:r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F6B3ACAA-8857-4AA2-8B77-4E71F608D552}"/>
              </a:ext>
            </a:extLst>
          </p:cNvPr>
          <p:cNvSpPr/>
          <p:nvPr/>
        </p:nvSpPr>
        <p:spPr>
          <a:xfrm>
            <a:off x="3419872" y="4544810"/>
            <a:ext cx="2229011" cy="513987"/>
          </a:xfrm>
          <a:prstGeom prst="flowChartProcess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Heat EWH with solar</a:t>
            </a:r>
          </a:p>
        </p:txBody>
      </p: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C5F9EE42-450D-4C66-9D6B-EE04F3092859}"/>
              </a:ext>
            </a:extLst>
          </p:cNvPr>
          <p:cNvSpPr/>
          <p:nvPr/>
        </p:nvSpPr>
        <p:spPr>
          <a:xfrm>
            <a:off x="5983965" y="4554742"/>
            <a:ext cx="2229012" cy="504056"/>
          </a:xfrm>
          <a:prstGeom prst="flowChartProcess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Heat EWH with grid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024421-339C-40F2-BC6C-132C4ED80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04" y="6316660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8</a:t>
            </a:fld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27" name="Flowchart: Decision 26">
            <a:extLst>
              <a:ext uri="{FF2B5EF4-FFF2-40B4-BE49-F238E27FC236}">
                <a16:creationId xmlns:a16="http://schemas.microsoft.com/office/drawing/2014/main" id="{49A549FE-2638-4EA9-B2E2-2637EF9878D0}"/>
              </a:ext>
            </a:extLst>
          </p:cNvPr>
          <p:cNvSpPr/>
          <p:nvPr/>
        </p:nvSpPr>
        <p:spPr>
          <a:xfrm>
            <a:off x="1192286" y="3303886"/>
            <a:ext cx="2069202" cy="698924"/>
          </a:xfrm>
          <a:prstGeom prst="flowChartDecision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Looped through entire priority list?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00DB2AB-53F1-47A5-A637-DF12893E5564}"/>
              </a:ext>
            </a:extLst>
          </p:cNvPr>
          <p:cNvSpPr txBox="1"/>
          <p:nvPr/>
        </p:nvSpPr>
        <p:spPr>
          <a:xfrm>
            <a:off x="3128491" y="3379134"/>
            <a:ext cx="602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F81BD"/>
                </a:solidFill>
              </a:rPr>
              <a:t>False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3B63922-2D18-44C1-85B8-B82BDB7E16ED}"/>
              </a:ext>
            </a:extLst>
          </p:cNvPr>
          <p:cNvCxnSpPr>
            <a:cxnSpLocks/>
            <a:stCxn id="9" idx="2"/>
            <a:endCxn id="27" idx="0"/>
          </p:cNvCxnSpPr>
          <p:nvPr/>
        </p:nvCxnSpPr>
        <p:spPr>
          <a:xfrm>
            <a:off x="2219778" y="2966831"/>
            <a:ext cx="7109" cy="337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7BFAF78F-7411-4E9D-A7DC-03A3574EE72F}"/>
              </a:ext>
            </a:extLst>
          </p:cNvPr>
          <p:cNvCxnSpPr>
            <a:cxnSpLocks/>
            <a:stCxn id="26" idx="2"/>
            <a:endCxn id="70" idx="2"/>
          </p:cNvCxnSpPr>
          <p:nvPr/>
        </p:nvCxnSpPr>
        <p:spPr>
          <a:xfrm rot="16200000" flipH="1">
            <a:off x="4951768" y="4641406"/>
            <a:ext cx="434787" cy="126956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59062957-2C86-47D2-BF4B-96C3A7DDADAD}"/>
              </a:ext>
            </a:extLst>
          </p:cNvPr>
          <p:cNvCxnSpPr>
            <a:cxnSpLocks/>
            <a:stCxn id="28" idx="2"/>
            <a:endCxn id="70" idx="0"/>
          </p:cNvCxnSpPr>
          <p:nvPr/>
        </p:nvCxnSpPr>
        <p:spPr>
          <a:xfrm rot="5400000">
            <a:off x="6408059" y="4634704"/>
            <a:ext cx="266318" cy="111450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Flowchart: Connector 69">
            <a:extLst>
              <a:ext uri="{FF2B5EF4-FFF2-40B4-BE49-F238E27FC236}">
                <a16:creationId xmlns:a16="http://schemas.microsoft.com/office/drawing/2014/main" id="{3840FE42-3269-4587-8DFB-15B4DCF5A21C}"/>
              </a:ext>
            </a:extLst>
          </p:cNvPr>
          <p:cNvSpPr/>
          <p:nvPr/>
        </p:nvSpPr>
        <p:spPr>
          <a:xfrm>
            <a:off x="5803945" y="5325116"/>
            <a:ext cx="360040" cy="336935"/>
          </a:xfrm>
          <a:prstGeom prst="flowChartConnector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Connector: Elbow 91">
            <a:extLst>
              <a:ext uri="{FF2B5EF4-FFF2-40B4-BE49-F238E27FC236}">
                <a16:creationId xmlns:a16="http://schemas.microsoft.com/office/drawing/2014/main" id="{70377962-636E-42FB-B2E3-6D26CFCB70FB}"/>
              </a:ext>
            </a:extLst>
          </p:cNvPr>
          <p:cNvCxnSpPr>
            <a:stCxn id="27" idx="3"/>
            <a:endCxn id="11" idx="0"/>
          </p:cNvCxnSpPr>
          <p:nvPr/>
        </p:nvCxnSpPr>
        <p:spPr>
          <a:xfrm flipV="1">
            <a:off x="3261488" y="3573016"/>
            <a:ext cx="1651484" cy="80332"/>
          </a:xfrm>
          <a:prstGeom prst="bentConnector4">
            <a:avLst>
              <a:gd name="adj1" fmla="val 22138"/>
              <a:gd name="adj2" fmla="val 24530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AD414C7B-153C-4618-9B49-4CBE64F7608C}"/>
              </a:ext>
            </a:extLst>
          </p:cNvPr>
          <p:cNvCxnSpPr>
            <a:stCxn id="70" idx="6"/>
          </p:cNvCxnSpPr>
          <p:nvPr/>
        </p:nvCxnSpPr>
        <p:spPr>
          <a:xfrm flipH="1" flipV="1">
            <a:off x="2241104" y="3135358"/>
            <a:ext cx="3922881" cy="2358226"/>
          </a:xfrm>
          <a:prstGeom prst="bentConnector3">
            <a:avLst>
              <a:gd name="adj1" fmla="val -6361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37DB56BD-C37C-435F-B105-CFF66780BCB4}"/>
              </a:ext>
            </a:extLst>
          </p:cNvPr>
          <p:cNvSpPr txBox="1"/>
          <p:nvPr/>
        </p:nvSpPr>
        <p:spPr>
          <a:xfrm>
            <a:off x="5875704" y="3647386"/>
            <a:ext cx="602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F81BD"/>
                </a:solidFill>
              </a:rPr>
              <a:t>False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5136E18-7CCC-40B0-9D59-0AE55AE772DD}"/>
              </a:ext>
            </a:extLst>
          </p:cNvPr>
          <p:cNvSpPr txBox="1"/>
          <p:nvPr/>
        </p:nvSpPr>
        <p:spPr>
          <a:xfrm>
            <a:off x="2209363" y="3955115"/>
            <a:ext cx="5387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F81BD"/>
                </a:solidFill>
              </a:rPr>
              <a:t>True</a:t>
            </a:r>
          </a:p>
        </p:txBody>
      </p:sp>
      <p:cxnSp>
        <p:nvCxnSpPr>
          <p:cNvPr id="106" name="Connector: Elbow 105">
            <a:extLst>
              <a:ext uri="{FF2B5EF4-FFF2-40B4-BE49-F238E27FC236}">
                <a16:creationId xmlns:a16="http://schemas.microsoft.com/office/drawing/2014/main" id="{4A77784F-724F-4614-AC91-3A6DEAEF6089}"/>
              </a:ext>
            </a:extLst>
          </p:cNvPr>
          <p:cNvCxnSpPr>
            <a:stCxn id="27" idx="2"/>
            <a:endCxn id="9" idx="1"/>
          </p:cNvCxnSpPr>
          <p:nvPr/>
        </p:nvCxnSpPr>
        <p:spPr>
          <a:xfrm rot="5400000" flipH="1">
            <a:off x="744541" y="2520464"/>
            <a:ext cx="1276140" cy="1688552"/>
          </a:xfrm>
          <a:prstGeom prst="bentConnector4">
            <a:avLst>
              <a:gd name="adj1" fmla="val -17913"/>
              <a:gd name="adj2" fmla="val 11353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Picture 107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3759C805-0BAF-40D6-AEBE-FF28336237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109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41B1BEA9-7139-4FA1-8797-76DBD262D9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107BADA1-1014-465D-86EB-62861BBED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602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4706D-5F10-44A6-8A51-8966473AA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C55043-3920-457F-BB00-5E47F4DF8423}"/>
              </a:ext>
            </a:extLst>
          </p:cNvPr>
          <p:cNvSpPr txBox="1">
            <a:spLocks/>
          </p:cNvSpPr>
          <p:nvPr/>
        </p:nvSpPr>
        <p:spPr>
          <a:xfrm>
            <a:off x="457200" y="1340768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Energy and peak demand savings:</a:t>
            </a:r>
            <a:endParaRPr lang="en-GB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None/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E0E501F-58F2-45A4-89E7-768A86F37A3C}"/>
              </a:ext>
            </a:extLst>
          </p:cNvPr>
          <p:cNvSpPr txBox="1">
            <a:spLocks/>
          </p:cNvSpPr>
          <p:nvPr/>
        </p:nvSpPr>
        <p:spPr>
          <a:xfrm>
            <a:off x="827584" y="4384787"/>
            <a:ext cx="2679692" cy="50405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3" indent="0" algn="ctr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Average kWh used per day</a:t>
            </a:r>
          </a:p>
          <a:p>
            <a:pPr marL="0" indent="0" algn="ctr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EFF195B-8EBD-46AF-BA2E-A92FB53B063F}"/>
              </a:ext>
            </a:extLst>
          </p:cNvPr>
          <p:cNvSpPr txBox="1">
            <a:spLocks/>
          </p:cNvSpPr>
          <p:nvPr/>
        </p:nvSpPr>
        <p:spPr>
          <a:xfrm>
            <a:off x="5344808" y="4375778"/>
            <a:ext cx="2679692" cy="50405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3" indent="0" algn="ctr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Maximum kVA per month</a:t>
            </a:r>
          </a:p>
          <a:p>
            <a:pPr marL="0" indent="0" algn="ctr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DAC518-550F-4084-B433-1B7569FBA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07" y="6307685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9</a:t>
            </a:fld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20" name="Picture 19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433F052F-F94B-4C0F-A4E8-6A1179F18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21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805316DA-AB22-4531-861B-FD88E82AC6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498A1259-D8A9-49F2-B373-005FC058A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5EEED8-2667-45D3-BB7E-BB36867706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478" t="10539" r="60325" b="54446"/>
          <a:stretch/>
        </p:blipFill>
        <p:spPr>
          <a:xfrm>
            <a:off x="4687863" y="1916832"/>
            <a:ext cx="4344930" cy="245894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EDF150-53D0-450C-A916-C5C833ED97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927" t="10323" r="60227" b="54361"/>
          <a:stretch/>
        </p:blipFill>
        <p:spPr>
          <a:xfrm>
            <a:off x="131745" y="1912328"/>
            <a:ext cx="4344930" cy="246795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5FBDE6-9493-4C4D-BC9D-A85DA919E4D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339" t="45497" r="64902" b="51401"/>
          <a:stretch/>
        </p:blipFill>
        <p:spPr>
          <a:xfrm>
            <a:off x="2082570" y="5118947"/>
            <a:ext cx="5122875" cy="38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66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F5779-D0A4-4DC6-8C86-C6A41B442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ABBDC7-B34D-4080-84EB-11FD79B390DA}"/>
              </a:ext>
            </a:extLst>
          </p:cNvPr>
          <p:cNvSpPr txBox="1">
            <a:spLocks/>
          </p:cNvSpPr>
          <p:nvPr/>
        </p:nvSpPr>
        <p:spPr>
          <a:xfrm>
            <a:off x="457200" y="1340768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Seasonality:</a:t>
            </a:r>
            <a:endParaRPr lang="en-GB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0D4B57-D75C-4E1F-82CC-8DDE7AE63F24}"/>
              </a:ext>
            </a:extLst>
          </p:cNvPr>
          <p:cNvSpPr txBox="1">
            <a:spLocks/>
          </p:cNvSpPr>
          <p:nvPr/>
        </p:nvSpPr>
        <p:spPr>
          <a:xfrm>
            <a:off x="683568" y="4323122"/>
            <a:ext cx="2808312" cy="50405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3" indent="0" algn="ctr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Max kVA for a winter’s day</a:t>
            </a:r>
          </a:p>
          <a:p>
            <a:pPr marL="0" indent="0" algn="ctr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5DC483F-2DCD-43B3-BE4F-42A8F412D588}"/>
              </a:ext>
            </a:extLst>
          </p:cNvPr>
          <p:cNvSpPr txBox="1">
            <a:spLocks/>
          </p:cNvSpPr>
          <p:nvPr/>
        </p:nvSpPr>
        <p:spPr>
          <a:xfrm>
            <a:off x="5224699" y="4332375"/>
            <a:ext cx="2808312" cy="50405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3" indent="0" algn="ctr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Max kVA for a summer’s day</a:t>
            </a:r>
          </a:p>
          <a:p>
            <a:pPr marL="0" indent="0" algn="ctr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0A93B-A047-4D32-B228-4176E1489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2" y="6298485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10</a:t>
            </a:fld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16" name="Picture 15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FCE594C4-32F3-4934-8A08-685F475F04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17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4514BBE0-C04B-4A95-B1DF-85783376D9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741F793B-13C5-46A5-863E-FFF740494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DD1653-777A-49B5-B20B-DE5C7DFABD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339" t="45497" r="64902" b="51401"/>
          <a:stretch/>
        </p:blipFill>
        <p:spPr>
          <a:xfrm>
            <a:off x="2082570" y="5118947"/>
            <a:ext cx="5122875" cy="3800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C83B72-FDD4-43F7-BCA4-3A1769035F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942" t="10440" r="60278" b="54315"/>
          <a:stretch/>
        </p:blipFill>
        <p:spPr>
          <a:xfrm>
            <a:off x="83322" y="1844824"/>
            <a:ext cx="4382503" cy="247829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D6B675-7509-4899-88AE-C3F634C8C37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859" t="10628" r="60271" b="53833"/>
          <a:stretch/>
        </p:blipFill>
        <p:spPr>
          <a:xfrm>
            <a:off x="4580185" y="1854077"/>
            <a:ext cx="4382503" cy="246904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2541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5468C-FCCE-4138-9797-67724CEA3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3CDDAA6-E44A-43EC-A4BC-C52FA52333DE}"/>
              </a:ext>
            </a:extLst>
          </p:cNvPr>
          <p:cNvSpPr txBox="1">
            <a:spLocks/>
          </p:cNvSpPr>
          <p:nvPr/>
        </p:nvSpPr>
        <p:spPr>
          <a:xfrm>
            <a:off x="457200" y="1196752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Simulation results for Stellenbosch Primary:</a:t>
            </a:r>
            <a:endParaRPr lang="en-GB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B350B38-DDAD-4E4A-BE84-84D48857C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679653"/>
              </p:ext>
            </p:extLst>
          </p:nvPr>
        </p:nvGraphicFramePr>
        <p:xfrm>
          <a:off x="534381" y="1993702"/>
          <a:ext cx="8075238" cy="318117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45873">
                  <a:extLst>
                    <a:ext uri="{9D8B030D-6E8A-4147-A177-3AD203B41FA5}">
                      <a16:colId xmlns:a16="http://schemas.microsoft.com/office/drawing/2014/main" val="1480192306"/>
                    </a:ext>
                  </a:extLst>
                </a:gridCol>
                <a:gridCol w="1345873">
                  <a:extLst>
                    <a:ext uri="{9D8B030D-6E8A-4147-A177-3AD203B41FA5}">
                      <a16:colId xmlns:a16="http://schemas.microsoft.com/office/drawing/2014/main" val="1811174290"/>
                    </a:ext>
                  </a:extLst>
                </a:gridCol>
                <a:gridCol w="1345873">
                  <a:extLst>
                    <a:ext uri="{9D8B030D-6E8A-4147-A177-3AD203B41FA5}">
                      <a16:colId xmlns:a16="http://schemas.microsoft.com/office/drawing/2014/main" val="766500664"/>
                    </a:ext>
                  </a:extLst>
                </a:gridCol>
                <a:gridCol w="1345873">
                  <a:extLst>
                    <a:ext uri="{9D8B030D-6E8A-4147-A177-3AD203B41FA5}">
                      <a16:colId xmlns:a16="http://schemas.microsoft.com/office/drawing/2014/main" val="553831234"/>
                    </a:ext>
                  </a:extLst>
                </a:gridCol>
                <a:gridCol w="1345873">
                  <a:extLst>
                    <a:ext uri="{9D8B030D-6E8A-4147-A177-3AD203B41FA5}">
                      <a16:colId xmlns:a16="http://schemas.microsoft.com/office/drawing/2014/main" val="3411030639"/>
                    </a:ext>
                  </a:extLst>
                </a:gridCol>
                <a:gridCol w="1345873">
                  <a:extLst>
                    <a:ext uri="{9D8B030D-6E8A-4147-A177-3AD203B41FA5}">
                      <a16:colId xmlns:a16="http://schemas.microsoft.com/office/drawing/2014/main" val="3443780118"/>
                    </a:ext>
                  </a:extLst>
                </a:gridCol>
              </a:tblGrid>
              <a:tr h="475253">
                <a:tc>
                  <a:txBody>
                    <a:bodyPr/>
                    <a:lstStyle/>
                    <a:p>
                      <a:r>
                        <a:rPr lang="en-US" sz="1200" dirty="0"/>
                        <a:t>Parameter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School 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With smart-scheduling 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With solar 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With solar and smart-scheduling 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Unit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47625150"/>
                  </a:ext>
                </a:extLst>
              </a:tr>
              <a:tr h="475253">
                <a:tc>
                  <a:txBody>
                    <a:bodyPr/>
                    <a:lstStyle/>
                    <a:p>
                      <a:r>
                        <a:rPr lang="en-US" sz="1200" dirty="0"/>
                        <a:t>Total Energy Usage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157.3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155.6 (</a:t>
                      </a:r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1.08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en-US" sz="1200" dirty="0"/>
                        <a:t>)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109.2 (</a:t>
                      </a:r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30.7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en-US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105.4 (</a:t>
                      </a:r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32.7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en-US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MWh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81374306"/>
                  </a:ext>
                </a:extLst>
              </a:tr>
              <a:tr h="475253">
                <a:tc>
                  <a:txBody>
                    <a:bodyPr/>
                    <a:lstStyle/>
                    <a:p>
                      <a:r>
                        <a:rPr lang="en-US" sz="1200" dirty="0"/>
                        <a:t>Mean Daily Energy Usage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kWh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14398987"/>
                  </a:ext>
                </a:extLst>
              </a:tr>
              <a:tr h="475253">
                <a:tc>
                  <a:txBody>
                    <a:bodyPr/>
                    <a:lstStyle/>
                    <a:p>
                      <a:r>
                        <a:rPr lang="en-US" sz="1200" dirty="0"/>
                        <a:t>Daily peak demand </a:t>
                      </a:r>
                    </a:p>
                    <a:p>
                      <a:r>
                        <a:rPr lang="en-US" sz="1200" dirty="0"/>
                        <a:t>[</a:t>
                      </a:r>
                      <a:r>
                        <a:rPr lang="en-US" sz="1200" dirty="0" err="1"/>
                        <a:t>min,median,max</a:t>
                      </a:r>
                      <a:r>
                        <a:rPr lang="en-US" sz="1200" dirty="0"/>
                        <a:t>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[8,37,72]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[8,36,71] (</a:t>
                      </a:r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2.70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en-US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[0,30,55] (</a:t>
                      </a:r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19.1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en-US" sz="1200" dirty="0"/>
                        <a:t>)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[0,29,54] (</a:t>
                      </a:r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21.2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en-US" sz="1200" dirty="0"/>
                        <a:t>)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kVA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84708606"/>
                  </a:ext>
                </a:extLst>
              </a:tr>
              <a:tr h="475253">
                <a:tc>
                  <a:txBody>
                    <a:bodyPr/>
                    <a:lstStyle/>
                    <a:p>
                      <a:r>
                        <a:rPr lang="en-US" sz="1200" dirty="0"/>
                        <a:t>Yearly CO₂ Emissions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117 065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115 808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81 274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78 445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086078504"/>
                  </a:ext>
                </a:extLst>
              </a:tr>
              <a:tr h="475253">
                <a:tc>
                  <a:txBody>
                    <a:bodyPr/>
                    <a:lstStyle/>
                    <a:p>
                      <a:r>
                        <a:rPr lang="en-US" sz="1200" dirty="0"/>
                        <a:t>Percentage utility bill reduction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%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1404286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CD1B83-9818-467A-BAD4-A6E4DE4F9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04" y="6298779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11</a:t>
            </a:fld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8" name="Picture 7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1FC3A856-BFFB-42E6-B008-1A96F6DB1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9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E9EB7354-0EFB-411A-B0A6-D35C7E8C0D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98498303-6331-4646-B93D-F674C15CD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253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211E3-D031-40B0-87AA-D10220684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4029D5-6169-456C-85C8-A2C4C75FB08A}"/>
              </a:ext>
            </a:extLst>
          </p:cNvPr>
          <p:cNvSpPr txBox="1">
            <a:spLocks/>
          </p:cNvSpPr>
          <p:nvPr/>
        </p:nvSpPr>
        <p:spPr>
          <a:xfrm>
            <a:off x="457200" y="1196752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0A7DC"/>
              </a:buClr>
              <a:buNone/>
              <a:defRPr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Simulation results for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</a:rPr>
              <a:t>Eikestad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 Primary:</a:t>
            </a:r>
            <a:endParaRPr lang="en-GB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Clr>
                <a:srgbClr val="30A7DC"/>
              </a:buClr>
              <a:buFont typeface="Arial" pitchFamily="34" charset="0"/>
              <a:buNone/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30A7DC"/>
              </a:buClr>
            </a:pPr>
            <a:endParaRPr lang="en-Z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BE90FBD-9DA0-4C6E-816D-96AADBAB79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116111"/>
              </p:ext>
            </p:extLst>
          </p:nvPr>
        </p:nvGraphicFramePr>
        <p:xfrm>
          <a:off x="1880254" y="1980134"/>
          <a:ext cx="5383492" cy="301634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45873">
                  <a:extLst>
                    <a:ext uri="{9D8B030D-6E8A-4147-A177-3AD203B41FA5}">
                      <a16:colId xmlns:a16="http://schemas.microsoft.com/office/drawing/2014/main" val="1480192306"/>
                    </a:ext>
                  </a:extLst>
                </a:gridCol>
                <a:gridCol w="1345873">
                  <a:extLst>
                    <a:ext uri="{9D8B030D-6E8A-4147-A177-3AD203B41FA5}">
                      <a16:colId xmlns:a16="http://schemas.microsoft.com/office/drawing/2014/main" val="1811174290"/>
                    </a:ext>
                  </a:extLst>
                </a:gridCol>
                <a:gridCol w="1345873">
                  <a:extLst>
                    <a:ext uri="{9D8B030D-6E8A-4147-A177-3AD203B41FA5}">
                      <a16:colId xmlns:a16="http://schemas.microsoft.com/office/drawing/2014/main" val="553831234"/>
                    </a:ext>
                  </a:extLst>
                </a:gridCol>
                <a:gridCol w="1345873">
                  <a:extLst>
                    <a:ext uri="{9D8B030D-6E8A-4147-A177-3AD203B41FA5}">
                      <a16:colId xmlns:a16="http://schemas.microsoft.com/office/drawing/2014/main" val="3443780118"/>
                    </a:ext>
                  </a:extLst>
                </a:gridCol>
              </a:tblGrid>
              <a:tr h="475253">
                <a:tc>
                  <a:txBody>
                    <a:bodyPr/>
                    <a:lstStyle/>
                    <a:p>
                      <a:r>
                        <a:rPr lang="en-US" sz="1200" dirty="0"/>
                        <a:t>Parameter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School 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With solar 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Unit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47625150"/>
                  </a:ext>
                </a:extLst>
              </a:tr>
              <a:tr h="475253">
                <a:tc>
                  <a:txBody>
                    <a:bodyPr/>
                    <a:lstStyle/>
                    <a:p>
                      <a:r>
                        <a:rPr lang="en-US" sz="1200" dirty="0"/>
                        <a:t>Total Energy Usage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114.8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71.8 (</a:t>
                      </a:r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37.4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en-US" sz="1200" dirty="0"/>
                        <a:t>)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MWh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81374306"/>
                  </a:ext>
                </a:extLst>
              </a:tr>
              <a:tr h="475253">
                <a:tc>
                  <a:txBody>
                    <a:bodyPr/>
                    <a:lstStyle/>
                    <a:p>
                      <a:r>
                        <a:rPr lang="en-US" sz="1200" dirty="0"/>
                        <a:t>Mean Daily Energy Usage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kWh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14398987"/>
                  </a:ext>
                </a:extLst>
              </a:tr>
              <a:tr h="475253">
                <a:tc>
                  <a:txBody>
                    <a:bodyPr/>
                    <a:lstStyle/>
                    <a:p>
                      <a:r>
                        <a:rPr lang="en-US" sz="1200" dirty="0"/>
                        <a:t>Daily peak demand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[</a:t>
                      </a:r>
                      <a:r>
                        <a:rPr lang="en-US" sz="1200" dirty="0" err="1"/>
                        <a:t>min,median,max</a:t>
                      </a:r>
                      <a:r>
                        <a:rPr lang="en-US" sz="1200" dirty="0"/>
                        <a:t>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[6,31,62]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[0,25,55] (</a:t>
                      </a:r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19.3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en-US" sz="1200" dirty="0"/>
                        <a:t>)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kVA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84708606"/>
                  </a:ext>
                </a:extLst>
              </a:tr>
              <a:tr h="475253">
                <a:tc>
                  <a:txBody>
                    <a:bodyPr/>
                    <a:lstStyle/>
                    <a:p>
                      <a:r>
                        <a:rPr lang="en-US" sz="1200" dirty="0"/>
                        <a:t>Yearly CO₂ Emissions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85 436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50 458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086078504"/>
                  </a:ext>
                </a:extLst>
              </a:tr>
              <a:tr h="475253">
                <a:tc>
                  <a:txBody>
                    <a:bodyPr/>
                    <a:lstStyle/>
                    <a:p>
                      <a:r>
                        <a:rPr lang="en-US" sz="1200" dirty="0"/>
                        <a:t>Percentage utility bill reduction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30.13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%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1404286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59BE2B-DCF2-4F93-9BB2-30F84ABAB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04" y="6310189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12</a:t>
            </a:fld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7" name="Picture 6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091D6B4D-B87A-4F1F-BF3F-65BC9B0CD1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8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DBD4C77E-EC37-4F90-AF55-56234F07D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110740EF-664E-4BE6-8FC4-F6B5F2D13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359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5864F-CA66-48E1-BCB7-0098C234C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FD9B9-356E-4273-9123-42309A0D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en-US" dirty="0"/>
              <a:t>Interventions resulted in reductions in utility bill and emissions.</a:t>
            </a:r>
          </a:p>
          <a:p>
            <a:r>
              <a:rPr lang="en-US" dirty="0"/>
              <a:t>The estimated payback period was favorable, making it viable for the schools investigated.</a:t>
            </a:r>
          </a:p>
          <a:p>
            <a:r>
              <a:rPr lang="en-US" dirty="0"/>
              <a:t>Optimal battery storage can possibly lead to improved results.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9EDF8-5AEE-4B2A-8B5F-B84B7AEB6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136" y="6309320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13</a:t>
            </a:fld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6" name="Picture 5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CBF40F4C-7CEA-4175-93DB-0E65FB8B94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7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6B1AB16E-22B2-43EF-BDBE-DA779EE6BE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D96005B9-2182-4FE6-845D-C87A589CA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386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E6A0A-B41D-4D54-9347-476A46252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7804" y="2348880"/>
            <a:ext cx="3528392" cy="648072"/>
          </a:xfrm>
        </p:spPr>
        <p:txBody>
          <a:bodyPr/>
          <a:lstStyle/>
          <a:p>
            <a:r>
              <a:rPr lang="en-US" sz="6000" dirty="0"/>
              <a:t>Thank you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4528CD-A26B-42FA-B8E9-C5F8B4F98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136" y="6309320"/>
            <a:ext cx="2133600" cy="365125"/>
          </a:xfrm>
        </p:spPr>
        <p:txBody>
          <a:bodyPr/>
          <a:lstStyle/>
          <a:p>
            <a:fld id="{0E55E79A-F325-4357-AB88-9022CF4078C7}" type="slidenum">
              <a:rPr lang="en-ZA" smtClean="0">
                <a:solidFill>
                  <a:schemeClr val="bg1"/>
                </a:solidFill>
              </a:rPr>
              <a:t>14</a:t>
            </a:fld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5" name="Picture 4" descr="An aerial view of a city&#10;&#10;Description generated with very high confidence">
            <a:extLst>
              <a:ext uri="{FF2B5EF4-FFF2-40B4-BE49-F238E27FC236}">
                <a16:creationId xmlns:a16="http://schemas.microsoft.com/office/drawing/2014/main" id="{B1469187-647B-41D2-805E-03F0A6E724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21288"/>
            <a:ext cx="1152128" cy="792088"/>
          </a:xfrm>
          <a:prstGeom prst="rect">
            <a:avLst/>
          </a:prstGeom>
        </p:spPr>
      </p:pic>
      <p:pic>
        <p:nvPicPr>
          <p:cNvPr id="6" name="Picture 2" descr="https://4.imimg.com/data4/UN/DJ/MY-6162633/renewable-energy-systems-500x500.jpg">
            <a:extLst>
              <a:ext uri="{FF2B5EF4-FFF2-40B4-BE49-F238E27FC236}">
                <a16:creationId xmlns:a16="http://schemas.microsoft.com/office/drawing/2014/main" id="{574A454E-6DE8-423F-A94C-49DC0A6C3B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2"/>
          <a:stretch/>
        </p:blipFill>
        <p:spPr bwMode="auto">
          <a:xfrm>
            <a:off x="4932040" y="6021288"/>
            <a:ext cx="1806332" cy="7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https://www.healthcarefacilitiestoday.com/media/graphics/2013/466_green.jpg">
            <a:extLst>
              <a:ext uri="{FF2B5EF4-FFF2-40B4-BE49-F238E27FC236}">
                <a16:creationId xmlns:a16="http://schemas.microsoft.com/office/drawing/2014/main" id="{6B601869-B98F-498F-B1A3-9A0E88569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23" y="6021289"/>
            <a:ext cx="152728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639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8787</TotalTime>
  <Words>538</Words>
  <Application>Microsoft Office PowerPoint</Application>
  <PresentationFormat>On-screen Show (4:3)</PresentationFormat>
  <Paragraphs>199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Agfa Rotis Semi Serif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Introduction</vt:lpstr>
      <vt:lpstr>Simulation Setup</vt:lpstr>
      <vt:lpstr>Simulation Setup</vt:lpstr>
      <vt:lpstr>System Modelling</vt:lpstr>
      <vt:lpstr>System Modelling</vt:lpstr>
      <vt:lpstr>System Modelling</vt:lpstr>
      <vt:lpstr>Results</vt:lpstr>
      <vt:lpstr>Results</vt:lpstr>
      <vt:lpstr>Results</vt:lpstr>
      <vt:lpstr>Results</vt:lpstr>
      <vt:lpstr>Conclusion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Anette</dc:creator>
  <cp:lastModifiedBy>Gerber, S, Mnr [18195342@sun.ac.za]</cp:lastModifiedBy>
  <cp:revision>174</cp:revision>
  <dcterms:created xsi:type="dcterms:W3CDTF">2013-03-08T06:53:32Z</dcterms:created>
  <dcterms:modified xsi:type="dcterms:W3CDTF">2018-09-12T22:37:09Z</dcterms:modified>
</cp:coreProperties>
</file>