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20"/>
  </p:notesMasterIdLst>
  <p:sldIdLst>
    <p:sldId id="264" r:id="rId5"/>
    <p:sldId id="262" r:id="rId6"/>
    <p:sldId id="257" r:id="rId7"/>
    <p:sldId id="282" r:id="rId8"/>
    <p:sldId id="285" r:id="rId9"/>
    <p:sldId id="286" r:id="rId10"/>
    <p:sldId id="283" r:id="rId11"/>
    <p:sldId id="288" r:id="rId12"/>
    <p:sldId id="289" r:id="rId13"/>
    <p:sldId id="290" r:id="rId14"/>
    <p:sldId id="292" r:id="rId15"/>
    <p:sldId id="293" r:id="rId16"/>
    <p:sldId id="291" r:id="rId17"/>
    <p:sldId id="281" r:id="rId18"/>
    <p:sldId id="294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A84A"/>
    <a:srgbClr val="DFAC13"/>
    <a:srgbClr val="BABBBD"/>
    <a:srgbClr val="1B75CE"/>
    <a:srgbClr val="019B80"/>
    <a:srgbClr val="01B7E0"/>
    <a:srgbClr val="62BE1B"/>
    <a:srgbClr val="6C7779"/>
    <a:srgbClr val="602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77427" autoAdjust="0"/>
  </p:normalViewPr>
  <p:slideViewPr>
    <p:cSldViewPr>
      <p:cViewPr varScale="1">
        <p:scale>
          <a:sx n="88" d="100"/>
          <a:sy n="88" d="100"/>
        </p:scale>
        <p:origin x="243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svg"/><Relationship Id="rId1" Type="http://schemas.openxmlformats.org/officeDocument/2006/relationships/image" Target="../media/image34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svg"/><Relationship Id="rId1" Type="http://schemas.openxmlformats.org/officeDocument/2006/relationships/image" Target="../media/image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613696-E91E-420D-82DC-5EF8C73F101E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0ED34A03-27C2-406D-A8B4-2F366E6F9810}">
      <dgm:prSet phldrT="[Text]"/>
      <dgm:spPr>
        <a:solidFill>
          <a:schemeClr val="accent1">
            <a:lumMod val="5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n-ZA" dirty="0"/>
            <a:t>Shortage </a:t>
          </a:r>
        </a:p>
      </dgm:t>
    </dgm:pt>
    <dgm:pt modelId="{F3D9D6D9-139B-4FFE-A1A3-CCA823017987}" type="parTrans" cxnId="{F1FD0C74-2763-4966-B6D9-85267FFE5FBC}">
      <dgm:prSet/>
      <dgm:spPr/>
      <dgm:t>
        <a:bodyPr/>
        <a:lstStyle/>
        <a:p>
          <a:endParaRPr lang="en-ZA">
            <a:ln w="38100">
              <a:solidFill>
                <a:schemeClr val="tx1"/>
              </a:solidFill>
            </a:ln>
          </a:endParaRPr>
        </a:p>
      </dgm:t>
    </dgm:pt>
    <dgm:pt modelId="{AA93F8B7-4D49-4761-AD74-4907DC7C16E4}" type="sibTrans" cxnId="{F1FD0C74-2763-4966-B6D9-85267FFE5FBC}">
      <dgm:prSet/>
      <dgm:spPr/>
      <dgm:t>
        <a:bodyPr/>
        <a:lstStyle/>
        <a:p>
          <a:endParaRPr lang="en-ZA"/>
        </a:p>
      </dgm:t>
    </dgm:pt>
    <dgm:pt modelId="{13B714C1-CE6E-4CC6-A88B-5B8174A7712B}">
      <dgm:prSet phldrT="[Text]" custT="1"/>
      <dgm:spPr/>
      <dgm:t>
        <a:bodyPr/>
        <a:lstStyle/>
        <a:p>
          <a:r>
            <a:rPr lang="en-ZA" sz="1800" dirty="0" err="1"/>
            <a:t>PVSyst</a:t>
          </a:r>
          <a:r>
            <a:rPr lang="en-ZA" sz="1800" dirty="0"/>
            <a:t> from v6.6.4. </a:t>
          </a:r>
        </a:p>
      </dgm:t>
    </dgm:pt>
    <dgm:pt modelId="{6FA693FD-4472-46E6-B241-E4E0E9F6DD3F}" type="parTrans" cxnId="{CC5E1A33-645F-49F0-9968-D438FDDF4136}">
      <dgm:prSet/>
      <dgm:spPr/>
      <dgm:t>
        <a:bodyPr/>
        <a:lstStyle/>
        <a:p>
          <a:endParaRPr lang="en-ZA"/>
        </a:p>
      </dgm:t>
    </dgm:pt>
    <dgm:pt modelId="{824B78ED-7975-44EA-93D9-2D1D6EB75BDD}" type="sibTrans" cxnId="{CC5E1A33-645F-49F0-9968-D438FDDF4136}">
      <dgm:prSet/>
      <dgm:spPr/>
      <dgm:t>
        <a:bodyPr/>
        <a:lstStyle/>
        <a:p>
          <a:endParaRPr lang="en-ZA"/>
        </a:p>
      </dgm:t>
    </dgm:pt>
    <dgm:pt modelId="{A56DD77B-4505-4585-8B5E-552E2C791FD6}">
      <dgm:prSet phldrT="[Text]" custT="1"/>
      <dgm:spPr/>
      <dgm:t>
        <a:bodyPr/>
        <a:lstStyle/>
        <a:p>
          <a:r>
            <a:rPr lang="en-ZA" sz="1800" dirty="0" err="1"/>
            <a:t>SolarWorld</a:t>
          </a:r>
          <a:endParaRPr lang="en-ZA" sz="1800" dirty="0"/>
        </a:p>
      </dgm:t>
    </dgm:pt>
    <dgm:pt modelId="{0A2F7430-6E2C-43CE-A595-15CED407F566}" type="parTrans" cxnId="{34D0B7B7-3ABA-4466-890D-874A7AD44F7A}">
      <dgm:prSet/>
      <dgm:spPr/>
      <dgm:t>
        <a:bodyPr/>
        <a:lstStyle/>
        <a:p>
          <a:endParaRPr lang="en-ZA"/>
        </a:p>
      </dgm:t>
    </dgm:pt>
    <dgm:pt modelId="{037CF080-94C2-4637-9E06-DEA79833F279}" type="sibTrans" cxnId="{34D0B7B7-3ABA-4466-890D-874A7AD44F7A}">
      <dgm:prSet/>
      <dgm:spPr/>
      <dgm:t>
        <a:bodyPr/>
        <a:lstStyle/>
        <a:p>
          <a:endParaRPr lang="en-ZA"/>
        </a:p>
      </dgm:t>
    </dgm:pt>
    <dgm:pt modelId="{83494119-8472-42EB-B266-8F635D82E935}">
      <dgm:prSet phldrT="[Text]"/>
      <dgm:spPr>
        <a:solidFill>
          <a:schemeClr val="accent1">
            <a:lumMod val="5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n-ZA" dirty="0"/>
            <a:t>Irradiance modelling</a:t>
          </a:r>
        </a:p>
      </dgm:t>
    </dgm:pt>
    <dgm:pt modelId="{17AD0039-EC1F-4517-9F3A-158689AFAF0C}" type="parTrans" cxnId="{DB322E0A-EBD5-4B0F-8B70-F3307337ED17}">
      <dgm:prSet/>
      <dgm:spPr/>
      <dgm:t>
        <a:bodyPr/>
        <a:lstStyle/>
        <a:p>
          <a:endParaRPr lang="en-ZA">
            <a:ln w="38100">
              <a:solidFill>
                <a:schemeClr val="tx1"/>
              </a:solidFill>
            </a:ln>
          </a:endParaRPr>
        </a:p>
      </dgm:t>
    </dgm:pt>
    <dgm:pt modelId="{29102ADC-8E57-4755-BD4A-6FF9C2411B08}" type="sibTrans" cxnId="{DB322E0A-EBD5-4B0F-8B70-F3307337ED17}">
      <dgm:prSet/>
      <dgm:spPr/>
      <dgm:t>
        <a:bodyPr/>
        <a:lstStyle/>
        <a:p>
          <a:endParaRPr lang="en-ZA"/>
        </a:p>
      </dgm:t>
    </dgm:pt>
    <dgm:pt modelId="{E057A8B0-4C91-4774-99B5-B22FBD275376}">
      <dgm:prSet phldrT="[Text]" custT="1"/>
      <dgm:spPr/>
      <dgm:t>
        <a:bodyPr/>
        <a:lstStyle/>
        <a:p>
          <a:r>
            <a:rPr lang="en-ZA" sz="1800" dirty="0"/>
            <a:t>View Factor</a:t>
          </a:r>
        </a:p>
      </dgm:t>
    </dgm:pt>
    <dgm:pt modelId="{575DA77D-E53B-4467-A7D1-20D815D0ABAC}" type="parTrans" cxnId="{269BB4A1-36A5-41D2-8699-C76951ABAC26}">
      <dgm:prSet/>
      <dgm:spPr/>
      <dgm:t>
        <a:bodyPr/>
        <a:lstStyle/>
        <a:p>
          <a:endParaRPr lang="en-ZA"/>
        </a:p>
      </dgm:t>
    </dgm:pt>
    <dgm:pt modelId="{7FB8041A-5364-4342-8EB9-DC16A44BD993}" type="sibTrans" cxnId="{269BB4A1-36A5-41D2-8699-C76951ABAC26}">
      <dgm:prSet/>
      <dgm:spPr/>
      <dgm:t>
        <a:bodyPr/>
        <a:lstStyle/>
        <a:p>
          <a:endParaRPr lang="en-ZA"/>
        </a:p>
      </dgm:t>
    </dgm:pt>
    <dgm:pt modelId="{FCF20A4D-1B8B-4746-B004-4FB6DF19325F}">
      <dgm:prSet phldrT="[Text]" custT="1"/>
      <dgm:spPr/>
      <dgm:t>
        <a:bodyPr/>
        <a:lstStyle/>
        <a:p>
          <a:r>
            <a:rPr lang="en-ZA" sz="1800" dirty="0"/>
            <a:t>Neglect influences</a:t>
          </a:r>
        </a:p>
      </dgm:t>
    </dgm:pt>
    <dgm:pt modelId="{6A2F70FC-DDE1-4CDC-8CCF-08BBFFB5AC8A}" type="parTrans" cxnId="{64395A67-6DAE-407C-85B5-3AC61BC5443F}">
      <dgm:prSet/>
      <dgm:spPr/>
      <dgm:t>
        <a:bodyPr/>
        <a:lstStyle/>
        <a:p>
          <a:endParaRPr lang="en-ZA"/>
        </a:p>
      </dgm:t>
    </dgm:pt>
    <dgm:pt modelId="{288DCEA6-C34F-444B-BBAA-8EF7C27C8C7C}" type="sibTrans" cxnId="{64395A67-6DAE-407C-85B5-3AC61BC5443F}">
      <dgm:prSet/>
      <dgm:spPr/>
      <dgm:t>
        <a:bodyPr/>
        <a:lstStyle/>
        <a:p>
          <a:endParaRPr lang="en-ZA"/>
        </a:p>
      </dgm:t>
    </dgm:pt>
    <dgm:pt modelId="{95AF95B0-1853-46EF-B2D8-D061343F3AE4}">
      <dgm:prSet phldrT="[Text]"/>
      <dgm:spPr>
        <a:solidFill>
          <a:schemeClr val="accent1">
            <a:lumMod val="5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n-ZA" dirty="0"/>
            <a:t>Inaccuracy</a:t>
          </a:r>
        </a:p>
      </dgm:t>
    </dgm:pt>
    <dgm:pt modelId="{90263AD3-5048-4173-A0B2-3735C718B7A8}" type="parTrans" cxnId="{B34C1A9C-4E00-472F-9812-94EBFB23E932}">
      <dgm:prSet/>
      <dgm:spPr/>
      <dgm:t>
        <a:bodyPr/>
        <a:lstStyle/>
        <a:p>
          <a:endParaRPr lang="en-ZA">
            <a:ln w="38100">
              <a:solidFill>
                <a:schemeClr val="tx1"/>
              </a:solidFill>
            </a:ln>
          </a:endParaRPr>
        </a:p>
      </dgm:t>
    </dgm:pt>
    <dgm:pt modelId="{7880859B-53C0-43B7-8EFA-3E2C226C23CD}" type="sibTrans" cxnId="{B34C1A9C-4E00-472F-9812-94EBFB23E932}">
      <dgm:prSet/>
      <dgm:spPr/>
      <dgm:t>
        <a:bodyPr/>
        <a:lstStyle/>
        <a:p>
          <a:endParaRPr lang="en-ZA"/>
        </a:p>
      </dgm:t>
    </dgm:pt>
    <dgm:pt modelId="{46B434B2-46E1-4D7C-8E5B-C8735DAEB891}">
      <dgm:prSet phldrT="[Text]" custT="1"/>
      <dgm:spPr/>
      <dgm:t>
        <a:bodyPr/>
        <a:lstStyle/>
        <a:p>
          <a:r>
            <a:rPr lang="en-ZA" sz="1800" dirty="0"/>
            <a:t>10% variations</a:t>
          </a:r>
        </a:p>
      </dgm:t>
    </dgm:pt>
    <dgm:pt modelId="{B11E76FD-4517-49D5-A092-47789B414634}" type="parTrans" cxnId="{7868366E-858B-4EE7-8DBB-628E1297D95F}">
      <dgm:prSet/>
      <dgm:spPr/>
      <dgm:t>
        <a:bodyPr/>
        <a:lstStyle/>
        <a:p>
          <a:endParaRPr lang="en-ZA"/>
        </a:p>
      </dgm:t>
    </dgm:pt>
    <dgm:pt modelId="{AC7061DA-3DB8-4D1B-A3C5-4FFFABA3B9F1}" type="sibTrans" cxnId="{7868366E-858B-4EE7-8DBB-628E1297D95F}">
      <dgm:prSet/>
      <dgm:spPr/>
      <dgm:t>
        <a:bodyPr/>
        <a:lstStyle/>
        <a:p>
          <a:endParaRPr lang="en-ZA"/>
        </a:p>
      </dgm:t>
    </dgm:pt>
    <dgm:pt modelId="{7B9EFB3E-8557-4F25-AF50-5095A4447493}" type="pres">
      <dgm:prSet presAssocID="{0E613696-E91E-420D-82DC-5EF8C73F101E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B583D2C0-F73D-4373-9412-90356F627374}" type="pres">
      <dgm:prSet presAssocID="{0E613696-E91E-420D-82DC-5EF8C73F101E}" presName="cycle" presStyleCnt="0"/>
      <dgm:spPr/>
    </dgm:pt>
    <dgm:pt modelId="{4F1BFDC9-EBD1-489D-A1C0-635B701AD0AE}" type="pres">
      <dgm:prSet presAssocID="{0E613696-E91E-420D-82DC-5EF8C73F101E}" presName="centerShape" presStyleCnt="0"/>
      <dgm:spPr/>
    </dgm:pt>
    <dgm:pt modelId="{30720D23-2FE1-4F4B-9045-5D81DF672E04}" type="pres">
      <dgm:prSet presAssocID="{0E613696-E91E-420D-82DC-5EF8C73F101E}" presName="connSite" presStyleLbl="node1" presStyleIdx="0" presStyleCnt="4"/>
      <dgm:spPr/>
    </dgm:pt>
    <dgm:pt modelId="{3482771F-35A6-4AA9-B5FE-2951CB8D040E}" type="pres">
      <dgm:prSet presAssocID="{0E613696-E91E-420D-82DC-5EF8C73F101E}" presName="visible" presStyleLbl="node1" presStyleIdx="0" presStyleCnt="4" custScaleX="68140" custScaleY="71157" custLinFactNeighborX="1448" custLinFactNeighborY="-239"/>
      <dgm:spPr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83720EA3-BA22-471F-A41F-A7E39B1A185D}" type="pres">
      <dgm:prSet presAssocID="{F3D9D6D9-139B-4FFE-A1A3-CCA823017987}" presName="Name25" presStyleLbl="parChTrans1D1" presStyleIdx="0" presStyleCnt="3"/>
      <dgm:spPr/>
    </dgm:pt>
    <dgm:pt modelId="{6703EF4E-13DE-41B8-9AA8-4262BDD7BF5E}" type="pres">
      <dgm:prSet presAssocID="{0ED34A03-27C2-406D-A8B4-2F366E6F9810}" presName="node" presStyleCnt="0"/>
      <dgm:spPr/>
    </dgm:pt>
    <dgm:pt modelId="{F962537B-0D5A-4FB9-A5A8-7C824896FE96}" type="pres">
      <dgm:prSet presAssocID="{0ED34A03-27C2-406D-A8B4-2F366E6F9810}" presName="parentNode" presStyleLbl="node1" presStyleIdx="1" presStyleCnt="4" custLinFactNeighborX="-91243" custLinFactNeighborY="-73">
        <dgm:presLayoutVars>
          <dgm:chMax val="1"/>
          <dgm:bulletEnabled val="1"/>
        </dgm:presLayoutVars>
      </dgm:prSet>
      <dgm:spPr/>
    </dgm:pt>
    <dgm:pt modelId="{4E193A33-2549-4500-91B1-31D1E2BE2465}" type="pres">
      <dgm:prSet presAssocID="{0ED34A03-27C2-406D-A8B4-2F366E6F9810}" presName="childNode" presStyleLbl="revTx" presStyleIdx="0" presStyleCnt="3">
        <dgm:presLayoutVars>
          <dgm:bulletEnabled val="1"/>
        </dgm:presLayoutVars>
      </dgm:prSet>
      <dgm:spPr/>
    </dgm:pt>
    <dgm:pt modelId="{46AA7C8C-7320-4BA1-9F67-E2A6F7402241}" type="pres">
      <dgm:prSet presAssocID="{17AD0039-EC1F-4517-9F3A-158689AFAF0C}" presName="Name25" presStyleLbl="parChTrans1D1" presStyleIdx="1" presStyleCnt="3"/>
      <dgm:spPr/>
    </dgm:pt>
    <dgm:pt modelId="{750889CF-D2F9-497E-9693-15732426D3D0}" type="pres">
      <dgm:prSet presAssocID="{83494119-8472-42EB-B266-8F635D82E935}" presName="node" presStyleCnt="0"/>
      <dgm:spPr/>
    </dgm:pt>
    <dgm:pt modelId="{667AE696-35E9-42A5-ABA9-FB070F7BA7D4}" type="pres">
      <dgm:prSet presAssocID="{83494119-8472-42EB-B266-8F635D82E935}" presName="parentNode" presStyleLbl="node1" presStyleIdx="2" presStyleCnt="4" custLinFactY="51776" custLinFactNeighborX="-70216" custLinFactNeighborY="100000">
        <dgm:presLayoutVars>
          <dgm:chMax val="1"/>
          <dgm:bulletEnabled val="1"/>
        </dgm:presLayoutVars>
      </dgm:prSet>
      <dgm:spPr/>
    </dgm:pt>
    <dgm:pt modelId="{A2C40C0D-588D-4C09-8E8C-DED09A9438A6}" type="pres">
      <dgm:prSet presAssocID="{83494119-8472-42EB-B266-8F635D82E935}" presName="childNode" presStyleLbl="revTx" presStyleIdx="1" presStyleCnt="3">
        <dgm:presLayoutVars>
          <dgm:bulletEnabled val="1"/>
        </dgm:presLayoutVars>
      </dgm:prSet>
      <dgm:spPr/>
    </dgm:pt>
    <dgm:pt modelId="{F7037F61-B5B9-4E48-9AFD-FD85E01CF5A7}" type="pres">
      <dgm:prSet presAssocID="{90263AD3-5048-4173-A0B2-3735C718B7A8}" presName="Name25" presStyleLbl="parChTrans1D1" presStyleIdx="2" presStyleCnt="3"/>
      <dgm:spPr/>
    </dgm:pt>
    <dgm:pt modelId="{028949F4-BC80-4798-BEA0-C1A67CCA1FC9}" type="pres">
      <dgm:prSet presAssocID="{95AF95B0-1853-46EF-B2D8-D061343F3AE4}" presName="node" presStyleCnt="0"/>
      <dgm:spPr/>
    </dgm:pt>
    <dgm:pt modelId="{25CCDADC-851E-4964-81CE-771F2B969D6C}" type="pres">
      <dgm:prSet presAssocID="{95AF95B0-1853-46EF-B2D8-D061343F3AE4}" presName="parentNode" presStyleLbl="node1" presStyleIdx="3" presStyleCnt="4" custLinFactY="-22620" custLinFactNeighborX="16748" custLinFactNeighborY="-100000">
        <dgm:presLayoutVars>
          <dgm:chMax val="1"/>
          <dgm:bulletEnabled val="1"/>
        </dgm:presLayoutVars>
      </dgm:prSet>
      <dgm:spPr/>
    </dgm:pt>
    <dgm:pt modelId="{0EC7F46D-4D2C-44AB-91E0-F5A1308CDBF2}" type="pres">
      <dgm:prSet presAssocID="{95AF95B0-1853-46EF-B2D8-D061343F3AE4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DB322E0A-EBD5-4B0F-8B70-F3307337ED17}" srcId="{0E613696-E91E-420D-82DC-5EF8C73F101E}" destId="{83494119-8472-42EB-B266-8F635D82E935}" srcOrd="1" destOrd="0" parTransId="{17AD0039-EC1F-4517-9F3A-158689AFAF0C}" sibTransId="{29102ADC-8E57-4755-BD4A-6FF9C2411B08}"/>
    <dgm:cxn modelId="{D75AD015-BD00-4830-A60F-5366D7F1D78F}" type="presOf" srcId="{95AF95B0-1853-46EF-B2D8-D061343F3AE4}" destId="{25CCDADC-851E-4964-81CE-771F2B969D6C}" srcOrd="0" destOrd="0" presId="urn:microsoft.com/office/officeart/2005/8/layout/radial2"/>
    <dgm:cxn modelId="{E071C11D-F356-4090-A7EF-E3D44E9FC8AB}" type="presOf" srcId="{F3D9D6D9-139B-4FFE-A1A3-CCA823017987}" destId="{83720EA3-BA22-471F-A41F-A7E39B1A185D}" srcOrd="0" destOrd="0" presId="urn:microsoft.com/office/officeart/2005/8/layout/radial2"/>
    <dgm:cxn modelId="{C531E621-78CE-441C-83C6-73D2330A0ED7}" type="presOf" srcId="{46B434B2-46E1-4D7C-8E5B-C8735DAEB891}" destId="{0EC7F46D-4D2C-44AB-91E0-F5A1308CDBF2}" srcOrd="0" destOrd="0" presId="urn:microsoft.com/office/officeart/2005/8/layout/radial2"/>
    <dgm:cxn modelId="{CC5E1A33-645F-49F0-9968-D438FDDF4136}" srcId="{0ED34A03-27C2-406D-A8B4-2F366E6F9810}" destId="{13B714C1-CE6E-4CC6-A88B-5B8174A7712B}" srcOrd="0" destOrd="0" parTransId="{6FA693FD-4472-46E6-B241-E4E0E9F6DD3F}" sibTransId="{824B78ED-7975-44EA-93D9-2D1D6EB75BDD}"/>
    <dgm:cxn modelId="{54F2F035-0C74-492C-A08D-F708A28ECB03}" type="presOf" srcId="{83494119-8472-42EB-B266-8F635D82E935}" destId="{667AE696-35E9-42A5-ABA9-FB070F7BA7D4}" srcOrd="0" destOrd="0" presId="urn:microsoft.com/office/officeart/2005/8/layout/radial2"/>
    <dgm:cxn modelId="{5C3BEF3F-ECBC-41E8-9D85-76E6B67B96E9}" type="presOf" srcId="{17AD0039-EC1F-4517-9F3A-158689AFAF0C}" destId="{46AA7C8C-7320-4BA1-9F67-E2A6F7402241}" srcOrd="0" destOrd="0" presId="urn:microsoft.com/office/officeart/2005/8/layout/radial2"/>
    <dgm:cxn modelId="{64395A67-6DAE-407C-85B5-3AC61BC5443F}" srcId="{83494119-8472-42EB-B266-8F635D82E935}" destId="{FCF20A4D-1B8B-4746-B004-4FB6DF19325F}" srcOrd="1" destOrd="0" parTransId="{6A2F70FC-DDE1-4CDC-8CCF-08BBFFB5AC8A}" sibTransId="{288DCEA6-C34F-444B-BBAA-8EF7C27C8C7C}"/>
    <dgm:cxn modelId="{7868366E-858B-4EE7-8DBB-628E1297D95F}" srcId="{95AF95B0-1853-46EF-B2D8-D061343F3AE4}" destId="{46B434B2-46E1-4D7C-8E5B-C8735DAEB891}" srcOrd="0" destOrd="0" parTransId="{B11E76FD-4517-49D5-A092-47789B414634}" sibTransId="{AC7061DA-3DB8-4D1B-A3C5-4FFFABA3B9F1}"/>
    <dgm:cxn modelId="{F1FD0C74-2763-4966-B6D9-85267FFE5FBC}" srcId="{0E613696-E91E-420D-82DC-5EF8C73F101E}" destId="{0ED34A03-27C2-406D-A8B4-2F366E6F9810}" srcOrd="0" destOrd="0" parTransId="{F3D9D6D9-139B-4FFE-A1A3-CCA823017987}" sibTransId="{AA93F8B7-4D49-4761-AD74-4907DC7C16E4}"/>
    <dgm:cxn modelId="{18C92986-9F8A-495A-8416-5905D1D1604B}" type="presOf" srcId="{A56DD77B-4505-4585-8B5E-552E2C791FD6}" destId="{4E193A33-2549-4500-91B1-31D1E2BE2465}" srcOrd="0" destOrd="1" presId="urn:microsoft.com/office/officeart/2005/8/layout/radial2"/>
    <dgm:cxn modelId="{405EEA86-7808-4EA1-9429-E9E3FEE71DE3}" type="presOf" srcId="{FCF20A4D-1B8B-4746-B004-4FB6DF19325F}" destId="{A2C40C0D-588D-4C09-8E8C-DED09A9438A6}" srcOrd="0" destOrd="1" presId="urn:microsoft.com/office/officeart/2005/8/layout/radial2"/>
    <dgm:cxn modelId="{01DECD88-A125-4FC0-8C03-16CC1930F187}" type="presOf" srcId="{13B714C1-CE6E-4CC6-A88B-5B8174A7712B}" destId="{4E193A33-2549-4500-91B1-31D1E2BE2465}" srcOrd="0" destOrd="0" presId="urn:microsoft.com/office/officeart/2005/8/layout/radial2"/>
    <dgm:cxn modelId="{CF4E5D92-8DB2-4E19-8D8B-5E3BA319CDC0}" type="presOf" srcId="{90263AD3-5048-4173-A0B2-3735C718B7A8}" destId="{F7037F61-B5B9-4E48-9AFD-FD85E01CF5A7}" srcOrd="0" destOrd="0" presId="urn:microsoft.com/office/officeart/2005/8/layout/radial2"/>
    <dgm:cxn modelId="{B34C1A9C-4E00-472F-9812-94EBFB23E932}" srcId="{0E613696-E91E-420D-82DC-5EF8C73F101E}" destId="{95AF95B0-1853-46EF-B2D8-D061343F3AE4}" srcOrd="2" destOrd="0" parTransId="{90263AD3-5048-4173-A0B2-3735C718B7A8}" sibTransId="{7880859B-53C0-43B7-8EFA-3E2C226C23CD}"/>
    <dgm:cxn modelId="{269BB4A1-36A5-41D2-8699-C76951ABAC26}" srcId="{83494119-8472-42EB-B266-8F635D82E935}" destId="{E057A8B0-4C91-4774-99B5-B22FBD275376}" srcOrd="0" destOrd="0" parTransId="{575DA77D-E53B-4467-A7D1-20D815D0ABAC}" sibTransId="{7FB8041A-5364-4342-8EB9-DC16A44BD993}"/>
    <dgm:cxn modelId="{871022B1-608D-4624-82B3-9EFBD0EF66CA}" type="presOf" srcId="{E057A8B0-4C91-4774-99B5-B22FBD275376}" destId="{A2C40C0D-588D-4C09-8E8C-DED09A9438A6}" srcOrd="0" destOrd="0" presId="urn:microsoft.com/office/officeart/2005/8/layout/radial2"/>
    <dgm:cxn modelId="{34D0B7B7-3ABA-4466-890D-874A7AD44F7A}" srcId="{0ED34A03-27C2-406D-A8B4-2F366E6F9810}" destId="{A56DD77B-4505-4585-8B5E-552E2C791FD6}" srcOrd="1" destOrd="0" parTransId="{0A2F7430-6E2C-43CE-A595-15CED407F566}" sibTransId="{037CF080-94C2-4637-9E06-DEA79833F279}"/>
    <dgm:cxn modelId="{9DD693BD-462E-4F96-89C2-5C5E91098CD0}" type="presOf" srcId="{0E613696-E91E-420D-82DC-5EF8C73F101E}" destId="{7B9EFB3E-8557-4F25-AF50-5095A4447493}" srcOrd="0" destOrd="0" presId="urn:microsoft.com/office/officeart/2005/8/layout/radial2"/>
    <dgm:cxn modelId="{ED008AE6-EF8C-48E4-8EEC-76D19E180EDF}" type="presOf" srcId="{0ED34A03-27C2-406D-A8B4-2F366E6F9810}" destId="{F962537B-0D5A-4FB9-A5A8-7C824896FE96}" srcOrd="0" destOrd="0" presId="urn:microsoft.com/office/officeart/2005/8/layout/radial2"/>
    <dgm:cxn modelId="{9D51ED33-000B-4732-98B9-CE6C5A85FF56}" type="presParOf" srcId="{7B9EFB3E-8557-4F25-AF50-5095A4447493}" destId="{B583D2C0-F73D-4373-9412-90356F627374}" srcOrd="0" destOrd="0" presId="urn:microsoft.com/office/officeart/2005/8/layout/radial2"/>
    <dgm:cxn modelId="{3D2606E9-5F7B-4004-A4BA-F9F77AE1D73F}" type="presParOf" srcId="{B583D2C0-F73D-4373-9412-90356F627374}" destId="{4F1BFDC9-EBD1-489D-A1C0-635B701AD0AE}" srcOrd="0" destOrd="0" presId="urn:microsoft.com/office/officeart/2005/8/layout/radial2"/>
    <dgm:cxn modelId="{608ABA95-1F71-406B-AA60-625E7B00498F}" type="presParOf" srcId="{4F1BFDC9-EBD1-489D-A1C0-635B701AD0AE}" destId="{30720D23-2FE1-4F4B-9045-5D81DF672E04}" srcOrd="0" destOrd="0" presId="urn:microsoft.com/office/officeart/2005/8/layout/radial2"/>
    <dgm:cxn modelId="{4C7B4BCF-DD36-40E7-876D-4C18217CFB62}" type="presParOf" srcId="{4F1BFDC9-EBD1-489D-A1C0-635B701AD0AE}" destId="{3482771F-35A6-4AA9-B5FE-2951CB8D040E}" srcOrd="1" destOrd="0" presId="urn:microsoft.com/office/officeart/2005/8/layout/radial2"/>
    <dgm:cxn modelId="{CD14FBD2-73F8-4CF9-A8FB-C2C3EA0182EC}" type="presParOf" srcId="{B583D2C0-F73D-4373-9412-90356F627374}" destId="{83720EA3-BA22-471F-A41F-A7E39B1A185D}" srcOrd="1" destOrd="0" presId="urn:microsoft.com/office/officeart/2005/8/layout/radial2"/>
    <dgm:cxn modelId="{0BAD2C98-55F9-4C0A-A135-CFD52133D2CF}" type="presParOf" srcId="{B583D2C0-F73D-4373-9412-90356F627374}" destId="{6703EF4E-13DE-41B8-9AA8-4262BDD7BF5E}" srcOrd="2" destOrd="0" presId="urn:microsoft.com/office/officeart/2005/8/layout/radial2"/>
    <dgm:cxn modelId="{EB2B9059-FB9F-44A7-87E1-FCABF047B667}" type="presParOf" srcId="{6703EF4E-13DE-41B8-9AA8-4262BDD7BF5E}" destId="{F962537B-0D5A-4FB9-A5A8-7C824896FE96}" srcOrd="0" destOrd="0" presId="urn:microsoft.com/office/officeart/2005/8/layout/radial2"/>
    <dgm:cxn modelId="{6A1F931E-D563-419D-A8C1-10D179E8BD7D}" type="presParOf" srcId="{6703EF4E-13DE-41B8-9AA8-4262BDD7BF5E}" destId="{4E193A33-2549-4500-91B1-31D1E2BE2465}" srcOrd="1" destOrd="0" presId="urn:microsoft.com/office/officeart/2005/8/layout/radial2"/>
    <dgm:cxn modelId="{23450B8B-9936-4FAE-A2FF-06EB2B4D7997}" type="presParOf" srcId="{B583D2C0-F73D-4373-9412-90356F627374}" destId="{46AA7C8C-7320-4BA1-9F67-E2A6F7402241}" srcOrd="3" destOrd="0" presId="urn:microsoft.com/office/officeart/2005/8/layout/radial2"/>
    <dgm:cxn modelId="{4DF75183-D47E-4914-BD4C-5B8E8ABF32BF}" type="presParOf" srcId="{B583D2C0-F73D-4373-9412-90356F627374}" destId="{750889CF-D2F9-497E-9693-15732426D3D0}" srcOrd="4" destOrd="0" presId="urn:microsoft.com/office/officeart/2005/8/layout/radial2"/>
    <dgm:cxn modelId="{09A073A1-0360-4D7A-812E-9A7EFFCBCC8B}" type="presParOf" srcId="{750889CF-D2F9-497E-9693-15732426D3D0}" destId="{667AE696-35E9-42A5-ABA9-FB070F7BA7D4}" srcOrd="0" destOrd="0" presId="urn:microsoft.com/office/officeart/2005/8/layout/radial2"/>
    <dgm:cxn modelId="{19EEDC4E-2552-4752-B07B-6516E728FCC5}" type="presParOf" srcId="{750889CF-D2F9-497E-9693-15732426D3D0}" destId="{A2C40C0D-588D-4C09-8E8C-DED09A9438A6}" srcOrd="1" destOrd="0" presId="urn:microsoft.com/office/officeart/2005/8/layout/radial2"/>
    <dgm:cxn modelId="{14FC5807-A2B1-4DF1-99C6-EB60A58C41D1}" type="presParOf" srcId="{B583D2C0-F73D-4373-9412-90356F627374}" destId="{F7037F61-B5B9-4E48-9AFD-FD85E01CF5A7}" srcOrd="5" destOrd="0" presId="urn:microsoft.com/office/officeart/2005/8/layout/radial2"/>
    <dgm:cxn modelId="{A02188AA-7C2E-4EEF-BEAD-7827231BDAAC}" type="presParOf" srcId="{B583D2C0-F73D-4373-9412-90356F627374}" destId="{028949F4-BC80-4798-BEA0-C1A67CCA1FC9}" srcOrd="6" destOrd="0" presId="urn:microsoft.com/office/officeart/2005/8/layout/radial2"/>
    <dgm:cxn modelId="{E3804561-D017-40C9-8119-D3407E1F5196}" type="presParOf" srcId="{028949F4-BC80-4798-BEA0-C1A67CCA1FC9}" destId="{25CCDADC-851E-4964-81CE-771F2B969D6C}" srcOrd="0" destOrd="0" presId="urn:microsoft.com/office/officeart/2005/8/layout/radial2"/>
    <dgm:cxn modelId="{69565401-5CF1-4C0C-BD30-A358A4813A17}" type="presParOf" srcId="{028949F4-BC80-4798-BEA0-C1A67CCA1FC9}" destId="{0EC7F46D-4D2C-44AB-91E0-F5A1308CDBF2}" srcOrd="1" destOrd="0" presId="urn:microsoft.com/office/officeart/2005/8/layout/radial2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80CFC4-55B7-4930-8AAD-ADE971294766}" type="doc">
      <dgm:prSet loTypeId="urn:microsoft.com/office/officeart/2005/8/layout/StepDownProcess" loCatId="process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en-ZA"/>
        </a:p>
      </dgm:t>
    </dgm:pt>
    <dgm:pt modelId="{F3EB46A0-9222-496D-9511-A14252F153BC}">
      <dgm:prSet phldrT="[Text]"/>
      <dgm:spPr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ZA" dirty="0"/>
            <a:t>parameters</a:t>
          </a:r>
        </a:p>
        <a:p>
          <a:endParaRPr lang="en-ZA" dirty="0"/>
        </a:p>
      </dgm:t>
    </dgm:pt>
    <dgm:pt modelId="{1B8445ED-D801-40B0-B135-2C9769767D8D}" type="parTrans" cxnId="{E02F6581-136C-400B-A892-D1E0D7E1F5E5}">
      <dgm:prSet/>
      <dgm:spPr/>
      <dgm:t>
        <a:bodyPr/>
        <a:lstStyle/>
        <a:p>
          <a:endParaRPr lang="en-ZA"/>
        </a:p>
      </dgm:t>
    </dgm:pt>
    <dgm:pt modelId="{B8516396-0072-4476-BC80-257517E11B6F}" type="sibTrans" cxnId="{E02F6581-136C-400B-A892-D1E0D7E1F5E5}">
      <dgm:prSet/>
      <dgm:spPr/>
      <dgm:t>
        <a:bodyPr/>
        <a:lstStyle/>
        <a:p>
          <a:endParaRPr lang="en-ZA"/>
        </a:p>
      </dgm:t>
    </dgm:pt>
    <dgm:pt modelId="{0758F998-F31C-428F-B782-E5DAC8E5B5D6}">
      <dgm:prSet phldrT="[Text]"/>
      <dgm:spPr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ZA" dirty="0"/>
            <a:t>create scene</a:t>
          </a:r>
        </a:p>
        <a:p>
          <a:endParaRPr lang="en-ZA" dirty="0"/>
        </a:p>
      </dgm:t>
    </dgm:pt>
    <dgm:pt modelId="{8937CB72-2CB1-4115-8232-9602A3269DDC}" type="parTrans" cxnId="{CBC38F79-2A21-491D-BDCD-46C323B67CA1}">
      <dgm:prSet/>
      <dgm:spPr/>
      <dgm:t>
        <a:bodyPr/>
        <a:lstStyle/>
        <a:p>
          <a:endParaRPr lang="en-ZA"/>
        </a:p>
      </dgm:t>
    </dgm:pt>
    <dgm:pt modelId="{E36DFB44-4717-4E5D-8919-FD3660486FB3}" type="sibTrans" cxnId="{CBC38F79-2A21-491D-BDCD-46C323B67CA1}">
      <dgm:prSet/>
      <dgm:spPr/>
      <dgm:t>
        <a:bodyPr/>
        <a:lstStyle/>
        <a:p>
          <a:endParaRPr lang="en-ZA"/>
        </a:p>
      </dgm:t>
    </dgm:pt>
    <dgm:pt modelId="{BC75FC11-A6B1-47DD-99F7-E5B11692CE8C}">
      <dgm:prSet phldrT="[Text]"/>
      <dgm:spPr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ZA" dirty="0"/>
            <a:t>convert files</a:t>
          </a:r>
        </a:p>
        <a:p>
          <a:endParaRPr lang="en-ZA" dirty="0"/>
        </a:p>
      </dgm:t>
    </dgm:pt>
    <dgm:pt modelId="{AE58ADB1-FF19-4F4D-920D-E0C8CDE8A199}" type="parTrans" cxnId="{C230F8DF-B7FD-4162-ACB5-AF81ABD818A4}">
      <dgm:prSet/>
      <dgm:spPr/>
      <dgm:t>
        <a:bodyPr/>
        <a:lstStyle/>
        <a:p>
          <a:endParaRPr lang="en-ZA"/>
        </a:p>
      </dgm:t>
    </dgm:pt>
    <dgm:pt modelId="{8236B21C-C060-4BA9-8FF0-CDFADB034E9F}" type="sibTrans" cxnId="{C230F8DF-B7FD-4162-ACB5-AF81ABD818A4}">
      <dgm:prSet/>
      <dgm:spPr/>
      <dgm:t>
        <a:bodyPr/>
        <a:lstStyle/>
        <a:p>
          <a:endParaRPr lang="en-ZA"/>
        </a:p>
      </dgm:t>
    </dgm:pt>
    <dgm:pt modelId="{8933D46B-1C06-4C63-A06E-DA4724F6F1DA}">
      <dgm:prSet phldrT="[Text]"/>
      <dgm:spPr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ZA" dirty="0"/>
            <a:t>plot results</a:t>
          </a:r>
        </a:p>
        <a:p>
          <a:endParaRPr lang="en-ZA" dirty="0"/>
        </a:p>
      </dgm:t>
    </dgm:pt>
    <dgm:pt modelId="{10A9B64F-6817-4A59-ABB5-2474323D3239}" type="parTrans" cxnId="{982AC38D-907E-43F9-9CCD-D8059AF62EEA}">
      <dgm:prSet/>
      <dgm:spPr/>
      <dgm:t>
        <a:bodyPr/>
        <a:lstStyle/>
        <a:p>
          <a:endParaRPr lang="en-ZA"/>
        </a:p>
      </dgm:t>
    </dgm:pt>
    <dgm:pt modelId="{B0A0586D-E10B-4BB7-BFE0-7B780A49946D}" type="sibTrans" cxnId="{982AC38D-907E-43F9-9CCD-D8059AF62EEA}">
      <dgm:prSet/>
      <dgm:spPr/>
      <dgm:t>
        <a:bodyPr/>
        <a:lstStyle/>
        <a:p>
          <a:endParaRPr lang="en-ZA"/>
        </a:p>
      </dgm:t>
    </dgm:pt>
    <dgm:pt modelId="{6A98C4BE-3207-455D-9C71-0A92EA0BA6CD}">
      <dgm:prSet phldrT="[Text]"/>
      <dgm:spPr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ZA" dirty="0"/>
            <a:t>measuring points</a:t>
          </a:r>
        </a:p>
        <a:p>
          <a:endParaRPr lang="en-ZA" dirty="0"/>
        </a:p>
      </dgm:t>
    </dgm:pt>
    <dgm:pt modelId="{75BC0A21-25E8-46EF-BA21-D3F6CB5EBAD3}" type="parTrans" cxnId="{28AC3F82-7328-4275-A2C8-55D30D3708B4}">
      <dgm:prSet/>
      <dgm:spPr/>
      <dgm:t>
        <a:bodyPr/>
        <a:lstStyle/>
        <a:p>
          <a:endParaRPr lang="en-ZA"/>
        </a:p>
      </dgm:t>
    </dgm:pt>
    <dgm:pt modelId="{4743A42C-6A90-42E2-9EAF-72DF85E4B7CA}" type="sibTrans" cxnId="{28AC3F82-7328-4275-A2C8-55D30D3708B4}">
      <dgm:prSet/>
      <dgm:spPr/>
      <dgm:t>
        <a:bodyPr/>
        <a:lstStyle/>
        <a:p>
          <a:endParaRPr lang="en-ZA"/>
        </a:p>
      </dgm:t>
    </dgm:pt>
    <dgm:pt modelId="{DDF361C0-40C7-49DB-9620-DF9D735A4947}">
      <dgm:prSet phldrT="[Text]"/>
      <dgm:spPr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ZA" dirty="0"/>
            <a:t>irradiance</a:t>
          </a:r>
        </a:p>
        <a:p>
          <a:endParaRPr lang="en-ZA" dirty="0"/>
        </a:p>
      </dgm:t>
    </dgm:pt>
    <dgm:pt modelId="{50B944F7-D437-4B27-AC49-8DA4E8F6E9AE}" type="parTrans" cxnId="{CC029233-A401-4A79-96EF-45E7338666DA}">
      <dgm:prSet/>
      <dgm:spPr/>
      <dgm:t>
        <a:bodyPr/>
        <a:lstStyle/>
        <a:p>
          <a:endParaRPr lang="en-ZA"/>
        </a:p>
      </dgm:t>
    </dgm:pt>
    <dgm:pt modelId="{A3C243BF-06E6-454A-A86E-8D1EF4ACBB89}" type="sibTrans" cxnId="{CC029233-A401-4A79-96EF-45E7338666DA}">
      <dgm:prSet/>
      <dgm:spPr/>
      <dgm:t>
        <a:bodyPr/>
        <a:lstStyle/>
        <a:p>
          <a:endParaRPr lang="en-ZA"/>
        </a:p>
      </dgm:t>
    </dgm:pt>
    <dgm:pt modelId="{05953A15-74F0-434F-BA83-E7CDF485FF7C}">
      <dgm:prSet phldrT="[Text]" custT="1"/>
      <dgm:spPr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gm:spPr>
      <dgm:t>
        <a:bodyPr/>
        <a:lstStyle/>
        <a:p>
          <a:r>
            <a:rPr lang="en-ZA" sz="800" dirty="0"/>
            <a:t>Azimuth</a:t>
          </a:r>
        </a:p>
      </dgm:t>
    </dgm:pt>
    <dgm:pt modelId="{3C8E1C35-C629-4ABE-885B-B3A01176F8E4}" type="parTrans" cxnId="{A510F10B-BFB6-496B-BC63-FC72B31A3D0A}">
      <dgm:prSet/>
      <dgm:spPr/>
      <dgm:t>
        <a:bodyPr/>
        <a:lstStyle/>
        <a:p>
          <a:endParaRPr lang="en-ZA"/>
        </a:p>
      </dgm:t>
    </dgm:pt>
    <dgm:pt modelId="{94AA38C2-7F25-4BC1-9C4C-847917EB4A81}" type="sibTrans" cxnId="{A510F10B-BFB6-496B-BC63-FC72B31A3D0A}">
      <dgm:prSet/>
      <dgm:spPr/>
      <dgm:t>
        <a:bodyPr/>
        <a:lstStyle/>
        <a:p>
          <a:endParaRPr lang="en-ZA"/>
        </a:p>
      </dgm:t>
    </dgm:pt>
    <dgm:pt modelId="{ADAFD853-1E2B-47FC-A47B-A1BDBB32DF94}">
      <dgm:prSet phldrT="[Text]" custT="1"/>
      <dgm:spPr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gm:spPr>
      <dgm:t>
        <a:bodyPr/>
        <a:lstStyle/>
        <a:p>
          <a:r>
            <a:rPr lang="en-ZA" sz="800" dirty="0"/>
            <a:t>Zenith</a:t>
          </a:r>
        </a:p>
      </dgm:t>
    </dgm:pt>
    <dgm:pt modelId="{A7326F5E-239C-47D0-BC79-307308F42720}" type="parTrans" cxnId="{C3DB8EB4-FFC1-48F2-97BA-976BA4D718AF}">
      <dgm:prSet/>
      <dgm:spPr/>
      <dgm:t>
        <a:bodyPr/>
        <a:lstStyle/>
        <a:p>
          <a:endParaRPr lang="en-ZA"/>
        </a:p>
      </dgm:t>
    </dgm:pt>
    <dgm:pt modelId="{7A0CFF87-8C90-44ED-90D1-FB4FFBDE33C6}" type="sibTrans" cxnId="{C3DB8EB4-FFC1-48F2-97BA-976BA4D718AF}">
      <dgm:prSet/>
      <dgm:spPr/>
      <dgm:t>
        <a:bodyPr/>
        <a:lstStyle/>
        <a:p>
          <a:endParaRPr lang="en-ZA"/>
        </a:p>
      </dgm:t>
    </dgm:pt>
    <dgm:pt modelId="{72A79D89-13D5-4551-8660-ECB4863259FF}">
      <dgm:prSet phldrT="[Text]" custT="1"/>
      <dgm:spPr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gm:spPr>
      <dgm:t>
        <a:bodyPr/>
        <a:lstStyle/>
        <a:p>
          <a:r>
            <a:rPr lang="en-ZA" sz="800" dirty="0"/>
            <a:t>Elevation</a:t>
          </a:r>
        </a:p>
      </dgm:t>
    </dgm:pt>
    <dgm:pt modelId="{44E03FE2-E06F-4458-9347-8859D3A4409F}" type="parTrans" cxnId="{3CB6E98B-61DF-484E-80D8-B1DA23D4FB62}">
      <dgm:prSet/>
      <dgm:spPr/>
      <dgm:t>
        <a:bodyPr/>
        <a:lstStyle/>
        <a:p>
          <a:endParaRPr lang="en-ZA"/>
        </a:p>
      </dgm:t>
    </dgm:pt>
    <dgm:pt modelId="{322296EC-022E-4CC3-AAB6-B0D8F831476C}" type="sibTrans" cxnId="{3CB6E98B-61DF-484E-80D8-B1DA23D4FB62}">
      <dgm:prSet/>
      <dgm:spPr/>
      <dgm:t>
        <a:bodyPr/>
        <a:lstStyle/>
        <a:p>
          <a:endParaRPr lang="en-ZA"/>
        </a:p>
      </dgm:t>
    </dgm:pt>
    <dgm:pt modelId="{5757E7FD-971E-4D0F-A3D6-9FA70D4F5EA1}">
      <dgm:prSet phldrT="[Text]" custT="1"/>
      <dgm:spPr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gm:spPr>
      <dgm:t>
        <a:bodyPr/>
        <a:lstStyle/>
        <a:p>
          <a:r>
            <a:rPr lang="en-ZA" sz="800" dirty="0"/>
            <a:t>Date/time </a:t>
          </a:r>
        </a:p>
      </dgm:t>
    </dgm:pt>
    <dgm:pt modelId="{1CDEB703-E5F5-4799-AA38-0CA5EE6F9026}" type="parTrans" cxnId="{38FBBE18-B03C-4DF8-A69B-E1107F3F23EE}">
      <dgm:prSet/>
      <dgm:spPr/>
      <dgm:t>
        <a:bodyPr/>
        <a:lstStyle/>
        <a:p>
          <a:endParaRPr lang="en-ZA"/>
        </a:p>
      </dgm:t>
    </dgm:pt>
    <dgm:pt modelId="{FCA0E602-6EC7-47D7-AA8F-3E098C40323C}" type="sibTrans" cxnId="{38FBBE18-B03C-4DF8-A69B-E1107F3F23EE}">
      <dgm:prSet/>
      <dgm:spPr/>
      <dgm:t>
        <a:bodyPr/>
        <a:lstStyle/>
        <a:p>
          <a:endParaRPr lang="en-ZA"/>
        </a:p>
      </dgm:t>
    </dgm:pt>
    <dgm:pt modelId="{9ED83A9F-3298-49BD-B2A6-249DF4A4685E}">
      <dgm:prSet phldrT="[Text]" custT="1"/>
      <dgm:spPr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gm:spPr>
      <dgm:t>
        <a:bodyPr/>
        <a:lstStyle/>
        <a:p>
          <a:r>
            <a:rPr lang="en-ZA" sz="800" dirty="0"/>
            <a:t>Albedo</a:t>
          </a:r>
        </a:p>
      </dgm:t>
    </dgm:pt>
    <dgm:pt modelId="{F92C81ED-5EE0-484C-815F-78E73186C94A}" type="parTrans" cxnId="{8539F598-4EA8-46C9-AE8E-470DFD59F471}">
      <dgm:prSet/>
      <dgm:spPr/>
      <dgm:t>
        <a:bodyPr/>
        <a:lstStyle/>
        <a:p>
          <a:endParaRPr lang="en-ZA"/>
        </a:p>
      </dgm:t>
    </dgm:pt>
    <dgm:pt modelId="{4DF3FCD1-CE48-49CB-91B7-024B42220EAF}" type="sibTrans" cxnId="{8539F598-4EA8-46C9-AE8E-470DFD59F471}">
      <dgm:prSet/>
      <dgm:spPr/>
      <dgm:t>
        <a:bodyPr/>
        <a:lstStyle/>
        <a:p>
          <a:endParaRPr lang="en-ZA"/>
        </a:p>
      </dgm:t>
    </dgm:pt>
    <dgm:pt modelId="{2003C4FA-2886-4412-B0ED-7FDB9E2A53E4}">
      <dgm:prSet phldrT="[Text]"/>
      <dgm:spPr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gm:spPr>
      <dgm:t>
        <a:bodyPr/>
        <a:lstStyle/>
        <a:p>
          <a:r>
            <a:rPr lang="en-ZA" dirty="0"/>
            <a:t>Geometric</a:t>
          </a:r>
        </a:p>
      </dgm:t>
    </dgm:pt>
    <dgm:pt modelId="{6B002E6B-1E4D-4A16-B784-A2FBE61DB96F}" type="parTrans" cxnId="{B7D857B3-B362-4AD3-9496-989E6EFCF969}">
      <dgm:prSet/>
      <dgm:spPr/>
      <dgm:t>
        <a:bodyPr/>
        <a:lstStyle/>
        <a:p>
          <a:endParaRPr lang="en-ZA"/>
        </a:p>
      </dgm:t>
    </dgm:pt>
    <dgm:pt modelId="{7A386B14-117B-4E84-8042-5450B858B8D2}" type="sibTrans" cxnId="{B7D857B3-B362-4AD3-9496-989E6EFCF969}">
      <dgm:prSet/>
      <dgm:spPr/>
      <dgm:t>
        <a:bodyPr/>
        <a:lstStyle/>
        <a:p>
          <a:endParaRPr lang="en-ZA"/>
        </a:p>
      </dgm:t>
    </dgm:pt>
    <dgm:pt modelId="{C6E2B90A-EF27-4555-83A2-5836BE6240DD}">
      <dgm:prSet phldrT="[Text]"/>
      <dgm:spPr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gm:spPr>
      <dgm:t>
        <a:bodyPr/>
        <a:lstStyle/>
        <a:p>
          <a:r>
            <a:rPr lang="en-ZA" dirty="0"/>
            <a:t>n x m modules</a:t>
          </a:r>
        </a:p>
      </dgm:t>
    </dgm:pt>
    <dgm:pt modelId="{4376CBCD-420A-46F6-9B10-19E2E6E8F615}" type="parTrans" cxnId="{7071F1B7-662B-4A4C-A767-93D148ADC13B}">
      <dgm:prSet/>
      <dgm:spPr/>
      <dgm:t>
        <a:bodyPr/>
        <a:lstStyle/>
        <a:p>
          <a:endParaRPr lang="en-ZA"/>
        </a:p>
      </dgm:t>
    </dgm:pt>
    <dgm:pt modelId="{1A983FB3-BE34-406B-B395-7709A4B39DA0}" type="sibTrans" cxnId="{7071F1B7-662B-4A4C-A767-93D148ADC13B}">
      <dgm:prSet/>
      <dgm:spPr/>
      <dgm:t>
        <a:bodyPr/>
        <a:lstStyle/>
        <a:p>
          <a:endParaRPr lang="en-ZA"/>
        </a:p>
      </dgm:t>
    </dgm:pt>
    <dgm:pt modelId="{A92D40CE-727D-452B-B136-CA4FE18477A9}">
      <dgm:prSet phldrT="[Text]"/>
      <dgm:spPr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gm:spPr>
      <dgm:t>
        <a:bodyPr/>
        <a:lstStyle/>
        <a:p>
          <a:r>
            <a:rPr lang="en-ZA" dirty="0"/>
            <a:t>.txt -&gt; .rad -&gt; .oct</a:t>
          </a:r>
        </a:p>
      </dgm:t>
    </dgm:pt>
    <dgm:pt modelId="{9C6A13E8-EEA6-47B6-B79B-FD6CF6CE55C3}" type="parTrans" cxnId="{40B3640A-DBBB-43FE-899A-9B707717F36B}">
      <dgm:prSet/>
      <dgm:spPr/>
      <dgm:t>
        <a:bodyPr/>
        <a:lstStyle/>
        <a:p>
          <a:endParaRPr lang="en-ZA"/>
        </a:p>
      </dgm:t>
    </dgm:pt>
    <dgm:pt modelId="{34C5B8B5-1B14-4502-930C-C5DDF3726D71}" type="sibTrans" cxnId="{40B3640A-DBBB-43FE-899A-9B707717F36B}">
      <dgm:prSet/>
      <dgm:spPr/>
      <dgm:t>
        <a:bodyPr/>
        <a:lstStyle/>
        <a:p>
          <a:endParaRPr lang="en-ZA"/>
        </a:p>
      </dgm:t>
    </dgm:pt>
    <dgm:pt modelId="{4B387309-EC30-483D-B823-437999D17E79}">
      <dgm:prSet phldrT="[Text]"/>
      <dgm:spPr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gm:spPr>
      <dgm:t>
        <a:bodyPr/>
        <a:lstStyle/>
        <a:p>
          <a:r>
            <a:rPr lang="en-ZA" i="1" dirty="0"/>
            <a:t>Midpoint (x y z)</a:t>
          </a:r>
        </a:p>
      </dgm:t>
    </dgm:pt>
    <dgm:pt modelId="{92DB712E-2B37-491B-A88F-87AEA7F8953C}" type="parTrans" cxnId="{46713167-F36D-4E04-90BA-79A9C3EF1AA7}">
      <dgm:prSet/>
      <dgm:spPr/>
      <dgm:t>
        <a:bodyPr/>
        <a:lstStyle/>
        <a:p>
          <a:endParaRPr lang="en-ZA"/>
        </a:p>
      </dgm:t>
    </dgm:pt>
    <dgm:pt modelId="{57469D97-F217-4186-A425-F22603383ECB}" type="sibTrans" cxnId="{46713167-F36D-4E04-90BA-79A9C3EF1AA7}">
      <dgm:prSet/>
      <dgm:spPr/>
      <dgm:t>
        <a:bodyPr/>
        <a:lstStyle/>
        <a:p>
          <a:endParaRPr lang="en-ZA"/>
        </a:p>
      </dgm:t>
    </dgm:pt>
    <dgm:pt modelId="{31039919-C1E9-47B3-A711-ED8E6F8D79A5}">
      <dgm:prSet phldrT="[Text]"/>
      <dgm:spPr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gm:spPr>
      <dgm:t>
        <a:bodyPr/>
        <a:lstStyle/>
        <a:p>
          <a:r>
            <a:rPr lang="en-ZA" i="0" dirty="0"/>
            <a:t>Normal vector</a:t>
          </a:r>
          <a:r>
            <a:rPr lang="en-ZA" i="1" dirty="0"/>
            <a:t> </a:t>
          </a:r>
        </a:p>
      </dgm:t>
    </dgm:pt>
    <dgm:pt modelId="{E87F9268-D861-4F0E-873F-05CD90FDE144}" type="parTrans" cxnId="{81360181-D202-48EC-869D-A68EC17D380D}">
      <dgm:prSet/>
      <dgm:spPr/>
      <dgm:t>
        <a:bodyPr/>
        <a:lstStyle/>
        <a:p>
          <a:endParaRPr lang="en-ZA"/>
        </a:p>
      </dgm:t>
    </dgm:pt>
    <dgm:pt modelId="{0B4D4410-CC69-4ACC-ADB9-0B78959EB4D4}" type="sibTrans" cxnId="{81360181-D202-48EC-869D-A68EC17D380D}">
      <dgm:prSet/>
      <dgm:spPr/>
      <dgm:t>
        <a:bodyPr/>
        <a:lstStyle/>
        <a:p>
          <a:endParaRPr lang="en-ZA"/>
        </a:p>
      </dgm:t>
    </dgm:pt>
    <dgm:pt modelId="{6F25336C-AC7C-4662-863C-32AAAF15B2C2}">
      <dgm:prSet phldrT="[Text]"/>
      <dgm:spPr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gm:spPr>
      <dgm:t>
        <a:bodyPr/>
        <a:lstStyle/>
        <a:p>
          <a:r>
            <a:rPr lang="en-ZA" dirty="0"/>
            <a:t>Normal to module surfaces</a:t>
          </a:r>
        </a:p>
      </dgm:t>
    </dgm:pt>
    <dgm:pt modelId="{21276DAC-6845-4D1E-AE4D-3812CA4644D4}" type="parTrans" cxnId="{53631572-12E4-44F8-96E3-0839EA4B1DF2}">
      <dgm:prSet/>
      <dgm:spPr/>
      <dgm:t>
        <a:bodyPr/>
        <a:lstStyle/>
        <a:p>
          <a:endParaRPr lang="en-ZA"/>
        </a:p>
      </dgm:t>
    </dgm:pt>
    <dgm:pt modelId="{788DD89C-A7B6-4253-A4ED-9C6D601E3638}" type="sibTrans" cxnId="{53631572-12E4-44F8-96E3-0839EA4B1DF2}">
      <dgm:prSet/>
      <dgm:spPr/>
      <dgm:t>
        <a:bodyPr/>
        <a:lstStyle/>
        <a:p>
          <a:endParaRPr lang="en-ZA"/>
        </a:p>
      </dgm:t>
    </dgm:pt>
    <dgm:pt modelId="{6D97DCEA-1D78-4783-8A4D-28F4C5C39C09}">
      <dgm:prSet phldrT="[Text]" custT="1"/>
      <dgm:spPr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gm:spPr>
      <dgm:t>
        <a:bodyPr/>
        <a:lstStyle/>
        <a:p>
          <a:r>
            <a:rPr lang="en-ZA" sz="1100" dirty="0"/>
            <a:t>W/m^2</a:t>
          </a:r>
        </a:p>
      </dgm:t>
    </dgm:pt>
    <dgm:pt modelId="{5D544ECB-96E6-4595-A8C0-806D366FE5E5}" type="parTrans" cxnId="{8027CA18-59C6-493E-A049-CA2763E6CAB8}">
      <dgm:prSet/>
      <dgm:spPr/>
      <dgm:t>
        <a:bodyPr/>
        <a:lstStyle/>
        <a:p>
          <a:endParaRPr lang="en-ZA"/>
        </a:p>
      </dgm:t>
    </dgm:pt>
    <dgm:pt modelId="{A8265766-7DC3-4781-9BC1-2EDF7624503A}" type="sibTrans" cxnId="{8027CA18-59C6-493E-A049-CA2763E6CAB8}">
      <dgm:prSet/>
      <dgm:spPr/>
      <dgm:t>
        <a:bodyPr/>
        <a:lstStyle/>
        <a:p>
          <a:endParaRPr lang="en-ZA"/>
        </a:p>
      </dgm:t>
    </dgm:pt>
    <dgm:pt modelId="{8910E254-E1A2-4211-8C52-144F10CAD9C2}" type="pres">
      <dgm:prSet presAssocID="{5080CFC4-55B7-4930-8AAD-ADE971294766}" presName="rootnode" presStyleCnt="0">
        <dgm:presLayoutVars>
          <dgm:chMax/>
          <dgm:chPref/>
          <dgm:dir/>
          <dgm:animLvl val="lvl"/>
        </dgm:presLayoutVars>
      </dgm:prSet>
      <dgm:spPr/>
    </dgm:pt>
    <dgm:pt modelId="{521D4674-5E5B-4114-A715-34529BFC61C5}" type="pres">
      <dgm:prSet presAssocID="{F3EB46A0-9222-496D-9511-A14252F153BC}" presName="composite" presStyleCnt="0"/>
      <dgm:spPr/>
    </dgm:pt>
    <dgm:pt modelId="{DDC5266E-EAA6-4B1F-A62B-04AA99DBAA09}" type="pres">
      <dgm:prSet presAssocID="{F3EB46A0-9222-496D-9511-A14252F153BC}" presName="bentUpArrow1" presStyleLbl="alignImgPlace1" presStyleIdx="0" presStyleCnt="5"/>
      <dgm:spPr/>
    </dgm:pt>
    <dgm:pt modelId="{BF93FD08-1157-4F89-8604-B8EFA71AAD57}" type="pres">
      <dgm:prSet presAssocID="{F3EB46A0-9222-496D-9511-A14252F153BC}" presName="ParentText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B748064B-EEAA-4375-BB11-E4C78FD8E504}" type="pres">
      <dgm:prSet presAssocID="{F3EB46A0-9222-496D-9511-A14252F153BC}" presName="ChildText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CF2FC177-8DF1-4FEC-8FED-E467C0898549}" type="pres">
      <dgm:prSet presAssocID="{B8516396-0072-4476-BC80-257517E11B6F}" presName="sibTrans" presStyleCnt="0"/>
      <dgm:spPr/>
    </dgm:pt>
    <dgm:pt modelId="{C39C1ABD-59BB-4E25-A69C-56A14012E3CF}" type="pres">
      <dgm:prSet presAssocID="{0758F998-F31C-428F-B782-E5DAC8E5B5D6}" presName="composite" presStyleCnt="0"/>
      <dgm:spPr/>
    </dgm:pt>
    <dgm:pt modelId="{0E4D54FE-9265-41FC-89F4-5DE4AB6EF861}" type="pres">
      <dgm:prSet presAssocID="{0758F998-F31C-428F-B782-E5DAC8E5B5D6}" presName="bentUpArrow1" presStyleLbl="alignImgPlace1" presStyleIdx="1" presStyleCnt="5"/>
      <dgm:spPr/>
    </dgm:pt>
    <dgm:pt modelId="{8D936DEA-0DB7-4AB9-87D2-6595B855B99B}" type="pres">
      <dgm:prSet presAssocID="{0758F998-F31C-428F-B782-E5DAC8E5B5D6}" presName="ParentText" presStyleLbl="node1" presStyleIdx="1" presStyleCnt="6">
        <dgm:presLayoutVars>
          <dgm:chMax val="1"/>
          <dgm:chPref val="1"/>
          <dgm:bulletEnabled val="1"/>
        </dgm:presLayoutVars>
      </dgm:prSet>
      <dgm:spPr/>
    </dgm:pt>
    <dgm:pt modelId="{2008A6A6-5B03-472E-92DE-DC9639A64183}" type="pres">
      <dgm:prSet presAssocID="{0758F998-F31C-428F-B782-E5DAC8E5B5D6}" presName="ChildText" presStyleLbl="revTx" presStyleIdx="1" presStyleCnt="6" custScaleX="132444" custLinFactNeighborX="15032" custLinFactNeighborY="-983">
        <dgm:presLayoutVars>
          <dgm:chMax val="0"/>
          <dgm:chPref val="0"/>
          <dgm:bulletEnabled val="1"/>
        </dgm:presLayoutVars>
      </dgm:prSet>
      <dgm:spPr/>
    </dgm:pt>
    <dgm:pt modelId="{C3830B28-A65C-4946-B0D2-1E9F80B1365F}" type="pres">
      <dgm:prSet presAssocID="{E36DFB44-4717-4E5D-8919-FD3660486FB3}" presName="sibTrans" presStyleCnt="0"/>
      <dgm:spPr/>
    </dgm:pt>
    <dgm:pt modelId="{2969CEC3-4D3C-42C7-A33B-726F2C30E045}" type="pres">
      <dgm:prSet presAssocID="{BC75FC11-A6B1-47DD-99F7-E5B11692CE8C}" presName="composite" presStyleCnt="0"/>
      <dgm:spPr/>
    </dgm:pt>
    <dgm:pt modelId="{CCE66E92-50B5-4B90-AB46-349BDA280F89}" type="pres">
      <dgm:prSet presAssocID="{BC75FC11-A6B1-47DD-99F7-E5B11692CE8C}" presName="bentUpArrow1" presStyleLbl="alignImgPlace1" presStyleIdx="2" presStyleCnt="5"/>
      <dgm:spPr/>
    </dgm:pt>
    <dgm:pt modelId="{139CC24A-5AE6-4DE5-B303-003E6911FA69}" type="pres">
      <dgm:prSet presAssocID="{BC75FC11-A6B1-47DD-99F7-E5B11692CE8C}" presName="ParentText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2CFB04C3-CBC2-4270-BE3A-96B9FEBD78CE}" type="pres">
      <dgm:prSet presAssocID="{BC75FC11-A6B1-47DD-99F7-E5B11692CE8C}" presName="ChildText" presStyleLbl="revTx" presStyleIdx="2" presStyleCnt="6" custScaleX="104190" custLinFactNeighborX="0" custLinFactNeighborY="-2679">
        <dgm:presLayoutVars>
          <dgm:chMax val="0"/>
          <dgm:chPref val="0"/>
          <dgm:bulletEnabled val="1"/>
        </dgm:presLayoutVars>
      </dgm:prSet>
      <dgm:spPr/>
    </dgm:pt>
    <dgm:pt modelId="{E9DA9177-092C-42AA-A4FC-F82807390096}" type="pres">
      <dgm:prSet presAssocID="{8236B21C-C060-4BA9-8FF0-CDFADB034E9F}" presName="sibTrans" presStyleCnt="0"/>
      <dgm:spPr/>
    </dgm:pt>
    <dgm:pt modelId="{22EBAC9A-6292-4C32-9B6E-E3A8A47F7F53}" type="pres">
      <dgm:prSet presAssocID="{6A98C4BE-3207-455D-9C71-0A92EA0BA6CD}" presName="composite" presStyleCnt="0"/>
      <dgm:spPr/>
    </dgm:pt>
    <dgm:pt modelId="{03D9E44A-6E85-4B30-ACBC-74636EC9C96D}" type="pres">
      <dgm:prSet presAssocID="{6A98C4BE-3207-455D-9C71-0A92EA0BA6CD}" presName="bentUpArrow1" presStyleLbl="alignImgPlace1" presStyleIdx="3" presStyleCnt="5"/>
      <dgm:spPr/>
    </dgm:pt>
    <dgm:pt modelId="{58EDF368-9DDD-4B12-831C-83EAD077C356}" type="pres">
      <dgm:prSet presAssocID="{6A98C4BE-3207-455D-9C71-0A92EA0BA6CD}" presName="ParentText" presStyleLbl="node1" presStyleIdx="3" presStyleCnt="6" custScaleY="112295">
        <dgm:presLayoutVars>
          <dgm:chMax val="1"/>
          <dgm:chPref val="1"/>
          <dgm:bulletEnabled val="1"/>
        </dgm:presLayoutVars>
      </dgm:prSet>
      <dgm:spPr/>
    </dgm:pt>
    <dgm:pt modelId="{278015FE-997E-4824-A113-B9F598292DFE}" type="pres">
      <dgm:prSet presAssocID="{6A98C4BE-3207-455D-9C71-0A92EA0BA6CD}" presName="ChildText" presStyleLbl="revTx" presStyleIdx="3" presStyleCnt="6" custScaleX="174408" custLinFactNeighborX="37841" custLinFactNeighborY="2891">
        <dgm:presLayoutVars>
          <dgm:chMax val="0"/>
          <dgm:chPref val="0"/>
          <dgm:bulletEnabled val="1"/>
        </dgm:presLayoutVars>
      </dgm:prSet>
      <dgm:spPr/>
    </dgm:pt>
    <dgm:pt modelId="{96D431B9-3087-47E3-A9A8-813C922F0EA0}" type="pres">
      <dgm:prSet presAssocID="{4743A42C-6A90-42E2-9EAF-72DF85E4B7CA}" presName="sibTrans" presStyleCnt="0"/>
      <dgm:spPr/>
    </dgm:pt>
    <dgm:pt modelId="{4C059D39-51D2-4C33-BC18-44BAC5D466EE}" type="pres">
      <dgm:prSet presAssocID="{DDF361C0-40C7-49DB-9620-DF9D735A4947}" presName="composite" presStyleCnt="0"/>
      <dgm:spPr/>
    </dgm:pt>
    <dgm:pt modelId="{C66925F7-6544-40F6-B4C9-1913560B9058}" type="pres">
      <dgm:prSet presAssocID="{DDF361C0-40C7-49DB-9620-DF9D735A4947}" presName="bentUpArrow1" presStyleLbl="alignImgPlace1" presStyleIdx="4" presStyleCnt="5"/>
      <dgm:spPr/>
    </dgm:pt>
    <dgm:pt modelId="{8C5E43E7-A769-4C79-A898-792DF6460823}" type="pres">
      <dgm:prSet presAssocID="{DDF361C0-40C7-49DB-9620-DF9D735A4947}" presName="ParentText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81EA9853-2EF1-48CF-AB9A-2EFE1AF1054D}" type="pres">
      <dgm:prSet presAssocID="{DDF361C0-40C7-49DB-9620-DF9D735A4947}" presName="ChildText" presStyleLbl="revTx" presStyleIdx="4" presStyleCnt="6" custScaleX="170643" custLinFactNeighborX="29264" custLinFactNeighborY="3059">
        <dgm:presLayoutVars>
          <dgm:chMax val="0"/>
          <dgm:chPref val="0"/>
          <dgm:bulletEnabled val="1"/>
        </dgm:presLayoutVars>
      </dgm:prSet>
      <dgm:spPr/>
    </dgm:pt>
    <dgm:pt modelId="{5E4124B1-9E0B-4C1D-8B9F-9C1C8DA52342}" type="pres">
      <dgm:prSet presAssocID="{A3C243BF-06E6-454A-A86E-8D1EF4ACBB89}" presName="sibTrans" presStyleCnt="0"/>
      <dgm:spPr/>
    </dgm:pt>
    <dgm:pt modelId="{60D93192-9E07-4B51-991A-0EA090871312}" type="pres">
      <dgm:prSet presAssocID="{8933D46B-1C06-4C63-A06E-DA4724F6F1DA}" presName="composite" presStyleCnt="0"/>
      <dgm:spPr/>
    </dgm:pt>
    <dgm:pt modelId="{FB9FF521-DB01-482B-B493-674A7F32899F}" type="pres">
      <dgm:prSet presAssocID="{8933D46B-1C06-4C63-A06E-DA4724F6F1DA}" presName="ParentText" presStyleLbl="node1" presStyleIdx="5" presStyleCnt="6">
        <dgm:presLayoutVars>
          <dgm:chMax val="1"/>
          <dgm:chPref val="1"/>
          <dgm:bulletEnabled val="1"/>
        </dgm:presLayoutVars>
      </dgm:prSet>
      <dgm:spPr/>
    </dgm:pt>
    <dgm:pt modelId="{4A4E394B-BC5F-4CA6-845F-FDAFADAC2C36}" type="pres">
      <dgm:prSet presAssocID="{8933D46B-1C06-4C63-A06E-DA4724F6F1DA}" presName="FinalChildText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0D775906-F964-4B5E-9F30-10E9260D0EF6}" type="presOf" srcId="{ADAFD853-1E2B-47FC-A47B-A1BDBB32DF94}" destId="{B748064B-EEAA-4375-BB11-E4C78FD8E504}" srcOrd="0" destOrd="1" presId="urn:microsoft.com/office/officeart/2005/8/layout/StepDownProcess"/>
    <dgm:cxn modelId="{40B3640A-DBBB-43FE-899A-9B707717F36B}" srcId="{BC75FC11-A6B1-47DD-99F7-E5B11692CE8C}" destId="{A92D40CE-727D-452B-B136-CA4FE18477A9}" srcOrd="0" destOrd="0" parTransId="{9C6A13E8-EEA6-47B6-B79B-FD6CF6CE55C3}" sibTransId="{34C5B8B5-1B14-4502-930C-C5DDF3726D71}"/>
    <dgm:cxn modelId="{A510F10B-BFB6-496B-BC63-FC72B31A3D0A}" srcId="{F3EB46A0-9222-496D-9511-A14252F153BC}" destId="{05953A15-74F0-434F-BA83-E7CDF485FF7C}" srcOrd="0" destOrd="0" parTransId="{3C8E1C35-C629-4ABE-885B-B3A01176F8E4}" sibTransId="{94AA38C2-7F25-4BC1-9C4C-847917EB4A81}"/>
    <dgm:cxn modelId="{38FBBE18-B03C-4DF8-A69B-E1107F3F23EE}" srcId="{F3EB46A0-9222-496D-9511-A14252F153BC}" destId="{5757E7FD-971E-4D0F-A3D6-9FA70D4F5EA1}" srcOrd="4" destOrd="0" parTransId="{1CDEB703-E5F5-4799-AA38-0CA5EE6F9026}" sibTransId="{FCA0E602-6EC7-47D7-AA8F-3E098C40323C}"/>
    <dgm:cxn modelId="{8027CA18-59C6-493E-A049-CA2763E6CAB8}" srcId="{8933D46B-1C06-4C63-A06E-DA4724F6F1DA}" destId="{6D97DCEA-1D78-4783-8A4D-28F4C5C39C09}" srcOrd="0" destOrd="0" parTransId="{5D544ECB-96E6-4595-A8C0-806D366FE5E5}" sibTransId="{A8265766-7DC3-4781-9BC1-2EDF7624503A}"/>
    <dgm:cxn modelId="{02B1A42A-42E1-4CC2-AA59-5A2D577E178F}" type="presOf" srcId="{2003C4FA-2886-4412-B0ED-7FDB9E2A53E4}" destId="{2008A6A6-5B03-472E-92DE-DC9639A64183}" srcOrd="0" destOrd="0" presId="urn:microsoft.com/office/officeart/2005/8/layout/StepDownProcess"/>
    <dgm:cxn modelId="{EC458E2C-9CFD-4A5A-BA50-AE77F22334FB}" type="presOf" srcId="{05953A15-74F0-434F-BA83-E7CDF485FF7C}" destId="{B748064B-EEAA-4375-BB11-E4C78FD8E504}" srcOrd="0" destOrd="0" presId="urn:microsoft.com/office/officeart/2005/8/layout/StepDownProcess"/>
    <dgm:cxn modelId="{C77D3B2D-2322-495C-9782-720064132A6A}" type="presOf" srcId="{0758F998-F31C-428F-B782-E5DAC8E5B5D6}" destId="{8D936DEA-0DB7-4AB9-87D2-6595B855B99B}" srcOrd="0" destOrd="0" presId="urn:microsoft.com/office/officeart/2005/8/layout/StepDownProcess"/>
    <dgm:cxn modelId="{35B7032E-9C9C-49BB-90BD-E4298310F4EC}" type="presOf" srcId="{72A79D89-13D5-4551-8660-ECB4863259FF}" destId="{B748064B-EEAA-4375-BB11-E4C78FD8E504}" srcOrd="0" destOrd="2" presId="urn:microsoft.com/office/officeart/2005/8/layout/StepDownProcess"/>
    <dgm:cxn modelId="{CC029233-A401-4A79-96EF-45E7338666DA}" srcId="{5080CFC4-55B7-4930-8AAD-ADE971294766}" destId="{DDF361C0-40C7-49DB-9620-DF9D735A4947}" srcOrd="4" destOrd="0" parTransId="{50B944F7-D437-4B27-AC49-8DA4E8F6E9AE}" sibTransId="{A3C243BF-06E6-454A-A86E-8D1EF4ACBB89}"/>
    <dgm:cxn modelId="{65B17D34-323A-4A62-B962-835AFBDAC71A}" type="presOf" srcId="{8933D46B-1C06-4C63-A06E-DA4724F6F1DA}" destId="{FB9FF521-DB01-482B-B493-674A7F32899F}" srcOrd="0" destOrd="0" presId="urn:microsoft.com/office/officeart/2005/8/layout/StepDownProcess"/>
    <dgm:cxn modelId="{4EEDCF35-423D-4C33-A043-984B8252A222}" type="presOf" srcId="{4B387309-EC30-483D-B823-437999D17E79}" destId="{278015FE-997E-4824-A113-B9F598292DFE}" srcOrd="0" destOrd="0" presId="urn:microsoft.com/office/officeart/2005/8/layout/StepDownProcess"/>
    <dgm:cxn modelId="{7B39F13E-58A9-4671-BED8-7369F5D79496}" type="presOf" srcId="{DDF361C0-40C7-49DB-9620-DF9D735A4947}" destId="{8C5E43E7-A769-4C79-A898-792DF6460823}" srcOrd="0" destOrd="0" presId="urn:microsoft.com/office/officeart/2005/8/layout/StepDownProcess"/>
    <dgm:cxn modelId="{B805AD42-4B25-4CDA-A901-73155574EE19}" type="presOf" srcId="{A92D40CE-727D-452B-B136-CA4FE18477A9}" destId="{2CFB04C3-CBC2-4270-BE3A-96B9FEBD78CE}" srcOrd="0" destOrd="0" presId="urn:microsoft.com/office/officeart/2005/8/layout/StepDownProcess"/>
    <dgm:cxn modelId="{27242D66-8962-4E83-9D37-E8525D3526C6}" type="presOf" srcId="{5080CFC4-55B7-4930-8AAD-ADE971294766}" destId="{8910E254-E1A2-4211-8C52-144F10CAD9C2}" srcOrd="0" destOrd="0" presId="urn:microsoft.com/office/officeart/2005/8/layout/StepDownProcess"/>
    <dgm:cxn modelId="{46713167-F36D-4E04-90BA-79A9C3EF1AA7}" srcId="{6A98C4BE-3207-455D-9C71-0A92EA0BA6CD}" destId="{4B387309-EC30-483D-B823-437999D17E79}" srcOrd="0" destOrd="0" parTransId="{92DB712E-2B37-491B-A88F-87AEA7F8953C}" sibTransId="{57469D97-F217-4186-A425-F22603383ECB}"/>
    <dgm:cxn modelId="{B8F4DB6A-7CB2-48C2-9EF0-93B6A7E559D0}" type="presOf" srcId="{5757E7FD-971E-4D0F-A3D6-9FA70D4F5EA1}" destId="{B748064B-EEAA-4375-BB11-E4C78FD8E504}" srcOrd="0" destOrd="4" presId="urn:microsoft.com/office/officeart/2005/8/layout/StepDownProcess"/>
    <dgm:cxn modelId="{4D8AAA4C-E722-478D-8523-B7E2E3654D31}" type="presOf" srcId="{6D97DCEA-1D78-4783-8A4D-28F4C5C39C09}" destId="{4A4E394B-BC5F-4CA6-845F-FDAFADAC2C36}" srcOrd="0" destOrd="0" presId="urn:microsoft.com/office/officeart/2005/8/layout/StepDownProcess"/>
    <dgm:cxn modelId="{53631572-12E4-44F8-96E3-0839EA4B1DF2}" srcId="{DDF361C0-40C7-49DB-9620-DF9D735A4947}" destId="{6F25336C-AC7C-4662-863C-32AAAF15B2C2}" srcOrd="0" destOrd="0" parTransId="{21276DAC-6845-4D1E-AE4D-3812CA4644D4}" sibTransId="{788DD89C-A7B6-4253-A4ED-9C6D601E3638}"/>
    <dgm:cxn modelId="{B7042B55-4ED7-40E8-888D-E0A9032433D7}" type="presOf" srcId="{BC75FC11-A6B1-47DD-99F7-E5B11692CE8C}" destId="{139CC24A-5AE6-4DE5-B303-003E6911FA69}" srcOrd="0" destOrd="0" presId="urn:microsoft.com/office/officeart/2005/8/layout/StepDownProcess"/>
    <dgm:cxn modelId="{CBC38F79-2A21-491D-BDCD-46C323B67CA1}" srcId="{5080CFC4-55B7-4930-8AAD-ADE971294766}" destId="{0758F998-F31C-428F-B782-E5DAC8E5B5D6}" srcOrd="1" destOrd="0" parTransId="{8937CB72-2CB1-4115-8232-9602A3269DDC}" sibTransId="{E36DFB44-4717-4E5D-8919-FD3660486FB3}"/>
    <dgm:cxn modelId="{81360181-D202-48EC-869D-A68EC17D380D}" srcId="{6A98C4BE-3207-455D-9C71-0A92EA0BA6CD}" destId="{31039919-C1E9-47B3-A711-ED8E6F8D79A5}" srcOrd="1" destOrd="0" parTransId="{E87F9268-D861-4F0E-873F-05CD90FDE144}" sibTransId="{0B4D4410-CC69-4ACC-ADB9-0B78959EB4D4}"/>
    <dgm:cxn modelId="{E02F6581-136C-400B-A892-D1E0D7E1F5E5}" srcId="{5080CFC4-55B7-4930-8AAD-ADE971294766}" destId="{F3EB46A0-9222-496D-9511-A14252F153BC}" srcOrd="0" destOrd="0" parTransId="{1B8445ED-D801-40B0-B135-2C9769767D8D}" sibTransId="{B8516396-0072-4476-BC80-257517E11B6F}"/>
    <dgm:cxn modelId="{28AC3F82-7328-4275-A2C8-55D30D3708B4}" srcId="{5080CFC4-55B7-4930-8AAD-ADE971294766}" destId="{6A98C4BE-3207-455D-9C71-0A92EA0BA6CD}" srcOrd="3" destOrd="0" parTransId="{75BC0A21-25E8-46EF-BA21-D3F6CB5EBAD3}" sibTransId="{4743A42C-6A90-42E2-9EAF-72DF85E4B7CA}"/>
    <dgm:cxn modelId="{3CB6E98B-61DF-484E-80D8-B1DA23D4FB62}" srcId="{F3EB46A0-9222-496D-9511-A14252F153BC}" destId="{72A79D89-13D5-4551-8660-ECB4863259FF}" srcOrd="2" destOrd="0" parTransId="{44E03FE2-E06F-4458-9347-8859D3A4409F}" sibTransId="{322296EC-022E-4CC3-AAB6-B0D8F831476C}"/>
    <dgm:cxn modelId="{982AC38D-907E-43F9-9CCD-D8059AF62EEA}" srcId="{5080CFC4-55B7-4930-8AAD-ADE971294766}" destId="{8933D46B-1C06-4C63-A06E-DA4724F6F1DA}" srcOrd="5" destOrd="0" parTransId="{10A9B64F-6817-4A59-ABB5-2474323D3239}" sibTransId="{B0A0586D-E10B-4BB7-BFE0-7B780A49946D}"/>
    <dgm:cxn modelId="{19559691-2B03-47C3-B5EA-E315EF5A6719}" type="presOf" srcId="{9ED83A9F-3298-49BD-B2A6-249DF4A4685E}" destId="{B748064B-EEAA-4375-BB11-E4C78FD8E504}" srcOrd="0" destOrd="3" presId="urn:microsoft.com/office/officeart/2005/8/layout/StepDownProcess"/>
    <dgm:cxn modelId="{00792595-92FA-46A6-8600-3A2787A58C68}" type="presOf" srcId="{31039919-C1E9-47B3-A711-ED8E6F8D79A5}" destId="{278015FE-997E-4824-A113-B9F598292DFE}" srcOrd="0" destOrd="1" presId="urn:microsoft.com/office/officeart/2005/8/layout/StepDownProcess"/>
    <dgm:cxn modelId="{20AD3A95-4FB3-4B78-AEC5-3FA0ED7F1C14}" type="presOf" srcId="{F3EB46A0-9222-496D-9511-A14252F153BC}" destId="{BF93FD08-1157-4F89-8604-B8EFA71AAD57}" srcOrd="0" destOrd="0" presId="urn:microsoft.com/office/officeart/2005/8/layout/StepDownProcess"/>
    <dgm:cxn modelId="{8539F598-4EA8-46C9-AE8E-470DFD59F471}" srcId="{F3EB46A0-9222-496D-9511-A14252F153BC}" destId="{9ED83A9F-3298-49BD-B2A6-249DF4A4685E}" srcOrd="3" destOrd="0" parTransId="{F92C81ED-5EE0-484C-815F-78E73186C94A}" sibTransId="{4DF3FCD1-CE48-49CB-91B7-024B42220EAF}"/>
    <dgm:cxn modelId="{08F590AE-12F4-41FF-A3C4-47267023F84B}" type="presOf" srcId="{6F25336C-AC7C-4662-863C-32AAAF15B2C2}" destId="{81EA9853-2EF1-48CF-AB9A-2EFE1AF1054D}" srcOrd="0" destOrd="0" presId="urn:microsoft.com/office/officeart/2005/8/layout/StepDownProcess"/>
    <dgm:cxn modelId="{B7D857B3-B362-4AD3-9496-989E6EFCF969}" srcId="{0758F998-F31C-428F-B782-E5DAC8E5B5D6}" destId="{2003C4FA-2886-4412-B0ED-7FDB9E2A53E4}" srcOrd="0" destOrd="0" parTransId="{6B002E6B-1E4D-4A16-B784-A2FBE61DB96F}" sibTransId="{7A386B14-117B-4E84-8042-5450B858B8D2}"/>
    <dgm:cxn modelId="{C3DB8EB4-FFC1-48F2-97BA-976BA4D718AF}" srcId="{F3EB46A0-9222-496D-9511-A14252F153BC}" destId="{ADAFD853-1E2B-47FC-A47B-A1BDBB32DF94}" srcOrd="1" destOrd="0" parTransId="{A7326F5E-239C-47D0-BC79-307308F42720}" sibTransId="{7A0CFF87-8C90-44ED-90D1-FB4FFBDE33C6}"/>
    <dgm:cxn modelId="{7071F1B7-662B-4A4C-A767-93D148ADC13B}" srcId="{0758F998-F31C-428F-B782-E5DAC8E5B5D6}" destId="{C6E2B90A-EF27-4555-83A2-5836BE6240DD}" srcOrd="1" destOrd="0" parTransId="{4376CBCD-420A-46F6-9B10-19E2E6E8F615}" sibTransId="{1A983FB3-BE34-406B-B395-7709A4B39DA0}"/>
    <dgm:cxn modelId="{209A85DC-9310-48BC-AC71-C3D3C9DDBB47}" type="presOf" srcId="{C6E2B90A-EF27-4555-83A2-5836BE6240DD}" destId="{2008A6A6-5B03-472E-92DE-DC9639A64183}" srcOrd="0" destOrd="1" presId="urn:microsoft.com/office/officeart/2005/8/layout/StepDownProcess"/>
    <dgm:cxn modelId="{C230F8DF-B7FD-4162-ACB5-AF81ABD818A4}" srcId="{5080CFC4-55B7-4930-8AAD-ADE971294766}" destId="{BC75FC11-A6B1-47DD-99F7-E5B11692CE8C}" srcOrd="2" destOrd="0" parTransId="{AE58ADB1-FF19-4F4D-920D-E0C8CDE8A199}" sibTransId="{8236B21C-C060-4BA9-8FF0-CDFADB034E9F}"/>
    <dgm:cxn modelId="{DE7CFCFC-43EC-4ED3-96CC-3844CEBC693F}" type="presOf" srcId="{6A98C4BE-3207-455D-9C71-0A92EA0BA6CD}" destId="{58EDF368-9DDD-4B12-831C-83EAD077C356}" srcOrd="0" destOrd="0" presId="urn:microsoft.com/office/officeart/2005/8/layout/StepDownProcess"/>
    <dgm:cxn modelId="{5DF67A18-5F40-4840-84E6-AE7D4A559299}" type="presParOf" srcId="{8910E254-E1A2-4211-8C52-144F10CAD9C2}" destId="{521D4674-5E5B-4114-A715-34529BFC61C5}" srcOrd="0" destOrd="0" presId="urn:microsoft.com/office/officeart/2005/8/layout/StepDownProcess"/>
    <dgm:cxn modelId="{48589E58-7971-42A2-B6C1-959C5ECEE17B}" type="presParOf" srcId="{521D4674-5E5B-4114-A715-34529BFC61C5}" destId="{DDC5266E-EAA6-4B1F-A62B-04AA99DBAA09}" srcOrd="0" destOrd="0" presId="urn:microsoft.com/office/officeart/2005/8/layout/StepDownProcess"/>
    <dgm:cxn modelId="{2F81965E-7634-4AF3-84E3-690DD8DC8167}" type="presParOf" srcId="{521D4674-5E5B-4114-A715-34529BFC61C5}" destId="{BF93FD08-1157-4F89-8604-B8EFA71AAD57}" srcOrd="1" destOrd="0" presId="urn:microsoft.com/office/officeart/2005/8/layout/StepDownProcess"/>
    <dgm:cxn modelId="{795B4075-345F-4A63-9FE3-84CD238D4D58}" type="presParOf" srcId="{521D4674-5E5B-4114-A715-34529BFC61C5}" destId="{B748064B-EEAA-4375-BB11-E4C78FD8E504}" srcOrd="2" destOrd="0" presId="urn:microsoft.com/office/officeart/2005/8/layout/StepDownProcess"/>
    <dgm:cxn modelId="{1D83ED9A-EFC4-4E86-91DF-686E71FEA36A}" type="presParOf" srcId="{8910E254-E1A2-4211-8C52-144F10CAD9C2}" destId="{CF2FC177-8DF1-4FEC-8FED-E467C0898549}" srcOrd="1" destOrd="0" presId="urn:microsoft.com/office/officeart/2005/8/layout/StepDownProcess"/>
    <dgm:cxn modelId="{BCC942DF-E73C-42CF-A7CB-6FFFB196081B}" type="presParOf" srcId="{8910E254-E1A2-4211-8C52-144F10CAD9C2}" destId="{C39C1ABD-59BB-4E25-A69C-56A14012E3CF}" srcOrd="2" destOrd="0" presId="urn:microsoft.com/office/officeart/2005/8/layout/StepDownProcess"/>
    <dgm:cxn modelId="{6F477105-3381-4C10-9A29-7D2652DD1F35}" type="presParOf" srcId="{C39C1ABD-59BB-4E25-A69C-56A14012E3CF}" destId="{0E4D54FE-9265-41FC-89F4-5DE4AB6EF861}" srcOrd="0" destOrd="0" presId="urn:microsoft.com/office/officeart/2005/8/layout/StepDownProcess"/>
    <dgm:cxn modelId="{76F98C2B-938F-4F67-99BC-68EC0992474D}" type="presParOf" srcId="{C39C1ABD-59BB-4E25-A69C-56A14012E3CF}" destId="{8D936DEA-0DB7-4AB9-87D2-6595B855B99B}" srcOrd="1" destOrd="0" presId="urn:microsoft.com/office/officeart/2005/8/layout/StepDownProcess"/>
    <dgm:cxn modelId="{7D10D4BE-309F-4927-A9A6-106C3F03F832}" type="presParOf" srcId="{C39C1ABD-59BB-4E25-A69C-56A14012E3CF}" destId="{2008A6A6-5B03-472E-92DE-DC9639A64183}" srcOrd="2" destOrd="0" presId="urn:microsoft.com/office/officeart/2005/8/layout/StepDownProcess"/>
    <dgm:cxn modelId="{854BEBCA-9656-45F0-BBD7-35BDD89F89B1}" type="presParOf" srcId="{8910E254-E1A2-4211-8C52-144F10CAD9C2}" destId="{C3830B28-A65C-4946-B0D2-1E9F80B1365F}" srcOrd="3" destOrd="0" presId="urn:microsoft.com/office/officeart/2005/8/layout/StepDownProcess"/>
    <dgm:cxn modelId="{92FD10FA-77D8-416D-8F0B-F4FDC56D5619}" type="presParOf" srcId="{8910E254-E1A2-4211-8C52-144F10CAD9C2}" destId="{2969CEC3-4D3C-42C7-A33B-726F2C30E045}" srcOrd="4" destOrd="0" presId="urn:microsoft.com/office/officeart/2005/8/layout/StepDownProcess"/>
    <dgm:cxn modelId="{C392F2F2-61BF-4FCE-BFDC-4A3BCF00F9C4}" type="presParOf" srcId="{2969CEC3-4D3C-42C7-A33B-726F2C30E045}" destId="{CCE66E92-50B5-4B90-AB46-349BDA280F89}" srcOrd="0" destOrd="0" presId="urn:microsoft.com/office/officeart/2005/8/layout/StepDownProcess"/>
    <dgm:cxn modelId="{C282CB97-EA48-4A25-9FC8-4A1987DDDEA8}" type="presParOf" srcId="{2969CEC3-4D3C-42C7-A33B-726F2C30E045}" destId="{139CC24A-5AE6-4DE5-B303-003E6911FA69}" srcOrd="1" destOrd="0" presId="urn:microsoft.com/office/officeart/2005/8/layout/StepDownProcess"/>
    <dgm:cxn modelId="{7837911D-BD95-45F7-B695-80A654914316}" type="presParOf" srcId="{2969CEC3-4D3C-42C7-A33B-726F2C30E045}" destId="{2CFB04C3-CBC2-4270-BE3A-96B9FEBD78CE}" srcOrd="2" destOrd="0" presId="urn:microsoft.com/office/officeart/2005/8/layout/StepDownProcess"/>
    <dgm:cxn modelId="{D43AB0D3-EF6E-4114-A35E-117099DDC3E5}" type="presParOf" srcId="{8910E254-E1A2-4211-8C52-144F10CAD9C2}" destId="{E9DA9177-092C-42AA-A4FC-F82807390096}" srcOrd="5" destOrd="0" presId="urn:microsoft.com/office/officeart/2005/8/layout/StepDownProcess"/>
    <dgm:cxn modelId="{6913DCEB-10AD-4EF7-81CD-B1DD119A2DC8}" type="presParOf" srcId="{8910E254-E1A2-4211-8C52-144F10CAD9C2}" destId="{22EBAC9A-6292-4C32-9B6E-E3A8A47F7F53}" srcOrd="6" destOrd="0" presId="urn:microsoft.com/office/officeart/2005/8/layout/StepDownProcess"/>
    <dgm:cxn modelId="{918557CE-45F9-448F-A820-419937E76362}" type="presParOf" srcId="{22EBAC9A-6292-4C32-9B6E-E3A8A47F7F53}" destId="{03D9E44A-6E85-4B30-ACBC-74636EC9C96D}" srcOrd="0" destOrd="0" presId="urn:microsoft.com/office/officeart/2005/8/layout/StepDownProcess"/>
    <dgm:cxn modelId="{D65CE84E-40F1-4403-B1D1-BA048D425937}" type="presParOf" srcId="{22EBAC9A-6292-4C32-9B6E-E3A8A47F7F53}" destId="{58EDF368-9DDD-4B12-831C-83EAD077C356}" srcOrd="1" destOrd="0" presId="urn:microsoft.com/office/officeart/2005/8/layout/StepDownProcess"/>
    <dgm:cxn modelId="{71676BEC-F21B-41EB-8ABE-BFDF120616E7}" type="presParOf" srcId="{22EBAC9A-6292-4C32-9B6E-E3A8A47F7F53}" destId="{278015FE-997E-4824-A113-B9F598292DFE}" srcOrd="2" destOrd="0" presId="urn:microsoft.com/office/officeart/2005/8/layout/StepDownProcess"/>
    <dgm:cxn modelId="{06CC19D0-AED6-48AB-8A12-E9DCD6965D6D}" type="presParOf" srcId="{8910E254-E1A2-4211-8C52-144F10CAD9C2}" destId="{96D431B9-3087-47E3-A9A8-813C922F0EA0}" srcOrd="7" destOrd="0" presId="urn:microsoft.com/office/officeart/2005/8/layout/StepDownProcess"/>
    <dgm:cxn modelId="{2055AEFB-E497-4E47-91CA-0426CFE702B1}" type="presParOf" srcId="{8910E254-E1A2-4211-8C52-144F10CAD9C2}" destId="{4C059D39-51D2-4C33-BC18-44BAC5D466EE}" srcOrd="8" destOrd="0" presId="urn:microsoft.com/office/officeart/2005/8/layout/StepDownProcess"/>
    <dgm:cxn modelId="{F68CBF9F-BCE9-41BE-8E30-F2959F442A61}" type="presParOf" srcId="{4C059D39-51D2-4C33-BC18-44BAC5D466EE}" destId="{C66925F7-6544-40F6-B4C9-1913560B9058}" srcOrd="0" destOrd="0" presId="urn:microsoft.com/office/officeart/2005/8/layout/StepDownProcess"/>
    <dgm:cxn modelId="{ABCD1AE1-99F6-4BB7-8437-0AD8EE1558D9}" type="presParOf" srcId="{4C059D39-51D2-4C33-BC18-44BAC5D466EE}" destId="{8C5E43E7-A769-4C79-A898-792DF6460823}" srcOrd="1" destOrd="0" presId="urn:microsoft.com/office/officeart/2005/8/layout/StepDownProcess"/>
    <dgm:cxn modelId="{C623240E-CDC4-438C-929E-6321DBE21BDC}" type="presParOf" srcId="{4C059D39-51D2-4C33-BC18-44BAC5D466EE}" destId="{81EA9853-2EF1-48CF-AB9A-2EFE1AF1054D}" srcOrd="2" destOrd="0" presId="urn:microsoft.com/office/officeart/2005/8/layout/StepDownProcess"/>
    <dgm:cxn modelId="{763F18B7-25A4-4481-A808-4BDB19CC4117}" type="presParOf" srcId="{8910E254-E1A2-4211-8C52-144F10CAD9C2}" destId="{5E4124B1-9E0B-4C1D-8B9F-9C1C8DA52342}" srcOrd="9" destOrd="0" presId="urn:microsoft.com/office/officeart/2005/8/layout/StepDownProcess"/>
    <dgm:cxn modelId="{D64E8C53-4265-4891-9B36-CF224E3C4784}" type="presParOf" srcId="{8910E254-E1A2-4211-8C52-144F10CAD9C2}" destId="{60D93192-9E07-4B51-991A-0EA090871312}" srcOrd="10" destOrd="0" presId="urn:microsoft.com/office/officeart/2005/8/layout/StepDownProcess"/>
    <dgm:cxn modelId="{5C9BCF0D-D8DB-4742-B912-B4F1086F33C3}" type="presParOf" srcId="{60D93192-9E07-4B51-991A-0EA090871312}" destId="{FB9FF521-DB01-482B-B493-674A7F32899F}" srcOrd="0" destOrd="0" presId="urn:microsoft.com/office/officeart/2005/8/layout/StepDownProcess"/>
    <dgm:cxn modelId="{D6892D68-F17C-4C8F-A4E7-59AC0C76EC33}" type="presParOf" srcId="{60D93192-9E07-4B51-991A-0EA090871312}" destId="{4A4E394B-BC5F-4CA6-845F-FDAFADAC2C36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037F61-B5B9-4E48-9AFD-FD85E01CF5A7}">
      <dsp:nvSpPr>
        <dsp:cNvPr id="0" name=""/>
        <dsp:cNvSpPr/>
      </dsp:nvSpPr>
      <dsp:spPr>
        <a:xfrm rot="14068">
          <a:off x="2088969" y="2337046"/>
          <a:ext cx="582057" cy="60820"/>
        </a:xfrm>
        <a:custGeom>
          <a:avLst/>
          <a:gdLst/>
          <a:ahLst/>
          <a:cxnLst/>
          <a:rect l="0" t="0" r="0" b="0"/>
          <a:pathLst>
            <a:path>
              <a:moveTo>
                <a:pt x="0" y="30410"/>
              </a:moveTo>
              <a:lnTo>
                <a:pt x="582057" y="304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AA7C8C-7320-4BA1-9F67-E2A6F7402241}">
      <dsp:nvSpPr>
        <dsp:cNvPr id="0" name=""/>
        <dsp:cNvSpPr/>
      </dsp:nvSpPr>
      <dsp:spPr>
        <a:xfrm rot="2999326">
          <a:off x="1853134" y="3370119"/>
          <a:ext cx="591560" cy="60820"/>
        </a:xfrm>
        <a:custGeom>
          <a:avLst/>
          <a:gdLst/>
          <a:ahLst/>
          <a:cxnLst/>
          <a:rect l="0" t="0" r="0" b="0"/>
          <a:pathLst>
            <a:path>
              <a:moveTo>
                <a:pt x="0" y="30410"/>
              </a:moveTo>
              <a:lnTo>
                <a:pt x="591560" y="304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720EA3-BA22-471F-A41F-A7E39B1A185D}">
      <dsp:nvSpPr>
        <dsp:cNvPr id="0" name=""/>
        <dsp:cNvSpPr/>
      </dsp:nvSpPr>
      <dsp:spPr>
        <a:xfrm rot="17611484">
          <a:off x="1529883" y="1367198"/>
          <a:ext cx="336572" cy="60820"/>
        </a:xfrm>
        <a:custGeom>
          <a:avLst/>
          <a:gdLst/>
          <a:ahLst/>
          <a:cxnLst/>
          <a:rect l="0" t="0" r="0" b="0"/>
          <a:pathLst>
            <a:path>
              <a:moveTo>
                <a:pt x="0" y="30410"/>
              </a:moveTo>
              <a:lnTo>
                <a:pt x="336572" y="304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82771F-35A6-4AA9-B5FE-2951CB8D040E}">
      <dsp:nvSpPr>
        <dsp:cNvPr id="0" name=""/>
        <dsp:cNvSpPr/>
      </dsp:nvSpPr>
      <dsp:spPr>
        <a:xfrm>
          <a:off x="521998" y="1532964"/>
          <a:ext cx="1578976" cy="16488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62537B-0D5A-4FB9-A5A8-7C824896FE96}">
      <dsp:nvSpPr>
        <dsp:cNvPr id="0" name=""/>
        <dsp:cNvSpPr/>
      </dsp:nvSpPr>
      <dsp:spPr>
        <a:xfrm>
          <a:off x="1375621" y="0"/>
          <a:ext cx="1297216" cy="1297216"/>
        </a:xfrm>
        <a:prstGeom prst="ellipse">
          <a:avLst/>
        </a:prstGeom>
        <a:solidFill>
          <a:schemeClr val="accent1">
            <a:lumMod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500" kern="1200" dirty="0"/>
            <a:t>Shortage </a:t>
          </a:r>
        </a:p>
      </dsp:txBody>
      <dsp:txXfrm>
        <a:off x="1565594" y="189973"/>
        <a:ext cx="917270" cy="917270"/>
      </dsp:txXfrm>
    </dsp:sp>
    <dsp:sp modelId="{4E193A33-2549-4500-91B1-31D1E2BE2465}">
      <dsp:nvSpPr>
        <dsp:cNvPr id="0" name=""/>
        <dsp:cNvSpPr/>
      </dsp:nvSpPr>
      <dsp:spPr>
        <a:xfrm>
          <a:off x="2802559" y="0"/>
          <a:ext cx="1945824" cy="1297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800" kern="1200" dirty="0" err="1"/>
            <a:t>PVSyst</a:t>
          </a:r>
          <a:r>
            <a:rPr lang="en-ZA" sz="1800" kern="1200" dirty="0"/>
            <a:t> from v6.6.4.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800" kern="1200" dirty="0" err="1"/>
            <a:t>SolarWorld</a:t>
          </a:r>
          <a:endParaRPr lang="en-ZA" sz="1800" kern="1200" dirty="0"/>
        </a:p>
      </dsp:txBody>
      <dsp:txXfrm>
        <a:off x="2802559" y="0"/>
        <a:ext cx="1945824" cy="1297216"/>
      </dsp:txXfrm>
    </dsp:sp>
    <dsp:sp modelId="{667AE696-35E9-42A5-ABA9-FB070F7BA7D4}">
      <dsp:nvSpPr>
        <dsp:cNvPr id="0" name=""/>
        <dsp:cNvSpPr/>
      </dsp:nvSpPr>
      <dsp:spPr>
        <a:xfrm>
          <a:off x="2107489" y="3475245"/>
          <a:ext cx="1297216" cy="1297216"/>
        </a:xfrm>
        <a:prstGeom prst="ellipse">
          <a:avLst/>
        </a:prstGeom>
        <a:solidFill>
          <a:schemeClr val="accent1">
            <a:lumMod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500" kern="1200" dirty="0"/>
            <a:t>Irradiance modelling</a:t>
          </a:r>
        </a:p>
      </dsp:txBody>
      <dsp:txXfrm>
        <a:off x="2297462" y="3665218"/>
        <a:ext cx="917270" cy="917270"/>
      </dsp:txXfrm>
    </dsp:sp>
    <dsp:sp modelId="{A2C40C0D-588D-4C09-8E8C-DED09A9438A6}">
      <dsp:nvSpPr>
        <dsp:cNvPr id="0" name=""/>
        <dsp:cNvSpPr/>
      </dsp:nvSpPr>
      <dsp:spPr>
        <a:xfrm>
          <a:off x="3534427" y="3475245"/>
          <a:ext cx="1945824" cy="1297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800" kern="1200" dirty="0"/>
            <a:t>View Factor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800" kern="1200" dirty="0"/>
            <a:t>Neglect influences</a:t>
          </a:r>
        </a:p>
      </dsp:txBody>
      <dsp:txXfrm>
        <a:off x="3534427" y="3475245"/>
        <a:ext cx="1945824" cy="1297216"/>
      </dsp:txXfrm>
    </dsp:sp>
    <dsp:sp modelId="{25CCDADC-851E-4964-81CE-771F2B969D6C}">
      <dsp:nvSpPr>
        <dsp:cNvPr id="0" name=""/>
        <dsp:cNvSpPr/>
      </dsp:nvSpPr>
      <dsp:spPr>
        <a:xfrm>
          <a:off x="2671019" y="1676316"/>
          <a:ext cx="1390352" cy="1390352"/>
        </a:xfrm>
        <a:prstGeom prst="ellipse">
          <a:avLst/>
        </a:prstGeom>
        <a:solidFill>
          <a:schemeClr val="accent1">
            <a:lumMod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500" kern="1200" dirty="0"/>
            <a:t>Inaccuracy</a:t>
          </a:r>
        </a:p>
      </dsp:txBody>
      <dsp:txXfrm>
        <a:off x="2874631" y="1879928"/>
        <a:ext cx="983128" cy="983128"/>
      </dsp:txXfrm>
    </dsp:sp>
    <dsp:sp modelId="{0EC7F46D-4D2C-44AB-91E0-F5A1308CDBF2}">
      <dsp:nvSpPr>
        <dsp:cNvPr id="0" name=""/>
        <dsp:cNvSpPr/>
      </dsp:nvSpPr>
      <dsp:spPr>
        <a:xfrm>
          <a:off x="4200407" y="1676316"/>
          <a:ext cx="2085528" cy="1390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800" kern="1200" dirty="0"/>
            <a:t>10% variations</a:t>
          </a:r>
        </a:p>
      </dsp:txBody>
      <dsp:txXfrm>
        <a:off x="4200407" y="1676316"/>
        <a:ext cx="2085528" cy="13903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5266E-EAA6-4B1F-A62B-04AA99DBAA09}">
      <dsp:nvSpPr>
        <dsp:cNvPr id="0" name=""/>
        <dsp:cNvSpPr/>
      </dsp:nvSpPr>
      <dsp:spPr>
        <a:xfrm rot="5400000">
          <a:off x="943808" y="738694"/>
          <a:ext cx="638011" cy="72635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BF93FD08-1157-4F89-8604-B8EFA71AAD57}">
      <dsp:nvSpPr>
        <dsp:cNvPr id="0" name=""/>
        <dsp:cNvSpPr/>
      </dsp:nvSpPr>
      <dsp:spPr>
        <a:xfrm>
          <a:off x="774774" y="31445"/>
          <a:ext cx="1074036" cy="751790"/>
        </a:xfrm>
        <a:prstGeom prst="roundRect">
          <a:avLst>
            <a:gd name="adj" fmla="val 16670"/>
          </a:avLst>
        </a:prstGeom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/>
            <a:t>parameters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1300" kern="1200" dirty="0"/>
        </a:p>
      </dsp:txBody>
      <dsp:txXfrm>
        <a:off x="811480" y="68151"/>
        <a:ext cx="1000624" cy="678378"/>
      </dsp:txXfrm>
    </dsp:sp>
    <dsp:sp modelId="{B748064B-EEAA-4375-BB11-E4C78FD8E504}">
      <dsp:nvSpPr>
        <dsp:cNvPr id="0" name=""/>
        <dsp:cNvSpPr/>
      </dsp:nvSpPr>
      <dsp:spPr>
        <a:xfrm>
          <a:off x="1848810" y="103146"/>
          <a:ext cx="781151" cy="607630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800" kern="1200" dirty="0"/>
            <a:t>Azimuth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800" kern="1200" dirty="0"/>
            <a:t>Zenith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800" kern="1200" dirty="0"/>
            <a:t>Elevation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800" kern="1200" dirty="0"/>
            <a:t>Albedo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800" kern="1200" dirty="0"/>
            <a:t>Date/time </a:t>
          </a:r>
        </a:p>
      </dsp:txBody>
      <dsp:txXfrm>
        <a:off x="1848810" y="103146"/>
        <a:ext cx="781151" cy="607630"/>
      </dsp:txXfrm>
    </dsp:sp>
    <dsp:sp modelId="{0E4D54FE-9265-41FC-89F4-5DE4AB6EF861}">
      <dsp:nvSpPr>
        <dsp:cNvPr id="0" name=""/>
        <dsp:cNvSpPr/>
      </dsp:nvSpPr>
      <dsp:spPr>
        <a:xfrm rot="5400000">
          <a:off x="1834298" y="1583203"/>
          <a:ext cx="638011" cy="72635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D936DEA-0DB7-4AB9-87D2-6595B855B99B}">
      <dsp:nvSpPr>
        <dsp:cNvPr id="0" name=""/>
        <dsp:cNvSpPr/>
      </dsp:nvSpPr>
      <dsp:spPr>
        <a:xfrm>
          <a:off x="1665264" y="875954"/>
          <a:ext cx="1074036" cy="751790"/>
        </a:xfrm>
        <a:prstGeom prst="roundRect">
          <a:avLst>
            <a:gd name="adj" fmla="val 16670"/>
          </a:avLst>
        </a:prstGeom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/>
            <a:t>create scene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1300" kern="1200" dirty="0"/>
        </a:p>
      </dsp:txBody>
      <dsp:txXfrm>
        <a:off x="1701970" y="912660"/>
        <a:ext cx="1000624" cy="678378"/>
      </dsp:txXfrm>
    </dsp:sp>
    <dsp:sp modelId="{2008A6A6-5B03-472E-92DE-DC9639A64183}">
      <dsp:nvSpPr>
        <dsp:cNvPr id="0" name=""/>
        <dsp:cNvSpPr/>
      </dsp:nvSpPr>
      <dsp:spPr>
        <a:xfrm>
          <a:off x="2730004" y="941681"/>
          <a:ext cx="1034588" cy="607630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100" kern="1200" dirty="0"/>
            <a:t>Geometric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100" kern="1200" dirty="0"/>
            <a:t>n x m modules</a:t>
          </a:r>
        </a:p>
      </dsp:txBody>
      <dsp:txXfrm>
        <a:off x="2730004" y="941681"/>
        <a:ext cx="1034588" cy="607630"/>
      </dsp:txXfrm>
    </dsp:sp>
    <dsp:sp modelId="{CCE66E92-50B5-4B90-AB46-349BDA280F89}">
      <dsp:nvSpPr>
        <dsp:cNvPr id="0" name=""/>
        <dsp:cNvSpPr/>
      </dsp:nvSpPr>
      <dsp:spPr>
        <a:xfrm rot="5400000">
          <a:off x="2724788" y="2427712"/>
          <a:ext cx="638011" cy="72635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39CC24A-5AE6-4DE5-B303-003E6911FA69}">
      <dsp:nvSpPr>
        <dsp:cNvPr id="0" name=""/>
        <dsp:cNvSpPr/>
      </dsp:nvSpPr>
      <dsp:spPr>
        <a:xfrm>
          <a:off x="2555754" y="1720463"/>
          <a:ext cx="1074036" cy="751790"/>
        </a:xfrm>
        <a:prstGeom prst="roundRect">
          <a:avLst>
            <a:gd name="adj" fmla="val 16670"/>
          </a:avLst>
        </a:prstGeom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/>
            <a:t>convert files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1300" kern="1200" dirty="0"/>
        </a:p>
      </dsp:txBody>
      <dsp:txXfrm>
        <a:off x="2592460" y="1757169"/>
        <a:ext cx="1000624" cy="678378"/>
      </dsp:txXfrm>
    </dsp:sp>
    <dsp:sp modelId="{2CFB04C3-CBC2-4270-BE3A-96B9FEBD78CE}">
      <dsp:nvSpPr>
        <dsp:cNvPr id="0" name=""/>
        <dsp:cNvSpPr/>
      </dsp:nvSpPr>
      <dsp:spPr>
        <a:xfrm>
          <a:off x="3613425" y="1775885"/>
          <a:ext cx="813881" cy="607630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100" kern="1200" dirty="0"/>
            <a:t>.txt -&gt; .rad -&gt; .oct</a:t>
          </a:r>
        </a:p>
      </dsp:txBody>
      <dsp:txXfrm>
        <a:off x="3613425" y="1775885"/>
        <a:ext cx="813881" cy="607630"/>
      </dsp:txXfrm>
    </dsp:sp>
    <dsp:sp modelId="{03D9E44A-6E85-4B30-ACBC-74636EC9C96D}">
      <dsp:nvSpPr>
        <dsp:cNvPr id="0" name=""/>
        <dsp:cNvSpPr/>
      </dsp:nvSpPr>
      <dsp:spPr>
        <a:xfrm rot="5400000">
          <a:off x="3615278" y="3318437"/>
          <a:ext cx="638011" cy="72635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EDF368-9DDD-4B12-831C-83EAD077C356}">
      <dsp:nvSpPr>
        <dsp:cNvPr id="0" name=""/>
        <dsp:cNvSpPr/>
      </dsp:nvSpPr>
      <dsp:spPr>
        <a:xfrm>
          <a:off x="3446244" y="2564971"/>
          <a:ext cx="1074036" cy="844223"/>
        </a:xfrm>
        <a:prstGeom prst="roundRect">
          <a:avLst>
            <a:gd name="adj" fmla="val 16670"/>
          </a:avLst>
        </a:prstGeom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/>
            <a:t>measuring points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1300" kern="1200" dirty="0"/>
        </a:p>
      </dsp:txBody>
      <dsp:txXfrm>
        <a:off x="3487463" y="2606190"/>
        <a:ext cx="991598" cy="761785"/>
      </dsp:txXfrm>
    </dsp:sp>
    <dsp:sp modelId="{278015FE-997E-4824-A113-B9F598292DFE}">
      <dsp:nvSpPr>
        <dsp:cNvPr id="0" name=""/>
        <dsp:cNvSpPr/>
      </dsp:nvSpPr>
      <dsp:spPr>
        <a:xfrm>
          <a:off x="4525256" y="2700455"/>
          <a:ext cx="1362390" cy="607630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100" i="1" kern="1200" dirty="0"/>
            <a:t>Midpoint (x y z)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100" i="0" kern="1200" dirty="0"/>
            <a:t>Normal vector</a:t>
          </a:r>
          <a:r>
            <a:rPr lang="en-ZA" sz="1100" i="1" kern="1200" dirty="0"/>
            <a:t> </a:t>
          </a:r>
        </a:p>
      </dsp:txBody>
      <dsp:txXfrm>
        <a:off x="4525256" y="2700455"/>
        <a:ext cx="1362390" cy="607630"/>
      </dsp:txXfrm>
    </dsp:sp>
    <dsp:sp modelId="{C66925F7-6544-40F6-B4C9-1913560B9058}">
      <dsp:nvSpPr>
        <dsp:cNvPr id="0" name=""/>
        <dsp:cNvSpPr/>
      </dsp:nvSpPr>
      <dsp:spPr>
        <a:xfrm rot="5400000">
          <a:off x="4505768" y="4162945"/>
          <a:ext cx="638011" cy="72635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C5E43E7-A769-4C79-A898-792DF6460823}">
      <dsp:nvSpPr>
        <dsp:cNvPr id="0" name=""/>
        <dsp:cNvSpPr/>
      </dsp:nvSpPr>
      <dsp:spPr>
        <a:xfrm>
          <a:off x="4336734" y="3455697"/>
          <a:ext cx="1074036" cy="751790"/>
        </a:xfrm>
        <a:prstGeom prst="roundRect">
          <a:avLst>
            <a:gd name="adj" fmla="val 16670"/>
          </a:avLst>
        </a:prstGeom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/>
            <a:t>irradiance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1300" kern="1200" dirty="0"/>
        </a:p>
      </dsp:txBody>
      <dsp:txXfrm>
        <a:off x="4373440" y="3492403"/>
        <a:ext cx="1000624" cy="678378"/>
      </dsp:txXfrm>
    </dsp:sp>
    <dsp:sp modelId="{81EA9853-2EF1-48CF-AB9A-2EFE1AF1054D}">
      <dsp:nvSpPr>
        <dsp:cNvPr id="0" name=""/>
        <dsp:cNvSpPr/>
      </dsp:nvSpPr>
      <dsp:spPr>
        <a:xfrm>
          <a:off x="5363452" y="3545984"/>
          <a:ext cx="1332980" cy="607630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100" kern="1200" dirty="0"/>
            <a:t>Normal to module surfaces</a:t>
          </a:r>
        </a:p>
      </dsp:txBody>
      <dsp:txXfrm>
        <a:off x="5363452" y="3545984"/>
        <a:ext cx="1332980" cy="607630"/>
      </dsp:txXfrm>
    </dsp:sp>
    <dsp:sp modelId="{FB9FF521-DB01-482B-B493-674A7F32899F}">
      <dsp:nvSpPr>
        <dsp:cNvPr id="0" name=""/>
        <dsp:cNvSpPr/>
      </dsp:nvSpPr>
      <dsp:spPr>
        <a:xfrm>
          <a:off x="5227224" y="4300205"/>
          <a:ext cx="1074036" cy="751790"/>
        </a:xfrm>
        <a:prstGeom prst="roundRect">
          <a:avLst>
            <a:gd name="adj" fmla="val 16670"/>
          </a:avLst>
        </a:prstGeom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/>
            <a:t>plot results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1300" kern="1200" dirty="0"/>
        </a:p>
      </dsp:txBody>
      <dsp:txXfrm>
        <a:off x="5263930" y="4336911"/>
        <a:ext cx="1000624" cy="678378"/>
      </dsp:txXfrm>
    </dsp:sp>
    <dsp:sp modelId="{4A4E394B-BC5F-4CA6-845F-FDAFADAC2C36}">
      <dsp:nvSpPr>
        <dsp:cNvPr id="0" name=""/>
        <dsp:cNvSpPr/>
      </dsp:nvSpPr>
      <dsp:spPr>
        <a:xfrm>
          <a:off x="6301260" y="4371906"/>
          <a:ext cx="781151" cy="607630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coolSlant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100" kern="1200" dirty="0"/>
            <a:t>W/m^2</a:t>
          </a:r>
        </a:p>
      </dsp:txBody>
      <dsp:txXfrm>
        <a:off x="6301260" y="4371906"/>
        <a:ext cx="781151" cy="6076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 alt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AD653F72-9F27-47CC-B465-E53B57C096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69571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ZA" dirty="0"/>
              <a:t>Good afternoon.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ZA" dirty="0"/>
              <a:t>My name is Jobert Louw and I will be discussing the topic: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+mn-ea"/>
                <a:cs typeface="+mn-cs"/>
              </a:rPr>
              <a:t>IRRADIANCE MODELING FOR BI-FACIAL PV MODULES USING THE RAY TRACING TECHNIQUE.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53F72-9F27-47CC-B465-E53B57C09622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40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The presentation will cover the following topics:</a:t>
            </a:r>
          </a:p>
          <a:p>
            <a:endParaRPr lang="en-ZA" dirty="0"/>
          </a:p>
          <a:p>
            <a:pPr marL="171450" indent="-171450">
              <a:buFontTx/>
              <a:buChar char="-"/>
            </a:pPr>
            <a:r>
              <a:rPr lang="en-ZA" dirty="0"/>
              <a:t>A short introduction into bi-facial PV technology.</a:t>
            </a:r>
          </a:p>
          <a:p>
            <a:pPr marL="171450" indent="-171450">
              <a:buFontTx/>
              <a:buChar char="-"/>
            </a:pPr>
            <a:r>
              <a:rPr lang="en-ZA" dirty="0"/>
              <a:t>More insight regarding the operation and modelling of bi-facial technology.</a:t>
            </a:r>
          </a:p>
          <a:p>
            <a:pPr marL="171450" indent="-171450">
              <a:buFontTx/>
              <a:buChar char="-"/>
            </a:pPr>
            <a:r>
              <a:rPr lang="en-ZA" dirty="0"/>
              <a:t>Existing simulation software and modelling techniques.</a:t>
            </a:r>
          </a:p>
          <a:p>
            <a:pPr marL="171450" indent="-171450">
              <a:buFontTx/>
              <a:buChar char="-"/>
            </a:pPr>
            <a:r>
              <a:rPr lang="en-ZA" dirty="0"/>
              <a:t>Ray Tracing software and the software tool named Radiance.</a:t>
            </a:r>
          </a:p>
          <a:p>
            <a:pPr marL="171450" indent="-171450">
              <a:buFontTx/>
              <a:buChar char="-"/>
            </a:pPr>
            <a:r>
              <a:rPr lang="en-ZA" dirty="0"/>
              <a:t>The proposed solution which entails a python interface for Radiance.</a:t>
            </a:r>
          </a:p>
          <a:p>
            <a:pPr marL="171450" indent="-171450">
              <a:buFontTx/>
              <a:buChar char="-"/>
            </a:pPr>
            <a:r>
              <a:rPr lang="en-ZA" dirty="0"/>
              <a:t>Simulation results of 3 different scenarios.</a:t>
            </a:r>
          </a:p>
          <a:p>
            <a:pPr marL="171450" indent="-171450">
              <a:buFontTx/>
              <a:buChar char="-"/>
            </a:pPr>
            <a:r>
              <a:rPr lang="en-ZA" dirty="0"/>
              <a:t>Conclusions and future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53F72-9F27-47CC-B465-E53B57C09622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1473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A bi-facial PV module is greatly dependent on the active rear side to potentially produce higher power outputs when compared to a mono-facial module.</a:t>
            </a:r>
          </a:p>
          <a:p>
            <a:pPr marL="171450" indent="-171450">
              <a:buFontTx/>
              <a:buChar char="-"/>
            </a:pPr>
            <a:r>
              <a:rPr lang="en-US" dirty="0"/>
              <a:t>Historically there has been a significant difference in cost between bi-facial and mono-facial modules.</a:t>
            </a:r>
          </a:p>
          <a:p>
            <a:pPr marL="171450" indent="-171450">
              <a:buFontTx/>
              <a:buChar char="-"/>
            </a:pPr>
            <a:r>
              <a:rPr lang="en-US" dirty="0"/>
              <a:t>Numerous advances in the manufacturing process of bi-facial cells have reduced costs of bi-facial modules which gives it the opportunity to enter the PV market.</a:t>
            </a:r>
          </a:p>
          <a:p>
            <a:pPr marL="171450" indent="-171450">
              <a:buFontTx/>
              <a:buChar char="-"/>
            </a:pPr>
            <a:r>
              <a:rPr lang="en-US" dirty="0"/>
              <a:t>Unfortunately PV plant investors and designers are still skeptical about the true benefits that bi-facial technology has to offer.</a:t>
            </a:r>
          </a:p>
          <a:p>
            <a:pPr marL="171450" indent="-171450">
              <a:buFontTx/>
              <a:buChar char="-"/>
            </a:pPr>
            <a:r>
              <a:rPr lang="en-US" dirty="0"/>
              <a:t>This is due to the inability to accurately characterize and model bi-facial modules.</a:t>
            </a:r>
          </a:p>
          <a:p>
            <a:pPr marL="171450" indent="-171450">
              <a:buFontTx/>
              <a:buChar char="-"/>
            </a:pPr>
            <a:r>
              <a:rPr lang="en-US" dirty="0"/>
              <a:t>Existing simulation software proves to be inaccurate </a:t>
            </a:r>
          </a:p>
          <a:p>
            <a:pPr marL="171450" indent="-171450">
              <a:buFontTx/>
              <a:buChar char="-"/>
            </a:pPr>
            <a:r>
              <a:rPr lang="en-US" dirty="0"/>
              <a:t>And therefore I am investigating the possibility of implementing Ray Tracing to solve this problem.  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53F72-9F27-47CC-B465-E53B57C09622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0728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The rear side irradiance is a big contributor to the total power output of a bi-facial module.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illustration on the right shows some of the factors that have a effect on maximizing the rear side irradiance.</a:t>
            </a:r>
          </a:p>
          <a:p>
            <a:pPr marL="171450" indent="-171450">
              <a:buFontTx/>
              <a:buChar char="-"/>
            </a:pPr>
            <a:r>
              <a:rPr lang="en-US" dirty="0"/>
              <a:t>A few important factors are the mounting height of the module, the ground surface albedo and the mounting structure of the module.</a:t>
            </a:r>
          </a:p>
          <a:p>
            <a:pPr marL="171450" indent="-171450">
              <a:buFontTx/>
              <a:buChar char="-"/>
            </a:pPr>
            <a:r>
              <a:rPr lang="en-US" dirty="0"/>
              <a:t>Research done by NREL, shows that an increase of module  mounting height between 0-1 meters results in an increase of rear side irradiance.</a:t>
            </a:r>
          </a:p>
          <a:p>
            <a:pPr marL="171450" indent="-171450">
              <a:buFontTx/>
              <a:buChar char="-"/>
            </a:pPr>
            <a:r>
              <a:rPr lang="en-US" dirty="0"/>
              <a:t>By increasing the albedo value of the surrounding ground surface with snow for example, the rear side irradiance can also be maximized.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These two factors will have little to no effect if the module’s mounting structure is causing self-shading on the rear side.</a:t>
            </a:r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53F72-9F27-47CC-B465-E53B57C09622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7968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Although we can maximize the rear side irradiance, it is important to know what effect this will have on the total power output by implementing a electrical model.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model that I have investigated is the two-diode model.</a:t>
            </a:r>
          </a:p>
          <a:p>
            <a:pPr marL="171450" indent="-171450">
              <a:buFontTx/>
              <a:buChar char="-"/>
            </a:pPr>
            <a:r>
              <a:rPr lang="en-US" dirty="0"/>
              <a:t>This model is realized by placing two-two diode models is parallel, one representing the front side and the other representing the rear side of the module.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current sources </a:t>
            </a:r>
            <a:r>
              <a:rPr lang="en-US" dirty="0" err="1"/>
              <a:t>Ilf</a:t>
            </a:r>
            <a:r>
              <a:rPr lang="en-US" dirty="0"/>
              <a:t> and </a:t>
            </a:r>
            <a:r>
              <a:rPr lang="en-US" dirty="0" err="1"/>
              <a:t>Ilb</a:t>
            </a:r>
            <a:r>
              <a:rPr lang="en-US" dirty="0"/>
              <a:t> are dependent on the amount of irradiance received by each side of the module.</a:t>
            </a:r>
          </a:p>
          <a:p>
            <a:pPr marL="171450" indent="-171450">
              <a:buFontTx/>
              <a:buChar char="-"/>
            </a:pPr>
            <a:r>
              <a:rPr lang="en-US" dirty="0"/>
              <a:t>Each side’s current output is added to result in the total current output of the module.</a:t>
            </a:r>
          </a:p>
          <a:p>
            <a:pPr marL="171450" indent="-171450">
              <a:buFontTx/>
              <a:buChar char="-"/>
            </a:pPr>
            <a:r>
              <a:rPr lang="en-US" dirty="0"/>
              <a:t>Although this model is simple, it remains difficult for bifacial module manufacturers to characterize modules extensively.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53F72-9F27-47CC-B465-E53B57C09622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8328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Currently there are no standardized characterization tests for bi-facial modules.</a:t>
            </a:r>
          </a:p>
          <a:p>
            <a:pPr marL="171450" indent="-171450">
              <a:buFontTx/>
              <a:buChar char="-"/>
            </a:pPr>
            <a:r>
              <a:rPr lang="en-US" dirty="0"/>
              <a:t>Most bi-facial modules are only characterized by the </a:t>
            </a:r>
            <a:r>
              <a:rPr lang="en-US" dirty="0" err="1"/>
              <a:t>bifaciality</a:t>
            </a:r>
            <a:r>
              <a:rPr lang="en-US" dirty="0"/>
              <a:t> factor.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</a:t>
            </a:r>
            <a:r>
              <a:rPr lang="en-US" dirty="0" err="1"/>
              <a:t>bifaciality</a:t>
            </a:r>
            <a:r>
              <a:rPr lang="en-US" dirty="0"/>
              <a:t> factor is the ratio that describes the rear side’s ability to produce power under the same illumination conditions as the front side.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current methodology that NREL designed, is being implemented by most bi-facial modules manufacturers:</a:t>
            </a:r>
          </a:p>
          <a:p>
            <a:pPr marL="171450" indent="-171450">
              <a:buFontTx/>
              <a:buChar char="-"/>
            </a:pPr>
            <a:r>
              <a:rPr lang="en-US" dirty="0"/>
              <a:t>Standard Test Conditions are set to 1000 W/m2 illumination and module temperature of 25 </a:t>
            </a:r>
            <a:r>
              <a:rPr lang="en-US" dirty="0" err="1"/>
              <a:t>degC</a:t>
            </a:r>
            <a:r>
              <a:rPr lang="en-US" dirty="0"/>
              <a:t>.</a:t>
            </a:r>
          </a:p>
          <a:p>
            <a:pPr marL="171450" indent="-171450">
              <a:buFontTx/>
              <a:buChar char="-"/>
            </a:pPr>
            <a:r>
              <a:rPr lang="en-US" dirty="0"/>
              <a:t>Steps….</a:t>
            </a:r>
          </a:p>
          <a:p>
            <a:pPr marL="171450" indent="-171450">
              <a:buFontTx/>
              <a:buChar char="-"/>
            </a:pPr>
            <a:r>
              <a:rPr lang="en-US" dirty="0"/>
              <a:t>With these measurements the </a:t>
            </a:r>
            <a:r>
              <a:rPr lang="en-US" dirty="0" err="1"/>
              <a:t>bifaciality</a:t>
            </a:r>
            <a:r>
              <a:rPr lang="en-US" dirty="0"/>
              <a:t> factor can be calculated.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53F72-9F27-47CC-B465-E53B57C09622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9666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As the bi-faciality factor is the only value given that characterizes the rear side, it becomes hard to model a bi-facial module.</a:t>
            </a:r>
          </a:p>
          <a:p>
            <a:pPr marL="171450" indent="-171450">
              <a:buFontTx/>
              <a:buChar char="-"/>
            </a:pPr>
            <a:r>
              <a:rPr lang="en-US" dirty="0"/>
              <a:t>Currently there is a shortage of commercially available software for simulating bi-facial PV modules.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PVSyst</a:t>
            </a:r>
            <a:r>
              <a:rPr lang="en-US" dirty="0"/>
              <a:t> and </a:t>
            </a:r>
            <a:r>
              <a:rPr lang="en-US" dirty="0" err="1"/>
              <a:t>SolarWorld</a:t>
            </a:r>
            <a:r>
              <a:rPr lang="en-US" dirty="0"/>
              <a:t> are two software packages that have bi-facial simulation capabilities.</a:t>
            </a:r>
          </a:p>
          <a:p>
            <a:pPr marL="171450" indent="-171450">
              <a:buFontTx/>
              <a:buChar char="-"/>
            </a:pPr>
            <a:r>
              <a:rPr lang="en-US" dirty="0"/>
              <a:t>A study done by NREL shows the comparison between four simulation tools: </a:t>
            </a:r>
            <a:r>
              <a:rPr lang="en-US" dirty="0" err="1"/>
              <a:t>PVSyst</a:t>
            </a:r>
            <a:r>
              <a:rPr lang="en-US" dirty="0"/>
              <a:t> version 6.6.4., </a:t>
            </a:r>
            <a:r>
              <a:rPr lang="en-US" dirty="0" err="1"/>
              <a:t>SolarWorld</a:t>
            </a:r>
            <a:r>
              <a:rPr lang="en-US" dirty="0"/>
              <a:t> and NREL’s own implementation of a View Factor and Ray Tracing model.</a:t>
            </a:r>
          </a:p>
          <a:p>
            <a:pPr marL="171450" indent="-171450">
              <a:buFontTx/>
              <a:buChar char="-"/>
            </a:pPr>
            <a:r>
              <a:rPr lang="en-US" dirty="0"/>
              <a:t>From the graph on the right, it can be seen that there are variations of up to 10% between rear side irradiance values given by each simulation.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These variations are mainly due to different implementations of the View Factor model that neglects a number of factors that influences rear side irradiance.</a:t>
            </a:r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53F72-9F27-47CC-B465-E53B57C09622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963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/>
              <a:t>This is where Ray Tracing can serve as a solution.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This technique is realized by projecting a number of virtual rays into a predefined geometric scene.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Each ray interaction with a scene object is traced back to all light sources in the scene to result in a very realistic rendered image and illumination data.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My research aims to exploit the ray tracing capabilities of a software tool called Radiance.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Radiance is a Unix based, open source toolkit that was originally developed for architectural lighting analysis.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Geometric defined scenes can be imported from a variety of CAD programs as well as more robust text file descriptions.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The images below show a basic scene rendered with Radiance. 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The left shows the detailed rendering of shadows where the right shows the interaction of light with different materials in the scene.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53F72-9F27-47CC-B465-E53B57C09622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2000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The proposed solution is to develop a seamless python interface for Radiance that can simulate bi-facial plants and their various design parameters.</a:t>
            </a:r>
          </a:p>
          <a:p>
            <a:pPr marL="171450" indent="-171450">
              <a:buFontTx/>
              <a:buChar char="-"/>
            </a:pPr>
            <a:r>
              <a:rPr lang="en-US" dirty="0"/>
              <a:t>A user can input design parameters from which a geometric scene of a bifacial plant is created.</a:t>
            </a:r>
          </a:p>
          <a:p>
            <a:pPr marL="171450" indent="-171450">
              <a:buFontTx/>
              <a:buChar char="-"/>
            </a:pPr>
            <a:r>
              <a:rPr lang="en-US" dirty="0"/>
              <a:t>After converting the scene files, the mid points and normal vectors of each module are calculated  in order to take irradiance measurements.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results are then plotted in units of W/m2.</a:t>
            </a:r>
          </a:p>
          <a:p>
            <a:pPr marL="0" indent="0">
              <a:buFontTx/>
              <a:buNone/>
            </a:pP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53F72-9F27-47CC-B465-E53B57C09622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1513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3 scenarios were simulated to test the reliability of the developed interface.</a:t>
            </a:r>
          </a:p>
          <a:p>
            <a:pPr marL="171450" indent="-171450">
              <a:buFontTx/>
              <a:buChar char="-"/>
            </a:pPr>
            <a:r>
              <a:rPr lang="en-US" dirty="0"/>
              <a:t>First a tilt optimization test was done.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results for the simulation are shown on the right, which is the measured irradiance on the front of each module.</a:t>
            </a:r>
          </a:p>
          <a:p>
            <a:pPr marL="171450" indent="-171450">
              <a:buFontTx/>
              <a:buChar char="-"/>
            </a:pPr>
            <a:r>
              <a:rPr lang="en-US" dirty="0"/>
              <a:t>For this test the solar altitude angle was set to 30deg</a:t>
            </a:r>
          </a:p>
          <a:p>
            <a:pPr marL="171450" indent="-171450">
              <a:buFontTx/>
              <a:buChar char="-"/>
            </a:pPr>
            <a:r>
              <a:rPr lang="en-US" dirty="0"/>
              <a:t>At first the modules were set to a 90 angle relative to the ground.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modules were then tilted to 45deg to face the sun more directly.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results show a positive correlation and a increase in front irradiance that was expected.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53F72-9F27-47CC-B465-E53B57C09622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2159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The second test was done to simulate the effect of ground surface albedo.</a:t>
            </a:r>
          </a:p>
          <a:p>
            <a:pPr marL="171450" indent="-171450">
              <a:buFontTx/>
              <a:buChar char="-"/>
            </a:pPr>
            <a:r>
              <a:rPr lang="en-US" dirty="0"/>
              <a:t>Again the results are shown on the right and are the measured rear side irradiance of each module.</a:t>
            </a:r>
          </a:p>
          <a:p>
            <a:pPr marL="171450" indent="-171450">
              <a:buFontTx/>
              <a:buChar char="-"/>
            </a:pPr>
            <a:r>
              <a:rPr lang="en-US" dirty="0"/>
              <a:t>For the first scenario the ground surface was set to soil with an albedo value of 0.45.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ground surface was then set to snow with an albedo value of 0.85.</a:t>
            </a:r>
          </a:p>
          <a:p>
            <a:pPr marL="171450" indent="-171450">
              <a:buFontTx/>
              <a:buChar char="-"/>
            </a:pPr>
            <a:r>
              <a:rPr lang="en-US" dirty="0"/>
              <a:t>As you can see, the average rear side irradiance nearly doubled with an enhancement of ground surface.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53F72-9F27-47CC-B465-E53B57C09622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7009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Finally a comparison was made between mono-facial and bi-facial modules.</a:t>
            </a:r>
          </a:p>
          <a:p>
            <a:pPr marL="171450" indent="-171450">
              <a:buFontTx/>
              <a:buChar char="-"/>
            </a:pPr>
            <a:r>
              <a:rPr lang="en-US" dirty="0"/>
              <a:t>For the first test only the front side irradiance was taken into account for the total effective irradiance for each module.</a:t>
            </a:r>
          </a:p>
          <a:p>
            <a:pPr marL="171450" indent="-171450">
              <a:buFontTx/>
              <a:buChar char="-"/>
            </a:pPr>
            <a:r>
              <a:rPr lang="en-US" dirty="0"/>
              <a:t>For the bi-facial modules the front and rear side irradiances were added for the total effective irradiance of each module.</a:t>
            </a:r>
          </a:p>
          <a:p>
            <a:pPr marL="171450" indent="-171450">
              <a:buFontTx/>
              <a:buChar char="-"/>
            </a:pPr>
            <a:r>
              <a:rPr lang="en-US" dirty="0"/>
              <a:t>By taking the electrical model into account, it is clear that an increase in power output is expected for the bi-facial module test.</a:t>
            </a:r>
          </a:p>
          <a:p>
            <a:pPr marL="0" indent="0">
              <a:buFontTx/>
              <a:buNone/>
            </a:pPr>
            <a:r>
              <a:rPr lang="en-US" dirty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53F72-9F27-47CC-B465-E53B57C09622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8021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From my research and results the following conclusions can be drawn:</a:t>
            </a:r>
          </a:p>
          <a:p>
            <a:pPr marL="171450" indent="-171450">
              <a:buFontTx/>
              <a:buChar char="-"/>
            </a:pPr>
            <a:r>
              <a:rPr lang="en-US" dirty="0"/>
              <a:t>Bi-facial PV offer many benefits but the unpredictability and inability to characterize the technology, makes it hard to fully enter the PV market.</a:t>
            </a:r>
          </a:p>
          <a:p>
            <a:pPr marL="171450" indent="-171450">
              <a:buFontTx/>
              <a:buChar char="-"/>
            </a:pPr>
            <a:r>
              <a:rPr lang="en-US" dirty="0"/>
              <a:t>Due to the shortage of bi-facial simulation software and the inaccuracy between existing products, it is desirable to investigate the possibility of Ray Tracing to serve as a viable solution.</a:t>
            </a:r>
          </a:p>
          <a:p>
            <a:pPr marL="171450" indent="-171450">
              <a:buFontTx/>
              <a:buChar char="-"/>
            </a:pPr>
            <a:r>
              <a:rPr lang="en-US" dirty="0"/>
              <a:t>Due to it’s high accuracy in lighting analysis, Ray Tracing and more specifically Radiance, can be a good candidate for modelling rear side irradiance of bi-facial modules.</a:t>
            </a:r>
          </a:p>
          <a:p>
            <a:pPr marL="171450" indent="-171450">
              <a:buFontTx/>
              <a:buChar char="-"/>
            </a:pPr>
            <a:r>
              <a:rPr lang="en-US" dirty="0"/>
              <a:t>So far a python interface for Radiance was successfully developed and the results of the simulations are satisfying when various design parameters are tested.</a:t>
            </a:r>
          </a:p>
          <a:p>
            <a:pPr marL="0" indent="0">
              <a:buFontTx/>
              <a:buNone/>
            </a:pP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53F72-9F27-47CC-B465-E53B57C09622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737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ZA" dirty="0"/>
              <a:t>For future work I will be adding a electrical model in order to do annual energy yield calculations as well as finding the maximum and minimum power ratings of bi-facial plants.</a:t>
            </a:r>
          </a:p>
          <a:p>
            <a:pPr marL="171450" indent="-171450">
              <a:buFontTx/>
              <a:buChar char="-"/>
            </a:pPr>
            <a:r>
              <a:rPr lang="en-ZA" dirty="0"/>
              <a:t>I have already incorporated different sky models to further enhance the accuracy of irradiance values of simulations.</a:t>
            </a:r>
          </a:p>
          <a:p>
            <a:pPr marL="171450" indent="-171450">
              <a:buFontTx/>
              <a:buChar char="-"/>
            </a:pPr>
            <a:r>
              <a:rPr lang="en-ZA" dirty="0"/>
              <a:t>Lastly I will investigate the possibility of optimization algorithms to find the best setup for certain design parameters.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53F72-9F27-47CC-B465-E53B57C09622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377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ECFAE67-AD95-498B-9AB3-9FE218577B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5967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41EE8CE-83F6-4342-97D3-1A0D320D6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4825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610F32C-EC97-436B-918D-67FB766C70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3951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2133600"/>
            <a:ext cx="32004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2133600"/>
            <a:ext cx="32004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46286D9-776D-468C-AA74-1BFC3A9276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129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FF024D-F3A4-42E1-877C-5338CEFAEF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6766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FD3D369-63D2-427F-8901-03FC2EFCFC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2368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236CA3F-2BD3-48CA-A885-3ECFD59D71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994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6A26C4-BD86-4430-A121-CC4675A3B3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8344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E72BF0-B596-4B35-B4BE-9E8DBB2567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6520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494651-A7B7-44A1-BD90-2D6A88E55D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5057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33400"/>
            <a:ext cx="1638300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533400"/>
            <a:ext cx="4762500" cy="5105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2ABCE2D-D299-43D0-B0FB-128CF93557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3668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533400"/>
            <a:ext cx="5638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2133600"/>
            <a:ext cx="65532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52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2D2A794D-DCA3-4378-9DBD-B0A4C97E17A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rgbClr val="6C7779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6C7779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6C7779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6C7779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6C7779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6C7779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6C7779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6C7779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6C7779"/>
          </a:solidFill>
          <a:latin typeface="Arial" panose="020B0604020202020204" pitchFamily="34" charset="0"/>
        </a:defRPr>
      </a:lvl9pPr>
    </p:titleStyle>
    <p:bodyStyle>
      <a:lvl1pPr marL="457200" indent="-457200" algn="l" rtl="0" eaLnBrk="1" fontAlgn="base" hangingPunct="1">
        <a:spcBef>
          <a:spcPct val="20000"/>
        </a:spcBef>
        <a:spcAft>
          <a:spcPct val="100000"/>
        </a:spcAft>
        <a:defRPr sz="2000" b="1" kern="1200">
          <a:solidFill>
            <a:srgbClr val="6C7779"/>
          </a:solidFill>
          <a:latin typeface="+mn-lt"/>
          <a:ea typeface="+mn-ea"/>
          <a:cs typeface="+mn-cs"/>
        </a:defRPr>
      </a:lvl1pPr>
      <a:lvl2pPr marL="838200" indent="-381000" algn="l" rtl="0" eaLnBrk="1" fontAlgn="base" hangingPunct="1">
        <a:spcBef>
          <a:spcPct val="20000"/>
        </a:spcBef>
        <a:spcAft>
          <a:spcPct val="0"/>
        </a:spcAft>
        <a:buClr>
          <a:srgbClr val="FFB500"/>
        </a:buClr>
        <a:buFont typeface="Wingdings" panose="05000000000000000000" pitchFamily="2" charset="2"/>
        <a:buChar char="§"/>
        <a:defRPr kern="1200">
          <a:solidFill>
            <a:srgbClr val="6C7779"/>
          </a:solidFill>
          <a:latin typeface="+mn-lt"/>
          <a:ea typeface="+mn-ea"/>
          <a:cs typeface="+mn-cs"/>
        </a:defRPr>
      </a:lvl2pPr>
      <a:lvl3pPr marL="1371600" indent="-457200" algn="l" rtl="0" eaLnBrk="1" fontAlgn="base" hangingPunct="1">
        <a:spcBef>
          <a:spcPct val="20000"/>
        </a:spcBef>
        <a:spcAft>
          <a:spcPct val="0"/>
        </a:spcAft>
        <a:defRPr sz="2400" kern="1200">
          <a:solidFill>
            <a:schemeClr val="bg2"/>
          </a:solidFill>
          <a:latin typeface="+mn-lt"/>
          <a:ea typeface="+mn-ea"/>
          <a:cs typeface="+mn-cs"/>
        </a:defRPr>
      </a:lvl3pPr>
      <a:lvl4pPr marL="1752600" indent="-3810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" panose="02020603050405020304" pitchFamily="18" charset="0"/>
          <a:ea typeface="+mn-ea"/>
          <a:cs typeface="+mn-cs"/>
        </a:defRPr>
      </a:lvl4pPr>
      <a:lvl5pPr marL="2209800" indent="-3810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2.jpe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jpe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sv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2.jpeg"/><Relationship Id="rId9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.jpe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33.svg"/><Relationship Id="rId5" Type="http://schemas.openxmlformats.org/officeDocument/2006/relationships/image" Target="../media/image2.jpe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1.sv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37.png"/><Relationship Id="rId4" Type="http://schemas.openxmlformats.org/officeDocument/2006/relationships/diagramData" Target="../diagrams/data1.xml"/><Relationship Id="rId9" Type="http://schemas.openxmlformats.org/officeDocument/2006/relationships/image" Target="../media/image3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45.png"/><Relationship Id="rId18" Type="http://schemas.openxmlformats.org/officeDocument/2006/relationships/image" Target="../media/image50.svg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12" Type="http://schemas.openxmlformats.org/officeDocument/2006/relationships/image" Target="../media/image44.svg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8.svg"/><Relationship Id="rId20" Type="http://schemas.openxmlformats.org/officeDocument/2006/relationships/image" Target="../media/image52.sv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43.png"/><Relationship Id="rId5" Type="http://schemas.openxmlformats.org/officeDocument/2006/relationships/diagramLayout" Target="../diagrams/layout2.xml"/><Relationship Id="rId15" Type="http://schemas.openxmlformats.org/officeDocument/2006/relationships/image" Target="../media/image47.png"/><Relationship Id="rId10" Type="http://schemas.openxmlformats.org/officeDocument/2006/relationships/image" Target="../media/image42.svg"/><Relationship Id="rId19" Type="http://schemas.openxmlformats.org/officeDocument/2006/relationships/image" Target="../media/image51.png"/><Relationship Id="rId4" Type="http://schemas.openxmlformats.org/officeDocument/2006/relationships/diagramData" Target="../diagrams/data2.xml"/><Relationship Id="rId9" Type="http://schemas.openxmlformats.org/officeDocument/2006/relationships/image" Target="../media/image41.png"/><Relationship Id="rId14" Type="http://schemas.openxmlformats.org/officeDocument/2006/relationships/image" Target="../media/image4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4.png"/><Relationship Id="rId5" Type="http://schemas.openxmlformats.org/officeDocument/2006/relationships/image" Target="../media/image53.JP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5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6.png"/><Relationship Id="rId5" Type="http://schemas.openxmlformats.org/officeDocument/2006/relationships/image" Target="../media/image54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331913" y="1196975"/>
            <a:ext cx="424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ZA" altLang="en-US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1331913" y="1196975"/>
            <a:ext cx="430688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IRRADIANCE MODELING FOR BI-FACIAL PV MODULES USING THE RAY TRACING TECHNIQUE.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43607" y="120309"/>
            <a:ext cx="8937939" cy="1831240"/>
          </a:xfrm>
          <a:prstGeom prst="rect">
            <a:avLst/>
          </a:prstGeom>
        </p:spPr>
        <p:txBody>
          <a:bodyPr>
            <a:norm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6C7779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1331913" y="2260520"/>
            <a:ext cx="4535487" cy="768356"/>
          </a:xfrm>
          <a:prstGeom prst="rect">
            <a:avLst/>
          </a:prstGeom>
        </p:spPr>
        <p:txBody>
          <a:bodyPr>
            <a:noAutofit/>
          </a:bodyPr>
          <a:lstStyle>
            <a:lvl1pPr marL="457200" indent="-457200" algn="l" rtl="0" fontAlgn="base">
              <a:spcBef>
                <a:spcPct val="20000"/>
              </a:spcBef>
              <a:spcAft>
                <a:spcPct val="100000"/>
              </a:spcAft>
              <a:defRPr sz="2000" b="1" kern="1200">
                <a:solidFill>
                  <a:srgbClr val="6C7779"/>
                </a:solidFill>
                <a:latin typeface="+mn-lt"/>
                <a:ea typeface="+mn-ea"/>
                <a:cs typeface="+mn-cs"/>
              </a:defRPr>
            </a:lvl1pPr>
            <a:lvl2pPr marL="838200" indent="-381000" algn="l" rtl="0" fontAlgn="base">
              <a:spcBef>
                <a:spcPct val="20000"/>
              </a:spcBef>
              <a:spcAft>
                <a:spcPct val="0"/>
              </a:spcAft>
              <a:buClr>
                <a:srgbClr val="FFB500"/>
              </a:buClr>
              <a:buFont typeface="Wingdings" panose="05000000000000000000" pitchFamily="2" charset="2"/>
              <a:buChar char="§"/>
              <a:defRPr kern="1200">
                <a:solidFill>
                  <a:srgbClr val="6C7779"/>
                </a:solidFill>
                <a:latin typeface="+mn-lt"/>
                <a:ea typeface="+mn-ea"/>
                <a:cs typeface="+mn-cs"/>
              </a:defRPr>
            </a:lvl2pPr>
            <a:lvl3pPr marL="1371600" indent="-4572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52600" indent="-3810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22098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ZA" sz="1200" dirty="0">
                <a:latin typeface="Arial" panose="020B0604020202020204" pitchFamily="34" charset="0"/>
                <a:cs typeface="Arial" panose="020B0604020202020204" pitchFamily="34" charset="0"/>
              </a:rPr>
              <a:t>Renewable Energy Postgraduate Symposium 2018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021489"/>
            <a:ext cx="48566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J.A. Louw &amp; Dr A.J. Rix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988" y="5791200"/>
            <a:ext cx="2901798" cy="7683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1331640" y="1158822"/>
            <a:ext cx="5858797" cy="988373"/>
          </a:xfrm>
          <a:prstGeom prst="rect">
            <a:avLst/>
          </a:prstGeom>
        </p:spPr>
        <p:txBody>
          <a:bodyPr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6C7779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C7779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ZA" sz="4400" dirty="0"/>
              <a:t>Overview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619672" y="2161089"/>
            <a:ext cx="4896544" cy="3816424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 algn="l" rtl="0" fontAlgn="base">
              <a:spcBef>
                <a:spcPct val="20000"/>
              </a:spcBef>
              <a:spcAft>
                <a:spcPct val="100000"/>
              </a:spcAft>
              <a:defRPr sz="2000" b="1" kern="1200">
                <a:solidFill>
                  <a:srgbClr val="6C7779"/>
                </a:solidFill>
                <a:latin typeface="+mn-lt"/>
                <a:ea typeface="+mn-ea"/>
                <a:cs typeface="+mn-cs"/>
              </a:defRPr>
            </a:lvl1pPr>
            <a:lvl2pPr marL="838200" indent="-381000" algn="l" rtl="0" fontAlgn="base">
              <a:spcBef>
                <a:spcPct val="20000"/>
              </a:spcBef>
              <a:spcAft>
                <a:spcPct val="0"/>
              </a:spcAft>
              <a:buClr>
                <a:srgbClr val="FFB500"/>
              </a:buClr>
              <a:buFont typeface="Wingdings" panose="05000000000000000000" pitchFamily="2" charset="2"/>
              <a:buChar char="§"/>
              <a:defRPr kern="1200">
                <a:solidFill>
                  <a:srgbClr val="6C7779"/>
                </a:solidFill>
                <a:latin typeface="+mn-lt"/>
                <a:ea typeface="+mn-ea"/>
                <a:cs typeface="+mn-cs"/>
              </a:defRPr>
            </a:lvl2pPr>
            <a:lvl3pPr marL="1371600" indent="-4572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52600" indent="-3810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22098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ZA" sz="2800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41874" y="1826289"/>
            <a:ext cx="52383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800" dirty="0">
                <a:latin typeface="+mn-lt"/>
              </a:rPr>
              <a:t>1. Introduction</a:t>
            </a:r>
          </a:p>
          <a:p>
            <a:r>
              <a:rPr lang="en-ZA" sz="1800" dirty="0">
                <a:latin typeface="+mn-lt"/>
              </a:rPr>
              <a:t>2. Bi-facial PV modules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ZA" sz="1800" dirty="0">
                <a:latin typeface="+mn-lt"/>
              </a:rPr>
              <a:t>Rear side irradiance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ZA" sz="1800" dirty="0">
                <a:latin typeface="+mn-lt"/>
              </a:rPr>
              <a:t>Electrical model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ZA" sz="1800" dirty="0">
                <a:latin typeface="+mn-lt"/>
              </a:rPr>
              <a:t>Bi-facial PV module characterisation</a:t>
            </a:r>
          </a:p>
          <a:p>
            <a:r>
              <a:rPr lang="en-ZA" sz="1800" dirty="0">
                <a:latin typeface="+mn-lt"/>
              </a:rPr>
              <a:t>3. Simulation and modelling of bi-facial PV modules</a:t>
            </a:r>
          </a:p>
          <a:p>
            <a:r>
              <a:rPr lang="en-ZA" sz="1800" dirty="0">
                <a:latin typeface="+mn-lt"/>
              </a:rPr>
              <a:t>4. Ray tracing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ZA" sz="1800" i="1" dirty="0">
                <a:latin typeface="+mn-lt"/>
              </a:rPr>
              <a:t>RADIANCE</a:t>
            </a:r>
            <a:r>
              <a:rPr lang="en-ZA" sz="1800" dirty="0">
                <a:latin typeface="+mn-lt"/>
              </a:rPr>
              <a:t> software</a:t>
            </a:r>
          </a:p>
          <a:p>
            <a:r>
              <a:rPr lang="en-ZA" sz="1800" dirty="0">
                <a:latin typeface="+mn-lt"/>
              </a:rPr>
              <a:t>5. Proposed solution</a:t>
            </a:r>
            <a:endParaRPr lang="en-ZA" sz="1800" i="1" dirty="0">
              <a:latin typeface="+mn-lt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ZA" sz="1800" dirty="0">
                <a:latin typeface="+mn-lt"/>
              </a:rPr>
              <a:t>Program flow</a:t>
            </a:r>
          </a:p>
          <a:p>
            <a:r>
              <a:rPr lang="en-ZA" sz="1800" dirty="0">
                <a:latin typeface="+mn-lt"/>
              </a:rPr>
              <a:t>6. Simulation results</a:t>
            </a:r>
          </a:p>
          <a:p>
            <a:r>
              <a:rPr lang="en-ZA" sz="1800" dirty="0">
                <a:latin typeface="+mn-lt"/>
              </a:rPr>
              <a:t>7. Conclusions and future work</a:t>
            </a:r>
            <a:endParaRPr lang="en-US" sz="1800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317" y="5867400"/>
            <a:ext cx="2901798" cy="7683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2428" y="739157"/>
            <a:ext cx="7959144" cy="874216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bg2"/>
                </a:solidFill>
              </a:rPr>
              <a:t>Introduction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85363"/>
            <a:ext cx="2901798" cy="76835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C1A15EC-AD32-4532-9904-B1F304F48AA2}"/>
              </a:ext>
            </a:extLst>
          </p:cNvPr>
          <p:cNvGrpSpPr/>
          <p:nvPr/>
        </p:nvGrpSpPr>
        <p:grpSpPr>
          <a:xfrm>
            <a:off x="1600200" y="1894551"/>
            <a:ext cx="7816902" cy="4474990"/>
            <a:chOff x="1364807" y="1613373"/>
            <a:chExt cx="7816902" cy="4474990"/>
          </a:xfrm>
        </p:grpSpPr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3C280938-5A30-457C-9CD4-A55AD955903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33651" y="1737025"/>
              <a:ext cx="7248058" cy="4351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457200" indent="-457200" algn="l" rtl="0" eaLnBrk="1" fontAlgn="base" hangingPunct="1">
                <a:spcBef>
                  <a:spcPct val="20000"/>
                </a:spcBef>
                <a:spcAft>
                  <a:spcPct val="100000"/>
                </a:spcAft>
                <a:defRPr sz="2000" b="1" kern="1200">
                  <a:solidFill>
                    <a:srgbClr val="6C7779"/>
                  </a:solidFill>
                  <a:latin typeface="+mn-lt"/>
                  <a:ea typeface="+mn-ea"/>
                  <a:cs typeface="+mn-cs"/>
                </a:defRPr>
              </a:lvl1pPr>
              <a:lvl2pPr marL="838200" indent="-3810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B500"/>
                </a:buClr>
                <a:buFont typeface="Wingdings" panose="05000000000000000000" pitchFamily="2" charset="2"/>
                <a:buChar char="§"/>
                <a:defRPr kern="1200">
                  <a:solidFill>
                    <a:srgbClr val="6C7779"/>
                  </a:solidFill>
                  <a:latin typeface="+mn-lt"/>
                  <a:ea typeface="+mn-ea"/>
                  <a:cs typeface="+mn-cs"/>
                </a:defRPr>
              </a:lvl2pPr>
              <a:lvl3pPr marL="1371600" indent="-457200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 sz="2400" kern="12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3pPr>
              <a:lvl4pPr marL="1752600" indent="-3810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Times" panose="02020603050405020304" pitchFamily="18" charset="0"/>
                  <a:ea typeface="+mn-ea"/>
                  <a:cs typeface="+mn-cs"/>
                </a:defRPr>
              </a:lvl4pPr>
              <a:lvl5pPr marL="2209800" indent="-3810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Times" panose="020206030504050203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/>
              <a:r>
                <a:rPr lang="en-ZA" sz="1800" b="0" dirty="0">
                  <a:solidFill>
                    <a:schemeClr val="tx1"/>
                  </a:solidFill>
                </a:rPr>
                <a:t>  Active </a:t>
              </a:r>
              <a:r>
                <a:rPr lang="en-ZA" sz="1800" dirty="0">
                  <a:solidFill>
                    <a:schemeClr val="tx1"/>
                  </a:solidFill>
                </a:rPr>
                <a:t>rear side </a:t>
              </a:r>
              <a:r>
                <a:rPr lang="en-ZA" sz="1800" b="0" dirty="0">
                  <a:solidFill>
                    <a:schemeClr val="tx1"/>
                  </a:solidFill>
                </a:rPr>
                <a:t>leads to potentially higher power outputs.</a:t>
              </a:r>
            </a:p>
            <a:p>
              <a:pPr marL="0" indent="0"/>
              <a:r>
                <a:rPr lang="en-ZA" sz="1800" b="0" dirty="0">
                  <a:solidFill>
                    <a:schemeClr val="tx1"/>
                  </a:solidFill>
                </a:rPr>
                <a:t>  </a:t>
              </a:r>
              <a:r>
                <a:rPr lang="en-ZA" sz="1800" dirty="0">
                  <a:solidFill>
                    <a:schemeClr val="tx1"/>
                  </a:solidFill>
                </a:rPr>
                <a:t>Cost</a:t>
              </a:r>
              <a:r>
                <a:rPr lang="en-ZA" sz="1800" b="0" dirty="0">
                  <a:solidFill>
                    <a:schemeClr val="tx1"/>
                  </a:solidFill>
                </a:rPr>
                <a:t> difference: Mono-facial vs Bi-facial</a:t>
              </a:r>
            </a:p>
            <a:p>
              <a:pPr marL="0" indent="0"/>
              <a:r>
                <a:rPr lang="en-ZA" sz="1800" b="0" dirty="0">
                  <a:solidFill>
                    <a:schemeClr val="tx1"/>
                  </a:solidFill>
                </a:rPr>
                <a:t>  </a:t>
              </a:r>
              <a:r>
                <a:rPr lang="en-ZA" sz="1800" dirty="0">
                  <a:solidFill>
                    <a:schemeClr val="tx1"/>
                  </a:solidFill>
                </a:rPr>
                <a:t>Market</a:t>
              </a:r>
              <a:r>
                <a:rPr lang="en-ZA" sz="1800" b="0" dirty="0">
                  <a:solidFill>
                    <a:schemeClr val="tx1"/>
                  </a:solidFill>
                </a:rPr>
                <a:t> for bi-facial PV</a:t>
              </a:r>
            </a:p>
            <a:p>
              <a:pPr marL="0" indent="0"/>
              <a:r>
                <a:rPr lang="en-ZA" sz="1800" b="0" dirty="0">
                  <a:solidFill>
                    <a:schemeClr val="tx1"/>
                  </a:solidFill>
                </a:rPr>
                <a:t>  </a:t>
              </a:r>
              <a:r>
                <a:rPr lang="en-ZA" sz="1800" dirty="0">
                  <a:solidFill>
                    <a:schemeClr val="tx1"/>
                  </a:solidFill>
                </a:rPr>
                <a:t>Characterization</a:t>
              </a:r>
              <a:r>
                <a:rPr lang="en-ZA" sz="1800" b="0" dirty="0">
                  <a:solidFill>
                    <a:schemeClr val="tx1"/>
                  </a:solidFill>
                </a:rPr>
                <a:t> and simulation </a:t>
              </a:r>
            </a:p>
            <a:p>
              <a:pPr marL="0" indent="0"/>
              <a:r>
                <a:rPr lang="en-ZA" sz="1800" b="0" dirty="0">
                  <a:solidFill>
                    <a:schemeClr val="tx1"/>
                  </a:solidFill>
                </a:rPr>
                <a:t>  Existing simulation software: </a:t>
              </a:r>
              <a:r>
                <a:rPr lang="en-ZA" sz="1800" dirty="0">
                  <a:solidFill>
                    <a:schemeClr val="tx1"/>
                  </a:solidFill>
                </a:rPr>
                <a:t>inaccurate</a:t>
              </a:r>
            </a:p>
            <a:p>
              <a:pPr marL="0" indent="0"/>
              <a:r>
                <a:rPr lang="en-ZA" sz="1800" b="0" dirty="0">
                  <a:solidFill>
                    <a:schemeClr val="tx1"/>
                  </a:solidFill>
                </a:rPr>
                <a:t>  </a:t>
              </a:r>
              <a:r>
                <a:rPr lang="en-ZA" sz="1800" dirty="0">
                  <a:solidFill>
                    <a:schemeClr val="tx1"/>
                  </a:solidFill>
                </a:rPr>
                <a:t>Ray</a:t>
              </a:r>
              <a:r>
                <a:rPr lang="en-ZA" sz="1800" b="0" dirty="0">
                  <a:solidFill>
                    <a:schemeClr val="tx1"/>
                  </a:solidFill>
                </a:rPr>
                <a:t> </a:t>
              </a:r>
              <a:r>
                <a:rPr lang="en-ZA" sz="1800" dirty="0">
                  <a:solidFill>
                    <a:schemeClr val="tx1"/>
                  </a:solidFill>
                </a:rPr>
                <a:t>tracing</a:t>
              </a:r>
              <a:r>
                <a:rPr lang="en-ZA" sz="1800" b="0" dirty="0">
                  <a:solidFill>
                    <a:schemeClr val="tx1"/>
                  </a:solidFill>
                </a:rPr>
                <a:t> can serve as the solution</a:t>
              </a:r>
            </a:p>
            <a:p>
              <a:pPr marL="0" indent="0"/>
              <a:endParaRPr lang="en-ZA" sz="1800" b="0" dirty="0">
                <a:solidFill>
                  <a:schemeClr val="tx1"/>
                </a:solidFill>
              </a:endParaRPr>
            </a:p>
            <a:p>
              <a:pPr marL="0" indent="0"/>
              <a:endParaRPr lang="en-ZA" sz="1800" b="0" dirty="0">
                <a:solidFill>
                  <a:schemeClr val="tx1"/>
                </a:solidFill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702036E-8830-4C20-BAD1-25A722647985}"/>
                </a:ext>
              </a:extLst>
            </p:cNvPr>
            <p:cNvGrpSpPr/>
            <p:nvPr/>
          </p:nvGrpSpPr>
          <p:grpSpPr>
            <a:xfrm>
              <a:off x="1364807" y="1613373"/>
              <a:ext cx="553776" cy="3487386"/>
              <a:chOff x="288949" y="1775891"/>
              <a:chExt cx="553776" cy="3487386"/>
            </a:xfrm>
          </p:grpSpPr>
          <p:pic>
            <p:nvPicPr>
              <p:cNvPr id="10" name="Graphic 9" descr="Scales of Justice">
                <a:extLst>
                  <a:ext uri="{FF2B5EF4-FFF2-40B4-BE49-F238E27FC236}">
                    <a16:creationId xmlns:a16="http://schemas.microsoft.com/office/drawing/2014/main" id="{C9334243-2623-4363-AE94-D4C1E063FB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88949" y="2336773"/>
                <a:ext cx="544717" cy="544717"/>
              </a:xfrm>
              <a:prstGeom prst="rect">
                <a:avLst/>
              </a:prstGeom>
            </p:spPr>
          </p:pic>
          <p:pic>
            <p:nvPicPr>
              <p:cNvPr id="11" name="Graphic 10" descr="Gauge">
                <a:extLst>
                  <a:ext uri="{FF2B5EF4-FFF2-40B4-BE49-F238E27FC236}">
                    <a16:creationId xmlns:a16="http://schemas.microsoft.com/office/drawing/2014/main" id="{3FB6DD31-9617-4761-B254-76A9EE6B14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93479" y="1775891"/>
                <a:ext cx="544720" cy="544720"/>
              </a:xfrm>
              <a:prstGeom prst="rect">
                <a:avLst/>
              </a:prstGeom>
            </p:spPr>
          </p:pic>
          <p:pic>
            <p:nvPicPr>
              <p:cNvPr id="12" name="Graphic 11" descr="Pie chart">
                <a:extLst>
                  <a:ext uri="{FF2B5EF4-FFF2-40B4-BE49-F238E27FC236}">
                    <a16:creationId xmlns:a16="http://schemas.microsoft.com/office/drawing/2014/main" id="{5632B9D6-6CD5-4B12-80EA-C9E6AF3276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88949" y="2959932"/>
                <a:ext cx="544719" cy="544719"/>
              </a:xfrm>
              <a:prstGeom prst="rect">
                <a:avLst/>
              </a:prstGeom>
            </p:spPr>
          </p:pic>
          <p:pic>
            <p:nvPicPr>
              <p:cNvPr id="13" name="Graphic 12" descr="Microscope">
                <a:extLst>
                  <a:ext uri="{FF2B5EF4-FFF2-40B4-BE49-F238E27FC236}">
                    <a16:creationId xmlns:a16="http://schemas.microsoft.com/office/drawing/2014/main" id="{FD0B99B8-3649-4F4F-87F3-C6D94EB460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288949" y="3583093"/>
                <a:ext cx="544717" cy="544717"/>
              </a:xfrm>
              <a:prstGeom prst="rect">
                <a:avLst/>
              </a:prstGeom>
            </p:spPr>
          </p:pic>
          <p:pic>
            <p:nvPicPr>
              <p:cNvPr id="14" name="Graphic 13" descr="Computer">
                <a:extLst>
                  <a:ext uri="{FF2B5EF4-FFF2-40B4-BE49-F238E27FC236}">
                    <a16:creationId xmlns:a16="http://schemas.microsoft.com/office/drawing/2014/main" id="{E0AF04C0-40BF-477C-AF76-5C46100F1E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298007" y="4148709"/>
                <a:ext cx="544718" cy="544718"/>
              </a:xfrm>
              <a:prstGeom prst="rect">
                <a:avLst/>
              </a:prstGeom>
            </p:spPr>
          </p:pic>
          <p:pic>
            <p:nvPicPr>
              <p:cNvPr id="15" name="Graphic 14" descr="Network">
                <a:extLst>
                  <a:ext uri="{FF2B5EF4-FFF2-40B4-BE49-F238E27FC236}">
                    <a16:creationId xmlns:a16="http://schemas.microsoft.com/office/drawing/2014/main" id="{730EB68A-BF81-42BA-98DD-A48F1B43F7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298007" y="4718559"/>
                <a:ext cx="544718" cy="544718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16711" y="304800"/>
            <a:ext cx="7959144" cy="874216"/>
          </a:xfrm>
        </p:spPr>
        <p:txBody>
          <a:bodyPr>
            <a:noAutofit/>
          </a:bodyPr>
          <a:lstStyle/>
          <a:p>
            <a:r>
              <a:rPr lang="en-ZA" sz="4000" b="0" dirty="0"/>
              <a:t>Bi-facial PV Modules</a:t>
            </a:r>
            <a:br>
              <a:rPr lang="en-ZA" sz="4000" b="0" dirty="0"/>
            </a:br>
            <a:r>
              <a:rPr lang="en-ZA" sz="4000" dirty="0"/>
              <a:t>Rear side irradiance</a:t>
            </a:r>
            <a:endParaRPr lang="en-US" sz="4000" dirty="0">
              <a:solidFill>
                <a:schemeClr val="bg2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414534" y="1864491"/>
            <a:ext cx="3473152" cy="409039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ZA" b="1" dirty="0">
                <a:solidFill>
                  <a:schemeClr val="tx1"/>
                </a:solidFill>
              </a:rPr>
              <a:t>	Mounting</a:t>
            </a:r>
            <a:r>
              <a:rPr lang="en-ZA" dirty="0">
                <a:solidFill>
                  <a:schemeClr val="tx1"/>
                </a:solidFill>
              </a:rPr>
              <a:t> </a:t>
            </a:r>
            <a:r>
              <a:rPr lang="en-ZA" b="1" dirty="0">
                <a:solidFill>
                  <a:schemeClr val="tx1"/>
                </a:solidFill>
              </a:rPr>
              <a:t>height</a:t>
            </a:r>
          </a:p>
          <a:p>
            <a:pPr lvl="2"/>
            <a:r>
              <a:rPr lang="en-ZA" sz="1600" dirty="0">
                <a:solidFill>
                  <a:schemeClr val="tx1"/>
                </a:solidFill>
              </a:rPr>
              <a:t>- </a:t>
            </a:r>
            <a:r>
              <a:rPr lang="en-ZA" sz="1600" b="1" dirty="0">
                <a:solidFill>
                  <a:schemeClr val="tx1"/>
                </a:solidFill>
              </a:rPr>
              <a:t>Increased</a:t>
            </a:r>
            <a:r>
              <a:rPr lang="en-ZA" sz="1600" dirty="0">
                <a:solidFill>
                  <a:schemeClr val="tx1"/>
                </a:solidFill>
              </a:rPr>
              <a:t> irradiance</a:t>
            </a:r>
          </a:p>
          <a:p>
            <a:pPr lvl="2"/>
            <a:r>
              <a:rPr lang="en-ZA" sz="1600" dirty="0">
                <a:solidFill>
                  <a:schemeClr val="tx1"/>
                </a:solidFill>
              </a:rPr>
              <a:t>between </a:t>
            </a:r>
            <a:r>
              <a:rPr lang="en-ZA" sz="1600" b="1" dirty="0">
                <a:solidFill>
                  <a:schemeClr val="tx1"/>
                </a:solidFill>
              </a:rPr>
              <a:t>0-1</a:t>
            </a:r>
            <a:r>
              <a:rPr lang="en-ZA" sz="1600" b="1" i="1" dirty="0">
                <a:solidFill>
                  <a:schemeClr val="tx1"/>
                </a:solidFill>
              </a:rPr>
              <a:t>m</a:t>
            </a:r>
          </a:p>
          <a:p>
            <a:pPr lvl="2"/>
            <a:endParaRPr lang="en-ZA" sz="1600" b="1" i="1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n-ZA" b="1" dirty="0">
                <a:solidFill>
                  <a:schemeClr val="tx1"/>
                </a:solidFill>
              </a:rPr>
              <a:t>	Albedo</a:t>
            </a:r>
          </a:p>
          <a:p>
            <a:pPr lvl="2"/>
            <a:r>
              <a:rPr lang="en-ZA" sz="1600" dirty="0">
                <a:solidFill>
                  <a:schemeClr val="tx1"/>
                </a:solidFill>
              </a:rPr>
              <a:t>- Ratio between </a:t>
            </a:r>
            <a:r>
              <a:rPr lang="en-ZA" sz="1600" b="1" dirty="0">
                <a:solidFill>
                  <a:schemeClr val="tx1"/>
                </a:solidFill>
              </a:rPr>
              <a:t>reflected</a:t>
            </a:r>
          </a:p>
          <a:p>
            <a:pPr lvl="2"/>
            <a:r>
              <a:rPr lang="en-ZA" sz="1600" dirty="0">
                <a:solidFill>
                  <a:schemeClr val="tx1"/>
                </a:solidFill>
              </a:rPr>
              <a:t>and </a:t>
            </a:r>
            <a:r>
              <a:rPr lang="en-ZA" sz="1600" b="1" dirty="0">
                <a:solidFill>
                  <a:schemeClr val="tx1"/>
                </a:solidFill>
              </a:rPr>
              <a:t>received</a:t>
            </a:r>
            <a:r>
              <a:rPr lang="en-ZA" sz="1600" dirty="0">
                <a:solidFill>
                  <a:schemeClr val="tx1"/>
                </a:solidFill>
              </a:rPr>
              <a:t> irradiance by</a:t>
            </a:r>
          </a:p>
          <a:p>
            <a:pPr lvl="2"/>
            <a:r>
              <a:rPr lang="en-ZA" sz="1600" b="1" dirty="0">
                <a:solidFill>
                  <a:schemeClr val="tx1"/>
                </a:solidFill>
              </a:rPr>
              <a:t>ground</a:t>
            </a:r>
            <a:r>
              <a:rPr lang="en-ZA" sz="1600" dirty="0">
                <a:solidFill>
                  <a:schemeClr val="tx1"/>
                </a:solidFill>
              </a:rPr>
              <a:t> surface</a:t>
            </a:r>
          </a:p>
          <a:p>
            <a:pPr lvl="2"/>
            <a:endParaRPr lang="en-ZA" sz="16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n-ZA" b="1" dirty="0">
                <a:solidFill>
                  <a:schemeClr val="tx1"/>
                </a:solidFill>
              </a:rPr>
              <a:t>	Mounting structure</a:t>
            </a:r>
          </a:p>
          <a:p>
            <a:pPr lvl="2"/>
            <a:r>
              <a:rPr lang="en-ZA" sz="1600" dirty="0">
                <a:solidFill>
                  <a:schemeClr val="tx1"/>
                </a:solidFill>
              </a:rPr>
              <a:t>- </a:t>
            </a:r>
            <a:r>
              <a:rPr lang="en-ZA" sz="1600" b="1" dirty="0">
                <a:solidFill>
                  <a:schemeClr val="tx1"/>
                </a:solidFill>
              </a:rPr>
              <a:t>Self-shading</a:t>
            </a:r>
            <a:r>
              <a:rPr lang="en-ZA" sz="1600" dirty="0">
                <a:solidFill>
                  <a:schemeClr val="tx1"/>
                </a:solidFill>
              </a:rPr>
              <a:t> severely</a:t>
            </a:r>
          </a:p>
          <a:p>
            <a:pPr lvl="2"/>
            <a:r>
              <a:rPr lang="en-ZA" sz="1600" b="1" dirty="0">
                <a:solidFill>
                  <a:schemeClr val="tx1"/>
                </a:solidFill>
              </a:rPr>
              <a:t>decreases</a:t>
            </a:r>
            <a:r>
              <a:rPr lang="en-ZA" sz="1600" dirty="0">
                <a:solidFill>
                  <a:schemeClr val="tx1"/>
                </a:solidFill>
              </a:rPr>
              <a:t> performance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85363"/>
            <a:ext cx="2901798" cy="7683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15CBA7-CC08-458C-BF87-37BFD6D95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194240"/>
            <a:ext cx="3473152" cy="2469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1BC1F49-6F0A-4528-B6A9-F1B1BDBBE14F}"/>
              </a:ext>
            </a:extLst>
          </p:cNvPr>
          <p:cNvGrpSpPr/>
          <p:nvPr/>
        </p:nvGrpSpPr>
        <p:grpSpPr>
          <a:xfrm>
            <a:off x="1676399" y="1757454"/>
            <a:ext cx="528872" cy="3170741"/>
            <a:chOff x="1676399" y="1757454"/>
            <a:chExt cx="528872" cy="3170741"/>
          </a:xfrm>
          <a:solidFill>
            <a:schemeClr val="tx1">
              <a:lumMod val="50000"/>
              <a:lumOff val="50000"/>
            </a:schemeClr>
          </a:solidFill>
        </p:grpSpPr>
        <p:pic>
          <p:nvPicPr>
            <p:cNvPr id="3" name="Graphic 2" descr="Ruler">
              <a:extLst>
                <a:ext uri="{FF2B5EF4-FFF2-40B4-BE49-F238E27FC236}">
                  <a16:creationId xmlns:a16="http://schemas.microsoft.com/office/drawing/2014/main" id="{C2FE4AC6-E5DB-4D1E-ADAB-FEDF0B4EE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76399" y="1757454"/>
              <a:ext cx="528871" cy="528871"/>
            </a:xfrm>
            <a:prstGeom prst="rect">
              <a:avLst/>
            </a:prstGeom>
          </p:spPr>
        </p:pic>
        <p:pic>
          <p:nvPicPr>
            <p:cNvPr id="9" name="Graphic 8" descr="Arrow: Clockwise curve">
              <a:extLst>
                <a:ext uri="{FF2B5EF4-FFF2-40B4-BE49-F238E27FC236}">
                  <a16:creationId xmlns:a16="http://schemas.microsoft.com/office/drawing/2014/main" id="{01BA6D85-3550-4B27-ABDB-B0FE3E32C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676400" y="2971800"/>
              <a:ext cx="528871" cy="528871"/>
            </a:xfrm>
            <a:prstGeom prst="rect">
              <a:avLst/>
            </a:prstGeom>
          </p:spPr>
        </p:pic>
        <p:pic>
          <p:nvPicPr>
            <p:cNvPr id="11" name="Graphic 10" descr="Crane">
              <a:extLst>
                <a:ext uri="{FF2B5EF4-FFF2-40B4-BE49-F238E27FC236}">
                  <a16:creationId xmlns:a16="http://schemas.microsoft.com/office/drawing/2014/main" id="{B05C4CCA-B226-4561-83DD-05A58DB29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676400" y="4399325"/>
              <a:ext cx="528870" cy="5288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9316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16711" y="304800"/>
            <a:ext cx="7959144" cy="874216"/>
          </a:xfrm>
        </p:spPr>
        <p:txBody>
          <a:bodyPr>
            <a:noAutofit/>
          </a:bodyPr>
          <a:lstStyle/>
          <a:p>
            <a:r>
              <a:rPr lang="en-ZA" sz="4000" b="0" dirty="0"/>
              <a:t>Bi-facial PV Modules</a:t>
            </a:r>
            <a:br>
              <a:rPr lang="en-ZA" sz="4000" b="0" dirty="0"/>
            </a:br>
            <a:r>
              <a:rPr lang="en-ZA" sz="4000" dirty="0"/>
              <a:t>Electrical Model</a:t>
            </a:r>
            <a:endParaRPr lang="en-US" sz="4000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14533" y="1600200"/>
                <a:ext cx="7272266" cy="4536309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/>
                <a:r>
                  <a:rPr lang="en-ZA" dirty="0">
                    <a:solidFill>
                      <a:schemeClr val="tx1"/>
                    </a:solidFill>
                  </a:rPr>
                  <a:t>	Two-diode model</a:t>
                </a:r>
              </a:p>
              <a:p>
                <a:endParaRPr lang="en-ZA" dirty="0">
                  <a:solidFill>
                    <a:schemeClr val="tx1"/>
                  </a:solidFill>
                </a:endParaRPr>
              </a:p>
              <a:p>
                <a:pPr marL="0" indent="0"/>
                <a:endParaRPr lang="en-ZA" dirty="0">
                  <a:solidFill>
                    <a:schemeClr val="tx1"/>
                  </a:solidFill>
                </a:endParaRPr>
              </a:p>
              <a:p>
                <a:endParaRPr lang="en-ZA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en-ZA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ZA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𝐼𝐿</m:t>
                        </m:r>
                      </m:e>
                      <m:sub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ZA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ZA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𝐼𝐿</m:t>
                        </m:r>
                      </m:e>
                      <m:sub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ZA" dirty="0">
                    <a:solidFill>
                      <a:schemeClr val="tx1"/>
                    </a:solidFill>
                  </a:rPr>
                  <a:t> are dependent on received irradiance.</a:t>
                </a:r>
              </a:p>
              <a:p>
                <a:pPr marL="0" indent="0"/>
                <a:r>
                  <a:rPr lang="en-ZA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ZA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  <m:r>
                      <a:rPr lang="en-ZA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ZA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ZA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ZA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ZA" dirty="0">
                    <a:solidFill>
                      <a:schemeClr val="tx1"/>
                    </a:solidFill>
                  </a:rPr>
                  <a:t> after shunt- and series resistances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ZA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𝑅𝑠h</m:t>
                        </m:r>
                      </m:e>
                      <m:sub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sSub>
                      <m:sSubPr>
                        <m:ctrlPr>
                          <a:rPr lang="en-ZA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𝑅𝑠</m:t>
                        </m:r>
                      </m:e>
                      <m:sub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ZA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ZA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𝑅𝑠h</m:t>
                        </m:r>
                      </m:e>
                      <m:sub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ZA" dirty="0">
                    <a:solidFill>
                      <a:schemeClr val="tx1"/>
                    </a:solidFill>
                  </a:rPr>
                  <a:t> 	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ZA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𝑅𝑠</m:t>
                        </m:r>
                      </m:e>
                      <m:sub>
                        <m:r>
                          <a:rPr lang="en-ZA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ZA" dirty="0">
                    <a:solidFill>
                      <a:schemeClr val="tx1"/>
                    </a:solidFill>
                  </a:rPr>
                  <a:t> are taken into account. </a:t>
                </a:r>
              </a:p>
              <a:p>
                <a:pPr marL="0" indent="0"/>
                <a:r>
                  <a:rPr lang="en-ZA" dirty="0">
                    <a:solidFill>
                      <a:schemeClr val="tx1"/>
                    </a:solidFill>
                  </a:rPr>
                  <a:t>	Rear side operates independently and only contributes to the 	total current output.</a:t>
                </a: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14533" y="1600200"/>
                <a:ext cx="7272266" cy="4536309"/>
              </a:xfrm>
              <a:blipFill>
                <a:blip r:embed="rId4"/>
                <a:stretch>
                  <a:fillRect t="-2016" r="-1844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85363"/>
            <a:ext cx="2901798" cy="768356"/>
          </a:xfrm>
          <a:prstGeom prst="rect">
            <a:avLst/>
          </a:prstGeom>
        </p:spPr>
      </p:pic>
      <p:pic>
        <p:nvPicPr>
          <p:cNvPr id="14" name="Picture 13" descr="A picture containing object, antenna&#10;&#10;Description generated with very high confidence">
            <a:extLst>
              <a:ext uri="{FF2B5EF4-FFF2-40B4-BE49-F238E27FC236}">
                <a16:creationId xmlns:a16="http://schemas.microsoft.com/office/drawing/2014/main" id="{B8BE9505-DDE5-4660-AC71-7213CB3B85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73" y="2035418"/>
            <a:ext cx="4474185" cy="14875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E29695F-BD55-4A98-8703-DC6351B9943D}"/>
              </a:ext>
            </a:extLst>
          </p:cNvPr>
          <p:cNvGrpSpPr/>
          <p:nvPr/>
        </p:nvGrpSpPr>
        <p:grpSpPr>
          <a:xfrm>
            <a:off x="1752600" y="1516473"/>
            <a:ext cx="304800" cy="3893727"/>
            <a:chOff x="1752600" y="1516473"/>
            <a:chExt cx="304800" cy="3893727"/>
          </a:xfrm>
        </p:grpSpPr>
        <p:pic>
          <p:nvPicPr>
            <p:cNvPr id="4" name="Graphic 3" descr="High Voltage">
              <a:extLst>
                <a:ext uri="{FF2B5EF4-FFF2-40B4-BE49-F238E27FC236}">
                  <a16:creationId xmlns:a16="http://schemas.microsoft.com/office/drawing/2014/main" id="{97ACBC43-3511-446A-8C51-197219EA6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52600" y="1516473"/>
              <a:ext cx="304800" cy="304800"/>
            </a:xfrm>
            <a:prstGeom prst="rect">
              <a:avLst/>
            </a:prstGeom>
          </p:spPr>
        </p:pic>
        <p:pic>
          <p:nvPicPr>
            <p:cNvPr id="15" name="Graphic 14" descr="High Voltage">
              <a:extLst>
                <a:ext uri="{FF2B5EF4-FFF2-40B4-BE49-F238E27FC236}">
                  <a16:creationId xmlns:a16="http://schemas.microsoft.com/office/drawing/2014/main" id="{A16E4C0D-B4D4-4C3D-B531-86595E10B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52600" y="3715295"/>
              <a:ext cx="304800" cy="304800"/>
            </a:xfrm>
            <a:prstGeom prst="rect">
              <a:avLst/>
            </a:prstGeom>
          </p:spPr>
        </p:pic>
        <p:pic>
          <p:nvPicPr>
            <p:cNvPr id="16" name="Graphic 15" descr="High Voltage">
              <a:extLst>
                <a:ext uri="{FF2B5EF4-FFF2-40B4-BE49-F238E27FC236}">
                  <a16:creationId xmlns:a16="http://schemas.microsoft.com/office/drawing/2014/main" id="{5F1D7452-8116-416A-906F-7D445C32D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52600" y="4288879"/>
              <a:ext cx="304800" cy="304800"/>
            </a:xfrm>
            <a:prstGeom prst="rect">
              <a:avLst/>
            </a:prstGeom>
          </p:spPr>
        </p:pic>
        <p:pic>
          <p:nvPicPr>
            <p:cNvPr id="17" name="Graphic 16" descr="High Voltage">
              <a:extLst>
                <a:ext uri="{FF2B5EF4-FFF2-40B4-BE49-F238E27FC236}">
                  <a16:creationId xmlns:a16="http://schemas.microsoft.com/office/drawing/2014/main" id="{8B5ACFF0-91EB-4278-A652-169F1E725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52600" y="5105400"/>
              <a:ext cx="304800" cy="304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0886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94311" y="245150"/>
            <a:ext cx="7886700" cy="1325563"/>
          </a:xfrm>
        </p:spPr>
        <p:txBody>
          <a:bodyPr>
            <a:noAutofit/>
          </a:bodyPr>
          <a:lstStyle/>
          <a:p>
            <a:r>
              <a:rPr lang="en-ZA" sz="4000" b="0" dirty="0"/>
              <a:t>Bi-facial PV Modules</a:t>
            </a:r>
            <a:br>
              <a:rPr lang="en-ZA" sz="4000" b="0" dirty="0"/>
            </a:br>
            <a:r>
              <a:rPr lang="en-ZA" sz="4000" dirty="0"/>
              <a:t>Characterization</a:t>
            </a:r>
            <a:endParaRPr lang="en-US" sz="4000" dirty="0">
              <a:solidFill>
                <a:schemeClr val="bg2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33038F-6692-4438-A485-BAE8DE39B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0" y="1537874"/>
            <a:ext cx="3654277" cy="368481"/>
          </a:xfrm>
        </p:spPr>
        <p:txBody>
          <a:bodyPr/>
          <a:lstStyle/>
          <a:p>
            <a:r>
              <a:rPr lang="en-ZA" sz="1800" dirty="0"/>
              <a:t>Shortcoming: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sz="half" idx="2"/>
              </p:nvPr>
            </p:nvSpPr>
            <p:spPr>
              <a:xfrm>
                <a:off x="1371600" y="2109104"/>
                <a:ext cx="3431143" cy="3684588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ZA" sz="1200" dirty="0">
                    <a:solidFill>
                      <a:schemeClr val="tx1"/>
                    </a:solidFill>
                  </a:rPr>
                  <a:t>No</a:t>
                </a:r>
                <a:r>
                  <a:rPr lang="en-ZA" sz="1200" b="0" dirty="0">
                    <a:solidFill>
                      <a:schemeClr val="tx1"/>
                    </a:solidFill>
                  </a:rPr>
                  <a:t> standardized characterization of bifacial modules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ZA" sz="1200" dirty="0">
                    <a:solidFill>
                      <a:schemeClr val="tx1"/>
                    </a:solidFill>
                  </a:rPr>
                  <a:t>Standard Test Conditions </a:t>
                </a:r>
                <a:r>
                  <a:rPr lang="en-ZA" sz="1200" b="0" dirty="0">
                    <a:solidFill>
                      <a:schemeClr val="tx1"/>
                    </a:solidFill>
                  </a:rPr>
                  <a:t>(STC) for mono-facial modules</a:t>
                </a:r>
              </a:p>
              <a:p>
                <a:pPr marL="457200" lvl="1" indent="0">
                  <a:buNone/>
                </a:pPr>
                <a:r>
                  <a:rPr lang="en-ZA" sz="1100" dirty="0">
                    <a:solidFill>
                      <a:schemeClr val="tx1"/>
                    </a:solidFill>
                  </a:rPr>
                  <a:t>	Irradiance – </a:t>
                </a:r>
                <a:r>
                  <a:rPr lang="en-ZA" sz="1100" b="1" dirty="0">
                    <a:solidFill>
                      <a:schemeClr val="tx1"/>
                    </a:solidFill>
                  </a:rPr>
                  <a:t>1000 </a:t>
                </a:r>
                <a14:m>
                  <m:oMath xmlns:m="http://schemas.openxmlformats.org/officeDocument/2006/math">
                    <m:r>
                      <a:rPr lang="en-ZA" sz="1100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𝐖</m:t>
                    </m:r>
                    <m:r>
                      <a:rPr lang="en-ZA" sz="1100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ZA" sz="11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ZA" sz="11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ZA" sz="11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ZA" sz="1100" b="1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457200" lvl="1" indent="0">
                  <a:buNone/>
                </a:pPr>
                <a:endParaRPr lang="en-ZA" sz="1100" b="1" dirty="0">
                  <a:solidFill>
                    <a:schemeClr val="tx1"/>
                  </a:solidFill>
                </a:endParaRPr>
              </a:p>
              <a:p>
                <a:pPr marL="457200" lvl="1" indent="0">
                  <a:buNone/>
                </a:pPr>
                <a:r>
                  <a:rPr lang="en-ZA" sz="1100" dirty="0">
                    <a:solidFill>
                      <a:schemeClr val="tx1"/>
                    </a:solidFill>
                  </a:rPr>
                  <a:t>	Module temperature – </a:t>
                </a:r>
                <a:r>
                  <a:rPr lang="en-ZA" sz="1100" b="1" dirty="0">
                    <a:solidFill>
                      <a:schemeClr val="tx1"/>
                    </a:solidFill>
                  </a:rPr>
                  <a:t>25 </a:t>
                </a:r>
                <a14:m>
                  <m:oMath xmlns:m="http://schemas.openxmlformats.org/officeDocument/2006/math">
                    <m:r>
                      <a:rPr lang="en-ZA" sz="11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ZA" sz="11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endParaRPr lang="en-ZA" sz="11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1371600" y="2109104"/>
                <a:ext cx="3431143" cy="3684588"/>
              </a:xfrm>
              <a:blipFill>
                <a:blip r:embed="rId4"/>
                <a:stretch>
                  <a:fillRect l="-2487" t="-1490" r="-2131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DC76F-E259-4FC4-A2DC-BAE150FC8D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44779" y="1519366"/>
            <a:ext cx="4741567" cy="386989"/>
          </a:xfrm>
        </p:spPr>
        <p:txBody>
          <a:bodyPr/>
          <a:lstStyle/>
          <a:p>
            <a:r>
              <a:rPr lang="en-ZA" sz="1800" dirty="0"/>
              <a:t>Current implementation (NREL):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2FE52B-B59E-4F7D-BA45-55BF762693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44779" y="2114546"/>
            <a:ext cx="3887788" cy="3684588"/>
          </a:xfrm>
        </p:spPr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ZA" sz="1200" dirty="0">
                <a:solidFill>
                  <a:schemeClr val="tx1"/>
                </a:solidFill>
              </a:rPr>
              <a:t>Cover </a:t>
            </a:r>
            <a:r>
              <a:rPr lang="en-ZA" sz="1200" b="0" dirty="0">
                <a:solidFill>
                  <a:schemeClr val="tx1"/>
                </a:solidFill>
              </a:rPr>
              <a:t>the </a:t>
            </a:r>
            <a:r>
              <a:rPr lang="en-ZA" sz="1200" dirty="0">
                <a:solidFill>
                  <a:schemeClr val="tx1"/>
                </a:solidFill>
              </a:rPr>
              <a:t>rear side </a:t>
            </a:r>
            <a:r>
              <a:rPr lang="en-ZA" sz="1200" b="0" dirty="0">
                <a:solidFill>
                  <a:schemeClr val="tx1"/>
                </a:solidFill>
              </a:rPr>
              <a:t>of the module.</a:t>
            </a:r>
          </a:p>
          <a:p>
            <a:pPr marL="228600" indent="-228600">
              <a:buFont typeface="+mj-lt"/>
              <a:buAutoNum type="arabicPeriod"/>
            </a:pPr>
            <a:r>
              <a:rPr lang="en-ZA" sz="1200" dirty="0">
                <a:solidFill>
                  <a:schemeClr val="tx1"/>
                </a:solidFill>
              </a:rPr>
              <a:t>Illuminate </a:t>
            </a:r>
            <a:r>
              <a:rPr lang="en-ZA" sz="1200" b="0" dirty="0">
                <a:solidFill>
                  <a:schemeClr val="tx1"/>
                </a:solidFill>
              </a:rPr>
              <a:t>the </a:t>
            </a:r>
            <a:r>
              <a:rPr lang="en-ZA" sz="1200" dirty="0">
                <a:solidFill>
                  <a:schemeClr val="tx1"/>
                </a:solidFill>
              </a:rPr>
              <a:t>front side </a:t>
            </a:r>
            <a:r>
              <a:rPr lang="en-ZA" sz="1200" b="0" dirty="0">
                <a:solidFill>
                  <a:schemeClr val="tx1"/>
                </a:solidFill>
              </a:rPr>
              <a:t>and take power measurements.</a:t>
            </a:r>
          </a:p>
          <a:p>
            <a:pPr marL="228600" indent="-228600">
              <a:buFont typeface="+mj-lt"/>
              <a:buAutoNum type="arabicPeriod"/>
            </a:pPr>
            <a:r>
              <a:rPr lang="en-ZA" sz="1200" dirty="0">
                <a:solidFill>
                  <a:schemeClr val="tx1"/>
                </a:solidFill>
              </a:rPr>
              <a:t>Turn</a:t>
            </a:r>
            <a:r>
              <a:rPr lang="en-ZA" sz="1200" b="0" dirty="0">
                <a:solidFill>
                  <a:schemeClr val="tx1"/>
                </a:solidFill>
              </a:rPr>
              <a:t> the </a:t>
            </a:r>
            <a:r>
              <a:rPr lang="en-ZA" sz="1200" dirty="0">
                <a:solidFill>
                  <a:schemeClr val="tx1"/>
                </a:solidFill>
              </a:rPr>
              <a:t>module around </a:t>
            </a:r>
            <a:r>
              <a:rPr lang="en-ZA" sz="1200" b="0" dirty="0">
                <a:solidFill>
                  <a:schemeClr val="tx1"/>
                </a:solidFill>
              </a:rPr>
              <a:t>with the front side now covered.</a:t>
            </a:r>
          </a:p>
          <a:p>
            <a:pPr marL="228600" indent="-228600">
              <a:buFont typeface="+mj-lt"/>
              <a:buAutoNum type="arabicPeriod"/>
            </a:pPr>
            <a:r>
              <a:rPr lang="en-ZA" sz="1200" dirty="0">
                <a:solidFill>
                  <a:schemeClr val="tx1"/>
                </a:solidFill>
              </a:rPr>
              <a:t>Illuminate</a:t>
            </a:r>
            <a:r>
              <a:rPr lang="en-ZA" sz="1200" b="0" dirty="0">
                <a:solidFill>
                  <a:schemeClr val="tx1"/>
                </a:solidFill>
              </a:rPr>
              <a:t> the </a:t>
            </a:r>
            <a:r>
              <a:rPr lang="en-ZA" sz="1200" dirty="0">
                <a:solidFill>
                  <a:schemeClr val="tx1"/>
                </a:solidFill>
              </a:rPr>
              <a:t>rear side </a:t>
            </a:r>
            <a:r>
              <a:rPr lang="en-ZA" sz="1200" b="0" dirty="0">
                <a:solidFill>
                  <a:schemeClr val="tx1"/>
                </a:solidFill>
              </a:rPr>
              <a:t>and take power measurements.</a:t>
            </a:r>
          </a:p>
          <a:p>
            <a:pPr marL="0" indent="0" algn="ctr">
              <a:buNone/>
            </a:pPr>
            <a:r>
              <a:rPr lang="en-ZA" sz="1200" dirty="0">
                <a:solidFill>
                  <a:schemeClr val="tx1"/>
                </a:solidFill>
              </a:rPr>
              <a:t>Bi-faciality factor</a:t>
            </a:r>
          </a:p>
          <a:p>
            <a:pPr marL="0" indent="0">
              <a:buNone/>
            </a:pPr>
            <a:endParaRPr lang="en-ZA" sz="1200" b="0" dirty="0">
              <a:solidFill>
                <a:schemeClr val="tx1"/>
              </a:solidFill>
            </a:endParaRPr>
          </a:p>
          <a:p>
            <a:endParaRPr lang="en-ZA" sz="1200" b="0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85363"/>
            <a:ext cx="2901798" cy="7683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C377126-5766-410B-8726-AAD49B8F1DF9}"/>
                  </a:ext>
                </a:extLst>
              </p:cNvPr>
              <p:cNvSpPr txBox="1"/>
              <p:nvPr/>
            </p:nvSpPr>
            <p:spPr>
              <a:xfrm>
                <a:off x="5666188" y="4609893"/>
                <a:ext cx="2644969" cy="1242969"/>
              </a:xfrm>
              <a:prstGeom prst="rect">
                <a:avLst/>
              </a:prstGeom>
              <a:solidFill>
                <a:srgbClr val="A5A5A5"/>
              </a:solidFill>
              <a:ln w="190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ZA" sz="1800" b="0" i="1" u="none" strike="noStrike" kern="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ZA" sz="1800" b="0" i="1" u="none" strike="noStrike" kern="0" cap="none" spc="0" normalizeH="0" baseline="0" noProof="0" smtClean="0">
                          <a:ln w="0"/>
                          <a:solidFill>
                            <a:prstClr val="black"/>
                          </a:solidFill>
                          <a:effectLst>
                            <a:outerShdw blurRad="38100" dist="1905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𝐵𝐹</m:t>
                      </m:r>
                      <m:r>
                        <a:rPr kumimoji="0" lang="en-ZA" sz="1800" b="0" i="1" u="none" strike="noStrike" kern="0" cap="none" spc="0" normalizeH="0" baseline="0" noProof="0" smtClean="0">
                          <a:ln w="0"/>
                          <a:solidFill>
                            <a:prstClr val="black"/>
                          </a:solidFill>
                          <a:effectLst>
                            <a:outerShdw blurRad="38100" dist="1905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f>
                        <m:fPr>
                          <m:ctrlPr>
                            <a:rPr kumimoji="0" lang="en-ZA" sz="1800" b="0" i="1" u="none" strike="noStrike" kern="0" cap="none" spc="0" normalizeH="0" baseline="0" noProof="0" smtClean="0">
                              <a:ln w="0"/>
                              <a:solidFill>
                                <a:prstClr val="black"/>
                              </a:solidFill>
                              <a:effectLst>
                                <a:outerShdw blurRad="38100" dist="19050" dir="2700000" algn="tl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ZA" sz="1800" b="0" i="1" u="none" strike="noStrike" kern="0" cap="none" spc="0" normalizeH="0" baseline="0" noProof="0" smtClean="0">
                                  <a:ln w="0"/>
                                  <a:solidFill>
                                    <a:prstClr val="black"/>
                                  </a:solidFill>
                                  <a:effectLst>
                                    <a:outerShdw blurRad="38100" dist="19050" dir="2700000" algn="tl" rotWithShape="0">
                                      <a:prstClr val="black">
                                        <a:alpha val="40000"/>
                                      </a:prst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ZA" sz="1800" b="0" i="1" u="none" strike="noStrike" kern="0" cap="none" spc="0" normalizeH="0" baseline="0" noProof="0" smtClean="0">
                                  <a:ln w="0"/>
                                  <a:solidFill>
                                    <a:prstClr val="black"/>
                                  </a:solidFill>
                                  <a:effectLst>
                                    <a:outerShdw blurRad="38100" dist="19050" dir="2700000" algn="tl" rotWithShape="0">
                                      <a:prstClr val="black">
                                        <a:alpha val="40000"/>
                                      </a:prst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𝑃</m:t>
                              </m:r>
                            </m:e>
                            <m:sub>
                              <m:r>
                                <a:rPr kumimoji="0" lang="en-ZA" sz="1800" b="0" i="1" u="none" strike="noStrike" kern="0" cap="none" spc="0" normalizeH="0" baseline="0" noProof="0" smtClean="0">
                                  <a:ln w="0"/>
                                  <a:solidFill>
                                    <a:prstClr val="black"/>
                                  </a:solidFill>
                                  <a:effectLst>
                                    <a:outerShdw blurRad="38100" dist="19050" dir="2700000" algn="tl" rotWithShape="0">
                                      <a:prstClr val="black">
                                        <a:alpha val="40000"/>
                                      </a:prst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𝑟𝑒𝑎𝑟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en-ZA" sz="1800" b="0" i="1" u="none" strike="noStrike" kern="0" cap="none" spc="0" normalizeH="0" baseline="0" noProof="0" smtClean="0">
                                  <a:ln w="0"/>
                                  <a:solidFill>
                                    <a:prstClr val="black"/>
                                  </a:solidFill>
                                  <a:effectLst>
                                    <a:outerShdw blurRad="38100" dist="19050" dir="2700000" algn="tl" rotWithShape="0">
                                      <a:prstClr val="black">
                                        <a:alpha val="40000"/>
                                      </a:prst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ZA" sz="1800" b="0" i="1" u="none" strike="noStrike" kern="0" cap="none" spc="0" normalizeH="0" baseline="0" noProof="0" smtClean="0">
                                  <a:ln w="0"/>
                                  <a:solidFill>
                                    <a:prstClr val="black"/>
                                  </a:solidFill>
                                  <a:effectLst>
                                    <a:outerShdw blurRad="38100" dist="19050" dir="2700000" algn="tl" rotWithShape="0">
                                      <a:prstClr val="black">
                                        <a:alpha val="40000"/>
                                      </a:prst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𝑃</m:t>
                              </m:r>
                            </m:e>
                            <m:sub>
                              <m:r>
                                <a:rPr kumimoji="0" lang="en-ZA" sz="1800" b="0" i="1" u="none" strike="noStrike" kern="0" cap="none" spc="0" normalizeH="0" baseline="0" noProof="0" smtClean="0">
                                  <a:ln w="0"/>
                                  <a:solidFill>
                                    <a:prstClr val="black"/>
                                  </a:solidFill>
                                  <a:effectLst>
                                    <a:outerShdw blurRad="38100" dist="19050" dir="2700000" algn="tl" rotWithShape="0">
                                      <a:prstClr val="black">
                                        <a:alpha val="40000"/>
                                      </a:prst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𝑓𝑟𝑜𝑛𝑡</m:t>
                              </m:r>
                            </m:sub>
                          </m:sSub>
                        </m:den>
                      </m:f>
                      <m:r>
                        <a:rPr kumimoji="0" lang="en-ZA" sz="1800" b="0" i="1" u="none" strike="noStrike" kern="0" cap="none" spc="0" normalizeH="0" baseline="0" noProof="0" smtClean="0">
                          <a:ln w="0"/>
                          <a:solidFill>
                            <a:prstClr val="black"/>
                          </a:solidFill>
                          <a:effectLst>
                            <a:outerShdw blurRad="38100" dist="1905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ZA" sz="1800" b="0" i="1" u="none" strike="noStrike" kern="0" cap="none" spc="0" normalizeH="0" baseline="0" noProof="0" smtClean="0">
                          <a:ln w="0"/>
                          <a:solidFill>
                            <a:prstClr val="black"/>
                          </a:solidFill>
                          <a:effectLst>
                            <a:outerShdw blurRad="38100" dist="1905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×100%</m:t>
                      </m:r>
                    </m:oMath>
                  </m:oMathPara>
                </a14:m>
                <a:endParaRPr kumimoji="0" lang="en-ZA" sz="1800" b="0" i="0" u="none" strike="noStrike" kern="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ZA" sz="1800" b="0" i="0" u="none" strike="noStrike" kern="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C377126-5766-410B-8726-AAD49B8F1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6188" y="4609893"/>
                <a:ext cx="2644969" cy="12429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F99F3618-A3CE-4213-9352-AC27ED6DD4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37" y="4245854"/>
            <a:ext cx="3189106" cy="1645990"/>
          </a:xfrm>
          <a:prstGeom prst="snip2DiagRect">
            <a:avLst>
              <a:gd name="adj1" fmla="val 0"/>
              <a:gd name="adj2" fmla="val 6135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Graphic 20" descr="Thermometer">
            <a:extLst>
              <a:ext uri="{FF2B5EF4-FFF2-40B4-BE49-F238E27FC236}">
                <a16:creationId xmlns:a16="http://schemas.microsoft.com/office/drawing/2014/main" id="{BFC5BF15-5243-4AEE-A2A1-8263586C40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21697" y="3599844"/>
            <a:ext cx="351554" cy="351554"/>
          </a:xfrm>
          <a:prstGeom prst="rect">
            <a:avLst/>
          </a:prstGeom>
        </p:spPr>
      </p:pic>
      <p:pic>
        <p:nvPicPr>
          <p:cNvPr id="22" name="Graphic 21" descr="Sun">
            <a:extLst>
              <a:ext uri="{FF2B5EF4-FFF2-40B4-BE49-F238E27FC236}">
                <a16:creationId xmlns:a16="http://schemas.microsoft.com/office/drawing/2014/main" id="{B1A92633-8E6F-4970-865F-EAA372E753E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21697" y="3187902"/>
            <a:ext cx="343194" cy="34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801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43000" y="194621"/>
            <a:ext cx="7959144" cy="874216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bg2"/>
                </a:solidFill>
              </a:rPr>
              <a:t>Simulation and Modelling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70F80101-CB7C-4A1C-8983-9A01582D5A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4672802"/>
              </p:ext>
            </p:extLst>
          </p:nvPr>
        </p:nvGraphicFramePr>
        <p:xfrm>
          <a:off x="910379" y="1447800"/>
          <a:ext cx="6858000" cy="4772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CCFB9B4-AE8F-4598-AF24-7AA4DEB9AA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920" y="1263457"/>
            <a:ext cx="3143838" cy="1752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7B5D50-0DF1-46ED-954B-06B3BD608C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529" y="4788119"/>
            <a:ext cx="1367507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51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2428" y="249781"/>
            <a:ext cx="7959144" cy="874216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bg2"/>
                </a:solidFill>
              </a:rPr>
              <a:t>Ray Tracing</a:t>
            </a:r>
            <a:br>
              <a:rPr lang="en-US" sz="4000" dirty="0">
                <a:solidFill>
                  <a:schemeClr val="bg2"/>
                </a:solidFill>
              </a:rPr>
            </a:br>
            <a:r>
              <a:rPr lang="en-US" sz="3200" i="1" dirty="0">
                <a:solidFill>
                  <a:schemeClr val="bg2"/>
                </a:solidFill>
              </a:rPr>
              <a:t>Radiance</a:t>
            </a:r>
            <a:endParaRPr lang="en-US" sz="4000" dirty="0">
              <a:solidFill>
                <a:schemeClr val="bg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85363"/>
            <a:ext cx="2901798" cy="768356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400705B-6513-4D5C-95C5-DD1C376714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431353"/>
            <a:ext cx="2353614" cy="2353614"/>
          </a:xfrm>
        </p:spPr>
      </p:pic>
      <p:pic>
        <p:nvPicPr>
          <p:cNvPr id="10" name="Picture 9" descr="A picture containing wall, indoor, floor, object&#10;&#10;Description generated with very high confidence">
            <a:extLst>
              <a:ext uri="{FF2B5EF4-FFF2-40B4-BE49-F238E27FC236}">
                <a16:creationId xmlns:a16="http://schemas.microsoft.com/office/drawing/2014/main" id="{4555CC77-CE17-4565-BCDA-37AFB255F5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385" y="3429000"/>
            <a:ext cx="2353615" cy="23536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B29A82-C6AE-49A2-A821-EC398CC3A272}"/>
              </a:ext>
            </a:extLst>
          </p:cNvPr>
          <p:cNvSpPr txBox="1"/>
          <p:nvPr/>
        </p:nvSpPr>
        <p:spPr>
          <a:xfrm>
            <a:off x="1828800" y="1491342"/>
            <a:ext cx="624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800" dirty="0">
                <a:latin typeface="+mn-lt"/>
              </a:rPr>
              <a:t>UNIX</a:t>
            </a:r>
            <a:r>
              <a:rPr lang="en-ZA" sz="1800" b="0" dirty="0">
                <a:latin typeface="+mn-lt"/>
              </a:rPr>
              <a:t> based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800" b="0" dirty="0">
                <a:latin typeface="+mn-lt"/>
              </a:rPr>
              <a:t>Open-source toolkit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800" b="0" dirty="0">
                <a:latin typeface="+mn-lt"/>
              </a:rPr>
              <a:t>Architectural lighting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800" dirty="0">
                <a:latin typeface="+mn-lt"/>
              </a:rPr>
              <a:t>CAD</a:t>
            </a:r>
            <a:r>
              <a:rPr lang="en-ZA" sz="1800" b="0" dirty="0">
                <a:latin typeface="+mn-lt"/>
              </a:rPr>
              <a:t> compatibility (.</a:t>
            </a:r>
            <a:r>
              <a:rPr lang="en-ZA" sz="1800" b="0" dirty="0" err="1">
                <a:latin typeface="+mn-lt"/>
              </a:rPr>
              <a:t>dwg</a:t>
            </a:r>
            <a:r>
              <a:rPr lang="en-ZA" sz="1800" b="0" dirty="0">
                <a:latin typeface="+mn-lt"/>
              </a:rPr>
              <a:t> -&gt; .rad)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800" b="0" dirty="0">
                <a:latin typeface="+mn-lt"/>
              </a:rPr>
              <a:t>Own geometric functionality (.txt -&gt; .rad)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A79419-0CE2-47D2-8BE2-B5B0BFAC0D1C}"/>
              </a:ext>
            </a:extLst>
          </p:cNvPr>
          <p:cNvSpPr txBox="1"/>
          <p:nvPr/>
        </p:nvSpPr>
        <p:spPr>
          <a:xfrm>
            <a:off x="2237979" y="3085416"/>
            <a:ext cx="2552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0" dirty="0">
                <a:latin typeface="+mn-lt"/>
              </a:rPr>
              <a:t>Basic scene rendering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6C0C01-EC86-43F2-B90C-1C0114271831}"/>
              </a:ext>
            </a:extLst>
          </p:cNvPr>
          <p:cNvSpPr txBox="1"/>
          <p:nvPr/>
        </p:nvSpPr>
        <p:spPr>
          <a:xfrm>
            <a:off x="5334000" y="3085416"/>
            <a:ext cx="2552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0" dirty="0">
                <a:latin typeface="+mn-lt"/>
              </a:rPr>
              <a:t>Irradiance mapping</a:t>
            </a:r>
          </a:p>
        </p:txBody>
      </p:sp>
      <p:pic>
        <p:nvPicPr>
          <p:cNvPr id="3" name="Picture 2" descr="A close up of a logo&#10;&#10;Description generated with high confidence">
            <a:extLst>
              <a:ext uri="{FF2B5EF4-FFF2-40B4-BE49-F238E27FC236}">
                <a16:creationId xmlns:a16="http://schemas.microsoft.com/office/drawing/2014/main" id="{2BD09E9E-2602-4761-B287-36629CE77E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414" y="1565949"/>
            <a:ext cx="1909763" cy="1260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03216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91584" y="273418"/>
            <a:ext cx="7959144" cy="874216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bg2"/>
                </a:solidFill>
              </a:rPr>
              <a:t>Proposed Solution</a:t>
            </a:r>
          </a:p>
        </p:txBody>
      </p:sp>
      <p:graphicFrame>
        <p:nvGraphicFramePr>
          <p:cNvPr id="20" name="Content Placeholder 19">
            <a:extLst>
              <a:ext uri="{FF2B5EF4-FFF2-40B4-BE49-F238E27FC236}">
                <a16:creationId xmlns:a16="http://schemas.microsoft.com/office/drawing/2014/main" id="{57CE4853-B148-4646-ADC4-5221188DE0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7325418"/>
              </p:ext>
            </p:extLst>
          </p:nvPr>
        </p:nvGraphicFramePr>
        <p:xfrm>
          <a:off x="1113548" y="1339129"/>
          <a:ext cx="7857186" cy="5083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5" name="Graphic 24" descr="Download">
            <a:extLst>
              <a:ext uri="{FF2B5EF4-FFF2-40B4-BE49-F238E27FC236}">
                <a16:creationId xmlns:a16="http://schemas.microsoft.com/office/drawing/2014/main" id="{1FA6143D-62D8-4528-9279-BB3824AF7D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12819" y="3429000"/>
            <a:ext cx="388713" cy="388713"/>
          </a:xfrm>
          <a:prstGeom prst="rect">
            <a:avLst/>
          </a:prstGeom>
        </p:spPr>
      </p:pic>
      <p:pic>
        <p:nvPicPr>
          <p:cNvPr id="27" name="Graphic 26" descr="List">
            <a:extLst>
              <a:ext uri="{FF2B5EF4-FFF2-40B4-BE49-F238E27FC236}">
                <a16:creationId xmlns:a16="http://schemas.microsoft.com/office/drawing/2014/main" id="{5E34BF1E-715D-43CC-8B24-A771A2A7FE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09800" y="1676400"/>
            <a:ext cx="404765" cy="404765"/>
          </a:xfrm>
          <a:prstGeom prst="rect">
            <a:avLst/>
          </a:prstGeom>
        </p:spPr>
      </p:pic>
      <p:pic>
        <p:nvPicPr>
          <p:cNvPr id="29" name="Graphic 28" descr="Puzzle">
            <a:extLst>
              <a:ext uri="{FF2B5EF4-FFF2-40B4-BE49-F238E27FC236}">
                <a16:creationId xmlns:a16="http://schemas.microsoft.com/office/drawing/2014/main" id="{DA1EB98D-7CEF-4AB2-BDFD-0F326FACC3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24200" y="2590800"/>
            <a:ext cx="359013" cy="359013"/>
          </a:xfrm>
          <a:prstGeom prst="rect">
            <a:avLst/>
          </a:prstGeom>
        </p:spPr>
      </p:pic>
      <p:pic>
        <p:nvPicPr>
          <p:cNvPr id="31" name="Graphic 30" descr="Bar chart">
            <a:extLst>
              <a:ext uri="{FF2B5EF4-FFF2-40B4-BE49-F238E27FC236}">
                <a16:creationId xmlns:a16="http://schemas.microsoft.com/office/drawing/2014/main" id="{E2E03C0C-BCC1-490B-A1CA-F82EC4FB709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705600" y="5943600"/>
            <a:ext cx="384386" cy="384386"/>
          </a:xfrm>
          <a:prstGeom prst="rect">
            <a:avLst/>
          </a:prstGeom>
        </p:spPr>
      </p:pic>
      <p:pic>
        <p:nvPicPr>
          <p:cNvPr id="3073" name="Graphic 3072" descr="Sunglasses">
            <a:extLst>
              <a:ext uri="{FF2B5EF4-FFF2-40B4-BE49-F238E27FC236}">
                <a16:creationId xmlns:a16="http://schemas.microsoft.com/office/drawing/2014/main" id="{C791684D-83F1-4FD3-BECB-424F3414478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791200" y="5104032"/>
            <a:ext cx="388713" cy="388713"/>
          </a:xfrm>
          <a:prstGeom prst="rect">
            <a:avLst/>
          </a:prstGeom>
        </p:spPr>
      </p:pic>
      <p:pic>
        <p:nvPicPr>
          <p:cNvPr id="3075" name="Graphic 3074" descr="Bullseye">
            <a:extLst>
              <a:ext uri="{FF2B5EF4-FFF2-40B4-BE49-F238E27FC236}">
                <a16:creationId xmlns:a16="http://schemas.microsoft.com/office/drawing/2014/main" id="{ABEF421F-4E0D-4785-9BBD-318A7135B35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876800" y="4343400"/>
            <a:ext cx="388713" cy="38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83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438400" y="168722"/>
            <a:ext cx="5172438" cy="971778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bg2"/>
                </a:solidFill>
              </a:rPr>
              <a:t>Simulation Results</a:t>
            </a:r>
            <a:br>
              <a:rPr lang="en-US" sz="4000" dirty="0">
                <a:solidFill>
                  <a:schemeClr val="bg2"/>
                </a:solidFill>
              </a:rPr>
            </a:br>
            <a:r>
              <a:rPr lang="en-US" sz="2800" dirty="0">
                <a:solidFill>
                  <a:schemeClr val="bg2"/>
                </a:solidFill>
              </a:rPr>
              <a:t>Tilt optimization</a:t>
            </a:r>
            <a:endParaRPr lang="en-US" sz="4000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1C82B-23C1-4C01-B422-187AD57955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65293" y="1411378"/>
            <a:ext cx="2949575" cy="3811588"/>
          </a:xfrm>
        </p:spPr>
        <p:txBody>
          <a:bodyPr/>
          <a:lstStyle/>
          <a:p>
            <a:pPr algn="ctr"/>
            <a:r>
              <a:rPr lang="en-ZA" sz="1400" dirty="0">
                <a:solidFill>
                  <a:schemeClr val="tx1"/>
                </a:solidFill>
              </a:rPr>
              <a:t>Non-optimized</a:t>
            </a:r>
          </a:p>
          <a:p>
            <a:pPr algn="ctr"/>
            <a:r>
              <a:rPr lang="en-ZA" sz="1400" b="0" dirty="0">
                <a:solidFill>
                  <a:schemeClr val="tx1"/>
                </a:solidFill>
              </a:rPr>
              <a:t>Module tilt angle = 90°</a:t>
            </a:r>
          </a:p>
          <a:p>
            <a:pPr algn="ctr"/>
            <a:endParaRPr lang="en-ZA" sz="1400" b="0" dirty="0">
              <a:solidFill>
                <a:schemeClr val="tx1"/>
              </a:solidFill>
            </a:endParaRPr>
          </a:p>
          <a:p>
            <a:pPr algn="ctr"/>
            <a:endParaRPr lang="en-ZA" sz="1400" b="0" dirty="0">
              <a:solidFill>
                <a:schemeClr val="tx1"/>
              </a:solidFill>
            </a:endParaRPr>
          </a:p>
          <a:p>
            <a:pPr algn="ctr"/>
            <a:endParaRPr lang="en-ZA" sz="1400" dirty="0">
              <a:solidFill>
                <a:schemeClr val="tx1"/>
              </a:solidFill>
            </a:endParaRPr>
          </a:p>
          <a:p>
            <a:pPr algn="ctr"/>
            <a:r>
              <a:rPr lang="en-ZA" sz="1400" dirty="0">
                <a:solidFill>
                  <a:schemeClr val="tx1"/>
                </a:solidFill>
              </a:rPr>
              <a:t>Optimized</a:t>
            </a:r>
          </a:p>
          <a:p>
            <a:pPr algn="ctr"/>
            <a:r>
              <a:rPr lang="en-ZA" sz="1400" b="0" dirty="0">
                <a:solidFill>
                  <a:schemeClr val="tx1"/>
                </a:solidFill>
              </a:rPr>
              <a:t>Module tilt angle = 45° </a:t>
            </a:r>
          </a:p>
          <a:p>
            <a:pPr algn="ctr"/>
            <a:r>
              <a:rPr lang="en-ZA" sz="1400" b="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85363"/>
            <a:ext cx="2901798" cy="768356"/>
          </a:xfrm>
          <a:prstGeom prst="rect">
            <a:avLst/>
          </a:prstGeom>
        </p:spPr>
      </p:pic>
      <p:pic>
        <p:nvPicPr>
          <p:cNvPr id="14" name="Picture 1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E209458-95C2-495C-87FE-7B5F76A024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140" y="2209799"/>
            <a:ext cx="4413402" cy="2922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F4DED9-251A-464E-817D-273276F194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799" y="2181496"/>
            <a:ext cx="2035903" cy="1190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ECB8882-FDE8-47EA-A070-D24CF0FA3A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799" y="4530772"/>
            <a:ext cx="2035903" cy="1203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606264-F66D-4EAA-90E9-FE97FE386E88}"/>
              </a:ext>
            </a:extLst>
          </p:cNvPr>
          <p:cNvSpPr txBox="1"/>
          <p:nvPr/>
        </p:nvSpPr>
        <p:spPr>
          <a:xfrm>
            <a:off x="5486400" y="1666351"/>
            <a:ext cx="2949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dirty="0">
                <a:latin typeface="+mn-lt"/>
              </a:rPr>
              <a:t>Solar altitude = 30</a:t>
            </a:r>
            <a:r>
              <a:rPr lang="en-ZA" sz="1600" b="0" dirty="0">
                <a:latin typeface="+mn-lt"/>
              </a:rPr>
              <a:t> °</a:t>
            </a:r>
            <a:r>
              <a:rPr lang="en-ZA" sz="16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5371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438400" y="168722"/>
            <a:ext cx="5172438" cy="971778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bg2"/>
                </a:solidFill>
              </a:rPr>
              <a:t>Simulation Results</a:t>
            </a:r>
            <a:br>
              <a:rPr lang="en-US" sz="4000" dirty="0">
                <a:solidFill>
                  <a:schemeClr val="bg2"/>
                </a:solidFill>
              </a:rPr>
            </a:br>
            <a:r>
              <a:rPr lang="en-US" sz="2800" dirty="0">
                <a:solidFill>
                  <a:schemeClr val="bg2"/>
                </a:solidFill>
              </a:rPr>
              <a:t>Effect of albedo</a:t>
            </a:r>
            <a:endParaRPr lang="en-US" sz="4000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1C82B-23C1-4C01-B422-187AD57955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65293" y="1411378"/>
            <a:ext cx="2949575" cy="3811588"/>
          </a:xfrm>
        </p:spPr>
        <p:txBody>
          <a:bodyPr/>
          <a:lstStyle/>
          <a:p>
            <a:pPr algn="ctr"/>
            <a:r>
              <a:rPr lang="en-ZA" sz="1400" dirty="0">
                <a:solidFill>
                  <a:schemeClr val="tx1"/>
                </a:solidFill>
              </a:rPr>
              <a:t>Soil</a:t>
            </a:r>
          </a:p>
          <a:p>
            <a:pPr algn="ctr"/>
            <a:r>
              <a:rPr lang="en-ZA" sz="1400" b="0" dirty="0">
                <a:solidFill>
                  <a:schemeClr val="tx1"/>
                </a:solidFill>
              </a:rPr>
              <a:t>Albedo = 0.45</a:t>
            </a:r>
          </a:p>
          <a:p>
            <a:pPr algn="ctr"/>
            <a:endParaRPr lang="en-ZA" sz="1400" b="0" dirty="0">
              <a:solidFill>
                <a:schemeClr val="tx1"/>
              </a:solidFill>
            </a:endParaRPr>
          </a:p>
          <a:p>
            <a:pPr algn="ctr"/>
            <a:endParaRPr lang="en-ZA" sz="1400" b="0" dirty="0">
              <a:solidFill>
                <a:schemeClr val="tx1"/>
              </a:solidFill>
            </a:endParaRPr>
          </a:p>
          <a:p>
            <a:pPr algn="ctr"/>
            <a:endParaRPr lang="en-ZA" sz="1400" dirty="0">
              <a:solidFill>
                <a:schemeClr val="tx1"/>
              </a:solidFill>
            </a:endParaRPr>
          </a:p>
          <a:p>
            <a:pPr algn="ctr"/>
            <a:r>
              <a:rPr lang="en-ZA" sz="1400" dirty="0">
                <a:solidFill>
                  <a:schemeClr val="tx1"/>
                </a:solidFill>
              </a:rPr>
              <a:t>Snow</a:t>
            </a:r>
          </a:p>
          <a:p>
            <a:pPr algn="ctr"/>
            <a:r>
              <a:rPr lang="en-ZA" sz="1400" b="0" dirty="0">
                <a:solidFill>
                  <a:schemeClr val="tx1"/>
                </a:solidFill>
              </a:rPr>
              <a:t>Albedo =  0.85</a:t>
            </a:r>
          </a:p>
          <a:p>
            <a:pPr algn="ctr"/>
            <a:r>
              <a:rPr lang="en-ZA" sz="1400" b="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85363"/>
            <a:ext cx="2901798" cy="7683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F4DED9-251A-464E-817D-273276F194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9951" y="2234698"/>
            <a:ext cx="2035903" cy="1190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5E93E07-078F-4785-AE99-8E94CF74BB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2128" y="4574834"/>
            <a:ext cx="2035903" cy="1115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F191596-CF14-4A65-81B5-5B91329E93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425" y="2234698"/>
            <a:ext cx="4453432" cy="2922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97476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438400" y="168722"/>
            <a:ext cx="5172438" cy="971778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bg2"/>
                </a:solidFill>
              </a:rPr>
              <a:t>Simulation Results</a:t>
            </a:r>
            <a:br>
              <a:rPr lang="en-US" sz="4000" dirty="0">
                <a:solidFill>
                  <a:schemeClr val="bg2"/>
                </a:solidFill>
              </a:rPr>
            </a:br>
            <a:r>
              <a:rPr lang="en-US" sz="2800" dirty="0">
                <a:solidFill>
                  <a:schemeClr val="bg2"/>
                </a:solidFill>
              </a:rPr>
              <a:t>Mono-facial vs Bi-facial</a:t>
            </a:r>
            <a:endParaRPr lang="en-US" sz="4000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1C82B-23C1-4C01-B422-187AD57955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65293" y="1411378"/>
            <a:ext cx="2949575" cy="3811588"/>
          </a:xfrm>
        </p:spPr>
        <p:txBody>
          <a:bodyPr/>
          <a:lstStyle/>
          <a:p>
            <a:pPr algn="ctr"/>
            <a:r>
              <a:rPr lang="en-ZA" sz="1400" dirty="0">
                <a:solidFill>
                  <a:schemeClr val="tx1"/>
                </a:solidFill>
              </a:rPr>
              <a:t>Mono-facial</a:t>
            </a:r>
          </a:p>
          <a:p>
            <a:pPr algn="ctr"/>
            <a:r>
              <a:rPr lang="en-ZA" sz="1400" b="0" dirty="0">
                <a:solidFill>
                  <a:schemeClr val="tx1"/>
                </a:solidFill>
              </a:rPr>
              <a:t>Total irradiance = Front</a:t>
            </a:r>
          </a:p>
          <a:p>
            <a:pPr algn="ctr"/>
            <a:endParaRPr lang="en-ZA" sz="1400" b="0" dirty="0">
              <a:solidFill>
                <a:schemeClr val="tx1"/>
              </a:solidFill>
            </a:endParaRPr>
          </a:p>
          <a:p>
            <a:pPr algn="ctr"/>
            <a:endParaRPr lang="en-ZA" sz="1400" b="0" dirty="0">
              <a:solidFill>
                <a:schemeClr val="tx1"/>
              </a:solidFill>
            </a:endParaRPr>
          </a:p>
          <a:p>
            <a:pPr algn="ctr"/>
            <a:endParaRPr lang="en-ZA" sz="1400" dirty="0">
              <a:solidFill>
                <a:schemeClr val="tx1"/>
              </a:solidFill>
            </a:endParaRPr>
          </a:p>
          <a:p>
            <a:pPr algn="ctr"/>
            <a:r>
              <a:rPr lang="en-ZA" sz="1400" dirty="0">
                <a:solidFill>
                  <a:schemeClr val="tx1"/>
                </a:solidFill>
              </a:rPr>
              <a:t>Bi-facial</a:t>
            </a:r>
          </a:p>
          <a:p>
            <a:pPr algn="ctr"/>
            <a:r>
              <a:rPr lang="en-ZA" sz="1400" b="0" dirty="0">
                <a:solidFill>
                  <a:schemeClr val="tx1"/>
                </a:solidFill>
              </a:rPr>
              <a:t>Total irradiance = Front + Rear</a:t>
            </a:r>
          </a:p>
          <a:p>
            <a:pPr algn="ctr"/>
            <a:r>
              <a:rPr lang="en-ZA" sz="1400" b="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85363"/>
            <a:ext cx="2901798" cy="7683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AC6FB1-451B-4A1E-BBFE-58343F36D8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9951" y="4640322"/>
            <a:ext cx="2035903" cy="11652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F0E30A-B3C4-4F9C-B257-1558E466ABE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5511"/>
          <a:stretch/>
        </p:blipFill>
        <p:spPr>
          <a:xfrm>
            <a:off x="1814908" y="2234698"/>
            <a:ext cx="2035903" cy="1321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E94D934-ABFD-467F-BAB5-8D3429DE42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512" y="2225196"/>
            <a:ext cx="4453432" cy="29401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76611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51717" y="210592"/>
            <a:ext cx="7959144" cy="627608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bg2"/>
                </a:solidFill>
              </a:rPr>
              <a:t>Conclusions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666F465-1CF3-420B-8E12-733E393177CE}"/>
              </a:ext>
            </a:extLst>
          </p:cNvPr>
          <p:cNvGrpSpPr/>
          <p:nvPr/>
        </p:nvGrpSpPr>
        <p:grpSpPr>
          <a:xfrm>
            <a:off x="1600200" y="1295400"/>
            <a:ext cx="6937068" cy="4267200"/>
            <a:chOff x="1676400" y="1255254"/>
            <a:chExt cx="6937068" cy="426720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9E1321A-8882-4018-B227-8D2F2E39E038}"/>
                </a:ext>
              </a:extLst>
            </p:cNvPr>
            <p:cNvSpPr/>
            <p:nvPr/>
          </p:nvSpPr>
          <p:spPr>
            <a:xfrm>
              <a:off x="5810618" y="4156950"/>
              <a:ext cx="2802850" cy="1365504"/>
            </a:xfrm>
            <a:custGeom>
              <a:avLst/>
              <a:gdLst>
                <a:gd name="connsiteX0" fmla="*/ 0 w 2107996"/>
                <a:gd name="connsiteY0" fmla="*/ 136550 h 1365504"/>
                <a:gd name="connsiteX1" fmla="*/ 136550 w 2107996"/>
                <a:gd name="connsiteY1" fmla="*/ 0 h 1365504"/>
                <a:gd name="connsiteX2" fmla="*/ 1971446 w 2107996"/>
                <a:gd name="connsiteY2" fmla="*/ 0 h 1365504"/>
                <a:gd name="connsiteX3" fmla="*/ 2107996 w 2107996"/>
                <a:gd name="connsiteY3" fmla="*/ 136550 h 1365504"/>
                <a:gd name="connsiteX4" fmla="*/ 2107996 w 2107996"/>
                <a:gd name="connsiteY4" fmla="*/ 1228954 h 1365504"/>
                <a:gd name="connsiteX5" fmla="*/ 1971446 w 2107996"/>
                <a:gd name="connsiteY5" fmla="*/ 1365504 h 1365504"/>
                <a:gd name="connsiteX6" fmla="*/ 136550 w 2107996"/>
                <a:gd name="connsiteY6" fmla="*/ 1365504 h 1365504"/>
                <a:gd name="connsiteX7" fmla="*/ 0 w 2107996"/>
                <a:gd name="connsiteY7" fmla="*/ 1228954 h 1365504"/>
                <a:gd name="connsiteX8" fmla="*/ 0 w 2107996"/>
                <a:gd name="connsiteY8" fmla="*/ 136550 h 13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7996" h="1365504">
                  <a:moveTo>
                    <a:pt x="0" y="136550"/>
                  </a:moveTo>
                  <a:cubicBezTo>
                    <a:pt x="0" y="61136"/>
                    <a:pt x="61136" y="0"/>
                    <a:pt x="136550" y="0"/>
                  </a:cubicBezTo>
                  <a:lnTo>
                    <a:pt x="1971446" y="0"/>
                  </a:lnTo>
                  <a:cubicBezTo>
                    <a:pt x="2046860" y="0"/>
                    <a:pt x="2107996" y="61136"/>
                    <a:pt x="2107996" y="136550"/>
                  </a:cubicBezTo>
                  <a:lnTo>
                    <a:pt x="2107996" y="1228954"/>
                  </a:lnTo>
                  <a:cubicBezTo>
                    <a:pt x="2107996" y="1304368"/>
                    <a:pt x="2046860" y="1365504"/>
                    <a:pt x="1971446" y="1365504"/>
                  </a:cubicBezTo>
                  <a:lnTo>
                    <a:pt x="136550" y="1365504"/>
                  </a:lnTo>
                  <a:cubicBezTo>
                    <a:pt x="61136" y="1365504"/>
                    <a:pt x="0" y="1304368"/>
                    <a:pt x="0" y="1228954"/>
                  </a:cubicBezTo>
                  <a:lnTo>
                    <a:pt x="0" y="136550"/>
                  </a:lnTo>
                  <a:close/>
                </a:path>
              </a:pathLst>
            </a:custGeom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99555" tIns="508531" rIns="167156" bIns="167157" numCol="1" spcCol="1270" anchor="t" anchorCtr="0">
              <a:noAutofit/>
            </a:bodyPr>
            <a:lstStyle/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ZA" sz="1200" b="0" kern="1200" dirty="0"/>
                <a:t>Powerful tool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ZA" sz="1200" b="0" kern="1200" dirty="0"/>
                <a:t>Lighting analysis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ZA" sz="1200" b="0" kern="1200" dirty="0"/>
                <a:t>Rear side modelling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0FB8AB-68B9-4D45-8B43-06AC94BEDADB}"/>
                </a:ext>
              </a:extLst>
            </p:cNvPr>
            <p:cNvSpPr/>
            <p:nvPr/>
          </p:nvSpPr>
          <p:spPr>
            <a:xfrm>
              <a:off x="1676400" y="4156950"/>
              <a:ext cx="2802851" cy="1365504"/>
            </a:xfrm>
            <a:custGeom>
              <a:avLst/>
              <a:gdLst>
                <a:gd name="connsiteX0" fmla="*/ 0 w 2107996"/>
                <a:gd name="connsiteY0" fmla="*/ 136550 h 1365504"/>
                <a:gd name="connsiteX1" fmla="*/ 136550 w 2107996"/>
                <a:gd name="connsiteY1" fmla="*/ 0 h 1365504"/>
                <a:gd name="connsiteX2" fmla="*/ 1971446 w 2107996"/>
                <a:gd name="connsiteY2" fmla="*/ 0 h 1365504"/>
                <a:gd name="connsiteX3" fmla="*/ 2107996 w 2107996"/>
                <a:gd name="connsiteY3" fmla="*/ 136550 h 1365504"/>
                <a:gd name="connsiteX4" fmla="*/ 2107996 w 2107996"/>
                <a:gd name="connsiteY4" fmla="*/ 1228954 h 1365504"/>
                <a:gd name="connsiteX5" fmla="*/ 1971446 w 2107996"/>
                <a:gd name="connsiteY5" fmla="*/ 1365504 h 1365504"/>
                <a:gd name="connsiteX6" fmla="*/ 136550 w 2107996"/>
                <a:gd name="connsiteY6" fmla="*/ 1365504 h 1365504"/>
                <a:gd name="connsiteX7" fmla="*/ 0 w 2107996"/>
                <a:gd name="connsiteY7" fmla="*/ 1228954 h 1365504"/>
                <a:gd name="connsiteX8" fmla="*/ 0 w 2107996"/>
                <a:gd name="connsiteY8" fmla="*/ 136550 h 13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7996" h="1365504">
                  <a:moveTo>
                    <a:pt x="0" y="136550"/>
                  </a:moveTo>
                  <a:cubicBezTo>
                    <a:pt x="0" y="61136"/>
                    <a:pt x="61136" y="0"/>
                    <a:pt x="136550" y="0"/>
                  </a:cubicBezTo>
                  <a:lnTo>
                    <a:pt x="1971446" y="0"/>
                  </a:lnTo>
                  <a:cubicBezTo>
                    <a:pt x="2046860" y="0"/>
                    <a:pt x="2107996" y="61136"/>
                    <a:pt x="2107996" y="136550"/>
                  </a:cubicBezTo>
                  <a:lnTo>
                    <a:pt x="2107996" y="1228954"/>
                  </a:lnTo>
                  <a:cubicBezTo>
                    <a:pt x="2107996" y="1304368"/>
                    <a:pt x="2046860" y="1365504"/>
                    <a:pt x="1971446" y="1365504"/>
                  </a:cubicBezTo>
                  <a:lnTo>
                    <a:pt x="136550" y="1365504"/>
                  </a:lnTo>
                  <a:cubicBezTo>
                    <a:pt x="61136" y="1365504"/>
                    <a:pt x="0" y="1304368"/>
                    <a:pt x="0" y="1228954"/>
                  </a:cubicBezTo>
                  <a:lnTo>
                    <a:pt x="0" y="136550"/>
                  </a:lnTo>
                  <a:close/>
                </a:path>
              </a:pathLst>
            </a:custGeom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7156" tIns="508531" rIns="799555" bIns="167157" numCol="1" spcCol="1270" anchor="t" anchorCtr="0">
              <a:noAutofit/>
            </a:bodyPr>
            <a:lstStyle/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ZA" sz="1200" b="0" kern="1200" dirty="0"/>
                <a:t>Interface for </a:t>
              </a:r>
              <a:r>
                <a:rPr lang="en-ZA" sz="1200" b="0" i="1" kern="1200" dirty="0"/>
                <a:t>Radiance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ZA" sz="1200" b="0" dirty="0"/>
                <a:t>Various design parameters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ZA" sz="1200" b="0" kern="1200" dirty="0"/>
                <a:t>Results correlate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336EC2B-15B4-4669-A599-71201DBCAC0E}"/>
                </a:ext>
              </a:extLst>
            </p:cNvPr>
            <p:cNvSpPr/>
            <p:nvPr/>
          </p:nvSpPr>
          <p:spPr>
            <a:xfrm>
              <a:off x="5810617" y="1255254"/>
              <a:ext cx="2802851" cy="1365504"/>
            </a:xfrm>
            <a:custGeom>
              <a:avLst/>
              <a:gdLst>
                <a:gd name="connsiteX0" fmla="*/ 0 w 2107996"/>
                <a:gd name="connsiteY0" fmla="*/ 136550 h 1365504"/>
                <a:gd name="connsiteX1" fmla="*/ 136550 w 2107996"/>
                <a:gd name="connsiteY1" fmla="*/ 0 h 1365504"/>
                <a:gd name="connsiteX2" fmla="*/ 1971446 w 2107996"/>
                <a:gd name="connsiteY2" fmla="*/ 0 h 1365504"/>
                <a:gd name="connsiteX3" fmla="*/ 2107996 w 2107996"/>
                <a:gd name="connsiteY3" fmla="*/ 136550 h 1365504"/>
                <a:gd name="connsiteX4" fmla="*/ 2107996 w 2107996"/>
                <a:gd name="connsiteY4" fmla="*/ 1228954 h 1365504"/>
                <a:gd name="connsiteX5" fmla="*/ 1971446 w 2107996"/>
                <a:gd name="connsiteY5" fmla="*/ 1365504 h 1365504"/>
                <a:gd name="connsiteX6" fmla="*/ 136550 w 2107996"/>
                <a:gd name="connsiteY6" fmla="*/ 1365504 h 1365504"/>
                <a:gd name="connsiteX7" fmla="*/ 0 w 2107996"/>
                <a:gd name="connsiteY7" fmla="*/ 1228954 h 1365504"/>
                <a:gd name="connsiteX8" fmla="*/ 0 w 2107996"/>
                <a:gd name="connsiteY8" fmla="*/ 136550 h 13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7996" h="1365504">
                  <a:moveTo>
                    <a:pt x="0" y="136550"/>
                  </a:moveTo>
                  <a:cubicBezTo>
                    <a:pt x="0" y="61136"/>
                    <a:pt x="61136" y="0"/>
                    <a:pt x="136550" y="0"/>
                  </a:cubicBezTo>
                  <a:lnTo>
                    <a:pt x="1971446" y="0"/>
                  </a:lnTo>
                  <a:cubicBezTo>
                    <a:pt x="2046860" y="0"/>
                    <a:pt x="2107996" y="61136"/>
                    <a:pt x="2107996" y="136550"/>
                  </a:cubicBezTo>
                  <a:lnTo>
                    <a:pt x="2107996" y="1228954"/>
                  </a:lnTo>
                  <a:cubicBezTo>
                    <a:pt x="2107996" y="1304368"/>
                    <a:pt x="2046860" y="1365504"/>
                    <a:pt x="1971446" y="1365504"/>
                  </a:cubicBezTo>
                  <a:lnTo>
                    <a:pt x="136550" y="1365504"/>
                  </a:lnTo>
                  <a:cubicBezTo>
                    <a:pt x="61136" y="1365504"/>
                    <a:pt x="0" y="1304368"/>
                    <a:pt x="0" y="1228954"/>
                  </a:cubicBezTo>
                  <a:lnTo>
                    <a:pt x="0" y="136550"/>
                  </a:lnTo>
                  <a:close/>
                </a:path>
              </a:pathLst>
            </a:custGeom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99555" tIns="167156" rIns="167156" bIns="508532" numCol="1" spcCol="1270" anchor="t" anchorCtr="0">
              <a:noAutofit/>
            </a:bodyPr>
            <a:lstStyle/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ZA" sz="1200" b="0" dirty="0"/>
                <a:t>Shortage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ZA" sz="1200" b="0" kern="1200" dirty="0"/>
                <a:t>Optimization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ZA" sz="1200" b="0" kern="1200" dirty="0"/>
                <a:t>10%</a:t>
              </a:r>
              <a:r>
                <a:rPr lang="en-ZA" sz="1200" b="0" dirty="0"/>
                <a:t> </a:t>
              </a:r>
              <a:r>
                <a:rPr lang="en-ZA" sz="1200" b="0" kern="1200" dirty="0"/>
                <a:t>variation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ZA" sz="1200" b="0" dirty="0"/>
                <a:t>View factor</a:t>
              </a:r>
              <a:endParaRPr lang="en-ZA" sz="1200" b="0" kern="1200" dirty="0"/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ZA" sz="1200" b="0" dirty="0"/>
            </a:p>
            <a:p>
              <a:pPr marL="0" lvl="1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ZA" sz="1200" b="0" kern="120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7041A3A-113F-458A-AD52-C464CAE592A2}"/>
                </a:ext>
              </a:extLst>
            </p:cNvPr>
            <p:cNvSpPr/>
            <p:nvPr/>
          </p:nvSpPr>
          <p:spPr>
            <a:xfrm>
              <a:off x="1676400" y="1255254"/>
              <a:ext cx="2802851" cy="1365504"/>
            </a:xfrm>
            <a:custGeom>
              <a:avLst/>
              <a:gdLst>
                <a:gd name="connsiteX0" fmla="*/ 0 w 2107996"/>
                <a:gd name="connsiteY0" fmla="*/ 136550 h 1365504"/>
                <a:gd name="connsiteX1" fmla="*/ 136550 w 2107996"/>
                <a:gd name="connsiteY1" fmla="*/ 0 h 1365504"/>
                <a:gd name="connsiteX2" fmla="*/ 1971446 w 2107996"/>
                <a:gd name="connsiteY2" fmla="*/ 0 h 1365504"/>
                <a:gd name="connsiteX3" fmla="*/ 2107996 w 2107996"/>
                <a:gd name="connsiteY3" fmla="*/ 136550 h 1365504"/>
                <a:gd name="connsiteX4" fmla="*/ 2107996 w 2107996"/>
                <a:gd name="connsiteY4" fmla="*/ 1228954 h 1365504"/>
                <a:gd name="connsiteX5" fmla="*/ 1971446 w 2107996"/>
                <a:gd name="connsiteY5" fmla="*/ 1365504 h 1365504"/>
                <a:gd name="connsiteX6" fmla="*/ 136550 w 2107996"/>
                <a:gd name="connsiteY6" fmla="*/ 1365504 h 1365504"/>
                <a:gd name="connsiteX7" fmla="*/ 0 w 2107996"/>
                <a:gd name="connsiteY7" fmla="*/ 1228954 h 1365504"/>
                <a:gd name="connsiteX8" fmla="*/ 0 w 2107996"/>
                <a:gd name="connsiteY8" fmla="*/ 136550 h 13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7996" h="1365504">
                  <a:moveTo>
                    <a:pt x="0" y="136550"/>
                  </a:moveTo>
                  <a:cubicBezTo>
                    <a:pt x="0" y="61136"/>
                    <a:pt x="61136" y="0"/>
                    <a:pt x="136550" y="0"/>
                  </a:cubicBezTo>
                  <a:lnTo>
                    <a:pt x="1971446" y="0"/>
                  </a:lnTo>
                  <a:cubicBezTo>
                    <a:pt x="2046860" y="0"/>
                    <a:pt x="2107996" y="61136"/>
                    <a:pt x="2107996" y="136550"/>
                  </a:cubicBezTo>
                  <a:lnTo>
                    <a:pt x="2107996" y="1228954"/>
                  </a:lnTo>
                  <a:cubicBezTo>
                    <a:pt x="2107996" y="1304368"/>
                    <a:pt x="2046860" y="1365504"/>
                    <a:pt x="1971446" y="1365504"/>
                  </a:cubicBezTo>
                  <a:lnTo>
                    <a:pt x="136550" y="1365504"/>
                  </a:lnTo>
                  <a:cubicBezTo>
                    <a:pt x="61136" y="1365504"/>
                    <a:pt x="0" y="1304368"/>
                    <a:pt x="0" y="1228954"/>
                  </a:cubicBezTo>
                  <a:lnTo>
                    <a:pt x="0" y="136550"/>
                  </a:lnTo>
                  <a:close/>
                </a:path>
              </a:pathLst>
            </a:custGeom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7156" tIns="167156" rIns="799555" bIns="508532" numCol="1" spcCol="1270" anchor="t" anchorCtr="0">
              <a:noAutofit/>
            </a:bodyPr>
            <a:lstStyle/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ZA" sz="1200" b="0" kern="1200" dirty="0"/>
                <a:t>Benefits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ZA" sz="1200" b="0" dirty="0"/>
                <a:t>Unpredictable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ZA" sz="1200" b="0" kern="1200" dirty="0"/>
                <a:t>Characterization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DEF7041-7953-47B5-AF5E-D00B418379F2}"/>
                </a:ext>
              </a:extLst>
            </p:cNvPr>
            <p:cNvSpPr/>
            <p:nvPr/>
          </p:nvSpPr>
          <p:spPr>
            <a:xfrm>
              <a:off x="3254565" y="1498484"/>
              <a:ext cx="1847697" cy="1847697"/>
            </a:xfrm>
            <a:custGeom>
              <a:avLst/>
              <a:gdLst>
                <a:gd name="connsiteX0" fmla="*/ 0 w 1847697"/>
                <a:gd name="connsiteY0" fmla="*/ 1847697 h 1847697"/>
                <a:gd name="connsiteX1" fmla="*/ 1847697 w 1847697"/>
                <a:gd name="connsiteY1" fmla="*/ 0 h 1847697"/>
                <a:gd name="connsiteX2" fmla="*/ 1847697 w 1847697"/>
                <a:gd name="connsiteY2" fmla="*/ 1847697 h 1847697"/>
                <a:gd name="connsiteX3" fmla="*/ 0 w 1847697"/>
                <a:gd name="connsiteY3" fmla="*/ 1847697 h 184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697" h="1847697">
                  <a:moveTo>
                    <a:pt x="0" y="1847697"/>
                  </a:moveTo>
                  <a:cubicBezTo>
                    <a:pt x="0" y="827242"/>
                    <a:pt x="827242" y="0"/>
                    <a:pt x="1847697" y="0"/>
                  </a:cubicBezTo>
                  <a:lnTo>
                    <a:pt x="1847697" y="1847697"/>
                  </a:lnTo>
                  <a:lnTo>
                    <a:pt x="0" y="184769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62082" tIns="662082" rIns="120904" bIns="120904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ZA" sz="1400" kern="1200" dirty="0"/>
                <a:t>Bi-facial PV technology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306F1A6-17FC-4480-9406-D18C7DC791ED}"/>
                </a:ext>
              </a:extLst>
            </p:cNvPr>
            <p:cNvSpPr/>
            <p:nvPr/>
          </p:nvSpPr>
          <p:spPr>
            <a:xfrm>
              <a:off x="5187607" y="1498484"/>
              <a:ext cx="1847697" cy="1847697"/>
            </a:xfrm>
            <a:custGeom>
              <a:avLst/>
              <a:gdLst>
                <a:gd name="connsiteX0" fmla="*/ 0 w 1847697"/>
                <a:gd name="connsiteY0" fmla="*/ 1847697 h 1847697"/>
                <a:gd name="connsiteX1" fmla="*/ 1847697 w 1847697"/>
                <a:gd name="connsiteY1" fmla="*/ 0 h 1847697"/>
                <a:gd name="connsiteX2" fmla="*/ 1847697 w 1847697"/>
                <a:gd name="connsiteY2" fmla="*/ 1847697 h 1847697"/>
                <a:gd name="connsiteX3" fmla="*/ 0 w 1847697"/>
                <a:gd name="connsiteY3" fmla="*/ 1847697 h 184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697" h="1847697">
                  <a:moveTo>
                    <a:pt x="0" y="0"/>
                  </a:moveTo>
                  <a:cubicBezTo>
                    <a:pt x="1020455" y="0"/>
                    <a:pt x="1847697" y="827242"/>
                    <a:pt x="1847697" y="1847697"/>
                  </a:cubicBezTo>
                  <a:lnTo>
                    <a:pt x="0" y="18476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662082" rIns="662082" bIns="120904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ZA" sz="1400" kern="1200" dirty="0"/>
                <a:t>Simulation software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ED0D70D-2BBB-467B-A785-78E1A8B95BC2}"/>
                </a:ext>
              </a:extLst>
            </p:cNvPr>
            <p:cNvSpPr/>
            <p:nvPr/>
          </p:nvSpPr>
          <p:spPr>
            <a:xfrm>
              <a:off x="5187607" y="3431525"/>
              <a:ext cx="1847697" cy="1847698"/>
            </a:xfrm>
            <a:custGeom>
              <a:avLst/>
              <a:gdLst>
                <a:gd name="connsiteX0" fmla="*/ 0 w 1847697"/>
                <a:gd name="connsiteY0" fmla="*/ 1847697 h 1847697"/>
                <a:gd name="connsiteX1" fmla="*/ 1847697 w 1847697"/>
                <a:gd name="connsiteY1" fmla="*/ 0 h 1847697"/>
                <a:gd name="connsiteX2" fmla="*/ 1847697 w 1847697"/>
                <a:gd name="connsiteY2" fmla="*/ 1847697 h 1847697"/>
                <a:gd name="connsiteX3" fmla="*/ 0 w 1847697"/>
                <a:gd name="connsiteY3" fmla="*/ 1847697 h 184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697" h="1847697">
                  <a:moveTo>
                    <a:pt x="1847697" y="0"/>
                  </a:moveTo>
                  <a:cubicBezTo>
                    <a:pt x="1847697" y="1020455"/>
                    <a:pt x="1020455" y="1847697"/>
                    <a:pt x="0" y="1847697"/>
                  </a:cubicBezTo>
                  <a:lnTo>
                    <a:pt x="0" y="0"/>
                  </a:lnTo>
                  <a:lnTo>
                    <a:pt x="1847697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20904" rIns="662082" bIns="662082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ZA" sz="1400" kern="1200" dirty="0"/>
                <a:t>Ray tracing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211C46A-767E-4FB0-A0D1-D8FEA16F342C}"/>
                </a:ext>
              </a:extLst>
            </p:cNvPr>
            <p:cNvSpPr/>
            <p:nvPr/>
          </p:nvSpPr>
          <p:spPr>
            <a:xfrm>
              <a:off x="3254565" y="3431526"/>
              <a:ext cx="1847698" cy="1847697"/>
            </a:xfrm>
            <a:custGeom>
              <a:avLst/>
              <a:gdLst>
                <a:gd name="connsiteX0" fmla="*/ 0 w 1847697"/>
                <a:gd name="connsiteY0" fmla="*/ 1847697 h 1847697"/>
                <a:gd name="connsiteX1" fmla="*/ 1847697 w 1847697"/>
                <a:gd name="connsiteY1" fmla="*/ 0 h 1847697"/>
                <a:gd name="connsiteX2" fmla="*/ 1847697 w 1847697"/>
                <a:gd name="connsiteY2" fmla="*/ 1847697 h 1847697"/>
                <a:gd name="connsiteX3" fmla="*/ 0 w 1847697"/>
                <a:gd name="connsiteY3" fmla="*/ 1847697 h 184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697" h="1847697">
                  <a:moveTo>
                    <a:pt x="1847697" y="1847697"/>
                  </a:moveTo>
                  <a:cubicBezTo>
                    <a:pt x="827242" y="1847697"/>
                    <a:pt x="0" y="1020455"/>
                    <a:pt x="0" y="0"/>
                  </a:cubicBezTo>
                  <a:lnTo>
                    <a:pt x="1847697" y="0"/>
                  </a:lnTo>
                  <a:lnTo>
                    <a:pt x="1847697" y="184769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62082" tIns="120904" rIns="120904" bIns="662082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ZA" sz="1400" kern="1200" dirty="0"/>
                <a:t>Simulation results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85363"/>
            <a:ext cx="2901798" cy="76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50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49628" y="474117"/>
            <a:ext cx="7959144" cy="874216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bg2"/>
                </a:solidFill>
              </a:rPr>
              <a:t>Future Work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85363"/>
            <a:ext cx="2901798" cy="76835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52600" y="1822450"/>
            <a:ext cx="6553200" cy="35052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Electrical model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Annual energy yield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Max/Min voltage and current ratings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Test various sky models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Optimization algorithms</a:t>
            </a:r>
          </a:p>
        </p:txBody>
      </p:sp>
    </p:spTree>
    <p:extLst>
      <p:ext uri="{BB962C8B-B14F-4D97-AF65-F5344CB8AC3E}">
        <p14:creationId xmlns:p14="http://schemas.microsoft.com/office/powerpoint/2010/main" val="680154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40128" y="1658392"/>
            <a:ext cx="7959144" cy="874216"/>
          </a:xfrm>
        </p:spPr>
        <p:txBody>
          <a:bodyPr>
            <a:noAutofit/>
          </a:bodyPr>
          <a:lstStyle/>
          <a:p>
            <a:pPr algn="ctr"/>
            <a:r>
              <a:rPr lang="en-US" sz="5400" dirty="0">
                <a:solidFill>
                  <a:schemeClr val="bg2"/>
                </a:solidFill>
              </a:rPr>
              <a:t>Thank you!</a:t>
            </a:r>
            <a:br>
              <a:rPr lang="en-US" sz="5400" dirty="0">
                <a:solidFill>
                  <a:schemeClr val="bg2"/>
                </a:solidFill>
              </a:rPr>
            </a:br>
            <a:r>
              <a:rPr lang="en-US" sz="5400" dirty="0">
                <a:solidFill>
                  <a:schemeClr val="bg2"/>
                </a:solidFill>
              </a:rPr>
              <a:t>Questions?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85363"/>
            <a:ext cx="2901798" cy="7683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CC294F-DD6A-40B6-9486-9914B7F22251}"/>
              </a:ext>
            </a:extLst>
          </p:cNvPr>
          <p:cNvSpPr txBox="1"/>
          <p:nvPr/>
        </p:nvSpPr>
        <p:spPr>
          <a:xfrm>
            <a:off x="1905000" y="4191000"/>
            <a:ext cx="6629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IRRADIANCE MODELING FOR BI-FACIAL PV MODULES USING THE RAY TRACING TECHNIQUE.</a:t>
            </a:r>
          </a:p>
          <a:p>
            <a:pPr algn="ctr"/>
            <a:endParaRPr lang="en-ZA" sz="2000" dirty="0">
              <a:solidFill>
                <a:schemeClr val="bg2"/>
              </a:solidFill>
              <a:latin typeface="+mn-lt"/>
            </a:endParaRPr>
          </a:p>
          <a:p>
            <a:pPr algn="ctr"/>
            <a:r>
              <a:rPr lang="en-ZA" sz="2000" b="0" i="1" dirty="0">
                <a:solidFill>
                  <a:schemeClr val="bg2"/>
                </a:solidFill>
                <a:latin typeface="+mn-lt"/>
              </a:rPr>
              <a:t>J.A. Louw and Dr A.J. Rix</a:t>
            </a:r>
          </a:p>
        </p:txBody>
      </p:sp>
    </p:spTree>
    <p:extLst>
      <p:ext uri="{BB962C8B-B14F-4D97-AF65-F5344CB8AC3E}">
        <p14:creationId xmlns:p14="http://schemas.microsoft.com/office/powerpoint/2010/main" val="100372045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BC9443C8-E457-4457-9347-BC87DE391F92}" vid="{990C2DA6-5C59-4E77-91B2-3CF80510B1E3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24F5B3BD440644B6F7AF970BDAC99D" ma:contentTypeVersion="1" ma:contentTypeDescription="Create a new document." ma:contentTypeScope="" ma:versionID="5ce12f729bb7d819d40e5c43ec29d01e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18eccab7e06c40e5fe83bf06182e4b5b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2BDCD4-53CE-49E6-A714-6B52A6A9FF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6940ED-31EF-4355-8B0C-970F6D2E5B26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A8E4F94-6731-4513-AD30-26FDB0F33F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SU Engineering</Template>
  <TotalTime>1718</TotalTime>
  <Words>1830</Words>
  <Application>Microsoft Office PowerPoint</Application>
  <PresentationFormat>On-screen Show (4:3)</PresentationFormat>
  <Paragraphs>248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 Math</vt:lpstr>
      <vt:lpstr>Times</vt:lpstr>
      <vt:lpstr>Wingdings</vt:lpstr>
      <vt:lpstr>Blank Presentation</vt:lpstr>
      <vt:lpstr>PowerPoint Presentation</vt:lpstr>
      <vt:lpstr>PowerPoint Presentation</vt:lpstr>
      <vt:lpstr>Introduction</vt:lpstr>
      <vt:lpstr>Bi-facial PV Modules Rear side irradiance</vt:lpstr>
      <vt:lpstr>Bi-facial PV Modules Electrical Model</vt:lpstr>
      <vt:lpstr>Bi-facial PV Modules Characterization</vt:lpstr>
      <vt:lpstr>Simulation and Modelling</vt:lpstr>
      <vt:lpstr>Ray Tracing Radiance</vt:lpstr>
      <vt:lpstr>Proposed Solution</vt:lpstr>
      <vt:lpstr>Simulation Results Tilt optimization</vt:lpstr>
      <vt:lpstr>Simulation Results Effect of albedo</vt:lpstr>
      <vt:lpstr>Simulation Results Mono-facial vs Bi-facial</vt:lpstr>
      <vt:lpstr>Conclusions</vt:lpstr>
      <vt:lpstr>Future Work</vt:lpstr>
      <vt:lpstr>Thank you! Questions?</vt:lpstr>
    </vt:vector>
  </TitlesOfParts>
  <Company>Stellenbosch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Gurupira, Tafadzwa &lt;17408199@sun.ac.za&gt;</dc:creator>
  <cp:lastModifiedBy>Louw, JA, Mnr [17519527@sun.ac.za]</cp:lastModifiedBy>
  <cp:revision>79</cp:revision>
  <dcterms:created xsi:type="dcterms:W3CDTF">2017-01-24T08:01:38Z</dcterms:created>
  <dcterms:modified xsi:type="dcterms:W3CDTF">2018-09-13T10:19:47Z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nglish Version">
    <vt:lpwstr/>
  </property>
  <property fmtid="{D5CDD505-2E9C-101B-9397-08002B2CF9AE}" pid="3" name="Division">
    <vt:lpwstr/>
  </property>
  <property fmtid="{D5CDD505-2E9C-101B-9397-08002B2CF9AE}" pid="4" name="Resp Official">
    <vt:lpwstr/>
  </property>
  <property fmtid="{D5CDD505-2E9C-101B-9397-08002B2CF9AE}" pid="5" name="Keywords0">
    <vt:lpwstr/>
  </property>
  <property fmtid="{D5CDD505-2E9C-101B-9397-08002B2CF9AE}" pid="6" name="Keyword (3)">
    <vt:lpwstr/>
  </property>
  <property fmtid="{D5CDD505-2E9C-101B-9397-08002B2CF9AE}" pid="7" name="Ref / Cntr etc No">
    <vt:lpwstr/>
  </property>
  <property fmtid="{D5CDD505-2E9C-101B-9397-08002B2CF9AE}" pid="8" name="Fac / Resp. Centre">
    <vt:lpwstr/>
  </property>
  <property fmtid="{D5CDD505-2E9C-101B-9397-08002B2CF9AE}" pid="9" name="Department">
    <vt:lpwstr/>
  </property>
  <property fmtid="{D5CDD505-2E9C-101B-9397-08002B2CF9AE}" pid="10" name="Doc Title">
    <vt:lpwstr>US Eng Slides</vt:lpwstr>
  </property>
  <property fmtid="{D5CDD505-2E9C-101B-9397-08002B2CF9AE}" pid="11" name="Afrikaanse Weergawe">
    <vt:lpwstr/>
  </property>
  <property fmtid="{D5CDD505-2E9C-101B-9397-08002B2CF9AE}" pid="12" name="Revision Date">
    <vt:lpwstr/>
  </property>
  <property fmtid="{D5CDD505-2E9C-101B-9397-08002B2CF9AE}" pid="13" name="Comments0">
    <vt:lpwstr/>
  </property>
  <property fmtid="{D5CDD505-2E9C-101B-9397-08002B2CF9AE}" pid="14" name="Doc Type">
    <vt:lpwstr/>
  </property>
  <property fmtid="{D5CDD505-2E9C-101B-9397-08002B2CF9AE}" pid="15" name="Acc Official">
    <vt:lpwstr/>
  </property>
  <property fmtid="{D5CDD505-2E9C-101B-9397-08002B2CF9AE}" pid="16" name="Status">
    <vt:lpwstr/>
  </property>
  <property fmtid="{D5CDD505-2E9C-101B-9397-08002B2CF9AE}" pid="17" name="Keyword (2)">
    <vt:lpwstr/>
  </property>
  <property fmtid="{D5CDD505-2E9C-101B-9397-08002B2CF9AE}" pid="18" name="Project No">
    <vt:lpwstr/>
  </property>
</Properties>
</file>