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6" r:id="rId2"/>
    <p:sldId id="257" r:id="rId3"/>
    <p:sldId id="388" r:id="rId4"/>
    <p:sldId id="398" r:id="rId5"/>
    <p:sldId id="361" r:id="rId6"/>
    <p:sldId id="400" r:id="rId7"/>
    <p:sldId id="395" r:id="rId8"/>
    <p:sldId id="397" r:id="rId9"/>
    <p:sldId id="392" r:id="rId10"/>
    <p:sldId id="401" r:id="rId11"/>
    <p:sldId id="393" r:id="rId12"/>
    <p:sldId id="394" r:id="rId13"/>
    <p:sldId id="402" r:id="rId14"/>
    <p:sldId id="403" r:id="rId15"/>
    <p:sldId id="404" r:id="rId16"/>
    <p:sldId id="405" r:id="rId17"/>
    <p:sldId id="367" r:id="rId18"/>
    <p:sldId id="368" r:id="rId19"/>
    <p:sldId id="319" r:id="rId20"/>
  </p:sldIdLst>
  <p:sldSz cx="9144000" cy="6858000" type="screen4x3"/>
  <p:notesSz cx="6858000" cy="9144000"/>
  <p:custShowLst>
    <p:custShow name="Custom Show 1" id="0">
      <p:sldLst>
        <p:sld r:id="rId2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E0399"/>
    <a:srgbClr val="F1FD81"/>
    <a:srgbClr val="FFFF99"/>
    <a:srgbClr val="74B230"/>
    <a:srgbClr val="FF33CC"/>
    <a:srgbClr val="F5EE8F"/>
    <a:srgbClr val="EBD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75" autoAdjust="0"/>
    <p:restoredTop sz="92705" autoAdjust="0"/>
  </p:normalViewPr>
  <p:slideViewPr>
    <p:cSldViewPr snapToGrid="0">
      <p:cViewPr varScale="1">
        <p:scale>
          <a:sx n="85" d="100"/>
          <a:sy n="85" d="100"/>
        </p:scale>
        <p:origin x="1290" y="6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3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18011-9FEF-2D45-ADF5-DDA35291665C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9424B-82D2-E749-8FC7-A1D6F1D4C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51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4300B-39B0-8D4A-AFA6-209A1DFA7895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C2937-D207-7C4F-BD6C-79526F8BE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83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C2937-D207-7C4F-BD6C-79526F8BE2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81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C2937-D207-7C4F-BD6C-79526F8BE2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85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C2937-D207-7C4F-BD6C-79526F8BE2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0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3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4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4DE37D3A-5A2F-45D5-BE48-C0154AC8FD04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62B9F16D-C5AB-4B24-8D33-E088BEC196A2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6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0547A09B-9F38-4FC3-9FA1-B3A65549A965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0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F6BF37C1-DBB6-4146-A011-6243E4805830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6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B9DC1674-6693-4EDB-B3D0-4AAEB2DEC89B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1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/>
          <a:p>
            <a:fld id="{D85E33D6-1E41-483B-9663-97359504DDD5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8" y="6486005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7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2533" y="0"/>
            <a:ext cx="9149187" cy="6858000"/>
            <a:chOff x="-2533" y="0"/>
            <a:chExt cx="9149187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-2533" y="0"/>
              <a:ext cx="9149066" cy="6851494"/>
              <a:chOff x="-2533" y="0"/>
              <a:chExt cx="9149066" cy="6851494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1" y="0"/>
                <a:ext cx="8372548" cy="984295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>
                  <a:latin typeface="Times New Roman" pitchFamily="18" charset="0"/>
                </a:endParaRPr>
              </a:p>
            </p:txBody>
          </p:sp>
          <p:pic>
            <p:nvPicPr>
              <p:cNvPr id="11" name="Picture 16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72549" y="1"/>
                <a:ext cx="771450" cy="984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33" y="984295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6356350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14"/>
              <p:cNvSpPr/>
              <p:nvPr/>
            </p:nvSpPr>
            <p:spPr bwMode="auto">
              <a:xfrm>
                <a:off x="-1" y="6454191"/>
                <a:ext cx="8372549" cy="397303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>
                  <a:latin typeface="Times New Roman" pitchFamily="18" charset="0"/>
                </a:endParaRPr>
              </a:p>
            </p:txBody>
          </p:sp>
          <p:pic>
            <p:nvPicPr>
              <p:cNvPr id="16" name="Picture 509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6748" y="94579"/>
                <a:ext cx="1365800" cy="7097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5094" descr="anflag"/>
              <p:cNvPicPr>
                <a:picLocks noChangeAspect="1" noChangeArrowheads="1" noCrop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60" y="6510414"/>
                <a:ext cx="388128" cy="248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0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4123" y="6480176"/>
                <a:ext cx="358568" cy="335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0165" y="6454191"/>
              <a:ext cx="316489" cy="40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949" y="12134"/>
            <a:ext cx="7365827" cy="972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49" y="1183583"/>
            <a:ext cx="8894707" cy="5067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49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Bell MT"/>
                <a:cs typeface="Bell MT"/>
              </a:defRPr>
            </a:lvl1pPr>
          </a:lstStyle>
          <a:p>
            <a:fld id="{4C36F26F-5EEA-DD40-8ED6-E6012FB939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3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Bell MT"/>
          <a:ea typeface="+mj-ea"/>
          <a:cs typeface="Bell MT"/>
        </a:defRPr>
      </a:lvl1pPr>
    </p:titleStyle>
    <p:bodyStyle>
      <a:lvl1pPr marL="342900" indent="-342900" algn="just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Bell MT"/>
          <a:ea typeface="+mn-ea"/>
          <a:cs typeface="Bell MT"/>
        </a:defRPr>
      </a:lvl1pPr>
      <a:lvl2pPr marL="742950" indent="-285750" algn="just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Bell MT"/>
          <a:ea typeface="+mn-ea"/>
          <a:cs typeface="Bell MT"/>
        </a:defRPr>
      </a:lvl2pPr>
      <a:lvl3pPr marL="1143000" indent="-228600" algn="just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Bell MT"/>
          <a:ea typeface="+mn-ea"/>
          <a:cs typeface="Bell MT"/>
        </a:defRPr>
      </a:lvl3pPr>
      <a:lvl4pPr marL="1600200" indent="-228600" algn="just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Bell MT"/>
          <a:ea typeface="+mn-ea"/>
          <a:cs typeface="Bell MT"/>
        </a:defRPr>
      </a:lvl4pPr>
      <a:lvl5pPr marL="2057400" indent="-228600" algn="just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Bell MT"/>
          <a:ea typeface="+mn-ea"/>
          <a:cs typeface="Bell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080409"/>
            <a:ext cx="9144000" cy="5299445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/>
        </p:nvSpPr>
        <p:spPr>
          <a:xfrm>
            <a:off x="2090558" y="1408386"/>
            <a:ext cx="4808576" cy="242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2000" b="1" dirty="0" smtClean="0">
                <a:solidFill>
                  <a:srgbClr val="0000FF"/>
                </a:solidFill>
                <a:latin typeface="Bell MT"/>
                <a:cs typeface="Bell MT"/>
              </a:rPr>
              <a:t>Renewable Energy Postgraduates Symposium (REPS)</a:t>
            </a:r>
          </a:p>
          <a:p>
            <a:pPr algn="ctr"/>
            <a:endParaRPr lang="en-ZA" sz="2000" b="1" dirty="0">
              <a:solidFill>
                <a:srgbClr val="0000FF"/>
              </a:solidFill>
              <a:latin typeface="Bell MT"/>
              <a:cs typeface="Bell MT"/>
            </a:endParaRPr>
          </a:p>
          <a:p>
            <a:pPr algn="ctr"/>
            <a:r>
              <a:rPr lang="en-ZA" sz="2000" b="1" dirty="0">
                <a:solidFill>
                  <a:srgbClr val="0000FF"/>
                </a:solidFill>
                <a:latin typeface="Bell MT"/>
                <a:cs typeface="Bell MT"/>
              </a:rPr>
              <a:t>By</a:t>
            </a:r>
          </a:p>
          <a:p>
            <a:pPr algn="ctr"/>
            <a:endParaRPr lang="en-ZA" sz="2000" b="1" kern="1200" dirty="0" smtClean="0">
              <a:solidFill>
                <a:srgbClr val="0000FF"/>
              </a:solidFill>
              <a:latin typeface="Bell MT"/>
              <a:cs typeface="Bell MT"/>
            </a:endParaRPr>
          </a:p>
          <a:p>
            <a:pPr algn="ctr"/>
            <a:r>
              <a:rPr lang="en-ZA" b="1" i="1" dirty="0">
                <a:solidFill>
                  <a:srgbClr val="0000FF"/>
                </a:solidFill>
                <a:latin typeface="Bell MT"/>
                <a:cs typeface="Bell MT"/>
              </a:rPr>
              <a:t>Asanda Bede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29" y="5229714"/>
            <a:ext cx="1813803" cy="99742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" y="0"/>
            <a:ext cx="8372548" cy="984295"/>
          </a:xfrm>
          <a:prstGeom prst="rect">
            <a:avLst/>
          </a:prstGeom>
          <a:gradFill flip="none" rotWithShape="1">
            <a:gsLst>
              <a:gs pos="0">
                <a:srgbClr val="FFD515"/>
              </a:gs>
              <a:gs pos="77000">
                <a:prstClr val="white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426120" y="6454191"/>
            <a:ext cx="8372549" cy="397303"/>
          </a:xfrm>
          <a:prstGeom prst="rect">
            <a:avLst/>
          </a:prstGeom>
          <a:gradFill flip="none" rotWithShape="1">
            <a:gsLst>
              <a:gs pos="0">
                <a:srgbClr val="FFD515"/>
              </a:gs>
              <a:gs pos="77000">
                <a:prstClr val="white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033" y="5325314"/>
            <a:ext cx="963032" cy="90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/>
        </p:nvSpPr>
        <p:spPr>
          <a:xfrm>
            <a:off x="135628" y="10886"/>
            <a:ext cx="8718437" cy="986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2200" b="1" cap="none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Bell MT" panose="02020503060305020303" pitchFamily="18" charset="0"/>
                <a:cs typeface="Arial" panose="020B0604020202020204" pitchFamily="34" charset="0"/>
              </a:rPr>
              <a:t>Morphological and structural characterization of nano-sized carbon supported </a:t>
            </a:r>
            <a:r>
              <a:rPr lang="en-ZA" sz="1800" b="1" cap="none" spc="0" dirty="0" smtClean="0">
                <a:solidFill>
                  <a:srgbClr val="1F497D"/>
                </a:solidFill>
                <a:latin typeface="Bell MT"/>
              </a:rPr>
              <a:t>MoS</a:t>
            </a:r>
            <a:r>
              <a:rPr lang="en-ZA" sz="1800" b="1" cap="none" spc="0" baseline="-25000" dirty="0" smtClean="0">
                <a:solidFill>
                  <a:srgbClr val="1F497D"/>
                </a:solidFill>
                <a:latin typeface="Bell MT"/>
              </a:rPr>
              <a:t>2</a:t>
            </a:r>
            <a:r>
              <a:rPr lang="en-ZA" sz="2200" b="1" cap="none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Bell MT" panose="02020503060305020303" pitchFamily="18" charset="0"/>
                <a:cs typeface="Arial" panose="020B0604020202020204" pitchFamily="34" charset="0"/>
              </a:rPr>
              <a:t> as Pt-free CE materials for DSSCs application</a:t>
            </a:r>
            <a:r>
              <a:rPr lang="en-ZA" sz="2200" b="1" cap="none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Bell MT" panose="02020503060305020303" pitchFamily="18" charset="0"/>
              </a:rPr>
              <a:t>.</a:t>
            </a:r>
            <a:endParaRPr lang="en-ZA" sz="2200" b="1" i="1" cap="none" dirty="0">
              <a:latin typeface="Bell MT" panose="02020503060305020303" pitchFamily="18" charset="0"/>
              <a:cs typeface="Bell MT"/>
            </a:endParaRP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2319027" y="4955239"/>
            <a:ext cx="4808576" cy="121225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ZA" sz="1600" b="1" kern="1200" dirty="0" smtClean="0">
              <a:solidFill>
                <a:srgbClr val="0000FF"/>
              </a:solidFill>
              <a:latin typeface="Bell MT"/>
              <a:cs typeface="Bell MT"/>
            </a:endParaRPr>
          </a:p>
          <a:p>
            <a:pPr algn="just"/>
            <a:r>
              <a:rPr lang="en-ZA" sz="1600" b="1" kern="1200" dirty="0" smtClean="0">
                <a:solidFill>
                  <a:srgbClr val="0000FF"/>
                </a:solidFill>
                <a:latin typeface="Bell MT"/>
                <a:cs typeface="Bell MT"/>
              </a:rPr>
              <a:t>Supervisor: 	</a:t>
            </a:r>
            <a:r>
              <a:rPr lang="en-ZA" sz="1600" dirty="0">
                <a:solidFill>
                  <a:srgbClr val="0000FF"/>
                </a:solidFill>
                <a:latin typeface="Bell MT"/>
                <a:cs typeface="Bell MT"/>
              </a:rPr>
              <a:t>Prof. </a:t>
            </a:r>
            <a:r>
              <a:rPr lang="en-ZA" sz="1600" dirty="0" smtClean="0">
                <a:solidFill>
                  <a:srgbClr val="0000FF"/>
                </a:solidFill>
                <a:latin typeface="Bell MT"/>
                <a:cs typeface="Bell MT"/>
              </a:rPr>
              <a:t>E. </a:t>
            </a:r>
            <a:r>
              <a:rPr lang="en-ZA" sz="1600" dirty="0">
                <a:solidFill>
                  <a:srgbClr val="0000FF"/>
                </a:solidFill>
                <a:latin typeface="Bell MT"/>
                <a:cs typeface="Bell MT"/>
              </a:rPr>
              <a:t>L. Meyer</a:t>
            </a:r>
          </a:p>
          <a:p>
            <a:pPr algn="just"/>
            <a:r>
              <a:rPr lang="en-ZA" sz="1600" b="1" dirty="0" smtClean="0">
                <a:solidFill>
                  <a:srgbClr val="0000FF"/>
                </a:solidFill>
                <a:latin typeface="Bell MT"/>
                <a:cs typeface="Bell MT"/>
              </a:rPr>
              <a:t>Co-supervisor:	</a:t>
            </a:r>
            <a:r>
              <a:rPr lang="en-ZA" sz="1600" dirty="0" smtClean="0">
                <a:solidFill>
                  <a:srgbClr val="0000FF"/>
                </a:solidFill>
                <a:latin typeface="Bell MT"/>
                <a:cs typeface="Bell MT"/>
              </a:rPr>
              <a:t>Dr. R.T. Taziwa</a:t>
            </a:r>
          </a:p>
          <a:p>
            <a:pPr algn="just"/>
            <a:r>
              <a:rPr lang="en-ZA" sz="1600" b="1" dirty="0">
                <a:solidFill>
                  <a:srgbClr val="0000FF"/>
                </a:solidFill>
                <a:latin typeface="Bell MT"/>
                <a:cs typeface="Bell MT"/>
              </a:rPr>
              <a:t>Co-supervisor</a:t>
            </a:r>
            <a:r>
              <a:rPr lang="en-ZA" sz="1600" b="1" dirty="0" smtClean="0">
                <a:solidFill>
                  <a:srgbClr val="0000FF"/>
                </a:solidFill>
                <a:latin typeface="Bell MT"/>
                <a:cs typeface="Bell MT"/>
              </a:rPr>
              <a:t>:	</a:t>
            </a:r>
            <a:r>
              <a:rPr lang="en-ZA" sz="1600" dirty="0" smtClean="0">
                <a:solidFill>
                  <a:srgbClr val="0000FF"/>
                </a:solidFill>
                <a:latin typeface="Bell MT"/>
                <a:cs typeface="Bell MT"/>
              </a:rPr>
              <a:t>Dr</a:t>
            </a:r>
            <a:r>
              <a:rPr lang="en-ZA" sz="1600" dirty="0">
                <a:solidFill>
                  <a:srgbClr val="0000FF"/>
                </a:solidFill>
                <a:latin typeface="Bell MT"/>
                <a:cs typeface="Bell MT"/>
              </a:rPr>
              <a:t>. </a:t>
            </a:r>
            <a:r>
              <a:rPr lang="en-ZA" sz="1600" dirty="0" smtClean="0">
                <a:solidFill>
                  <a:srgbClr val="0000FF"/>
                </a:solidFill>
                <a:latin typeface="Bell MT"/>
                <a:cs typeface="Bell MT"/>
              </a:rPr>
              <a:t>D. Katwire</a:t>
            </a:r>
            <a:endParaRPr lang="en-ZA" sz="1600" b="1" kern="1200" dirty="0">
              <a:solidFill>
                <a:srgbClr val="0000FF"/>
              </a:solidFill>
              <a:latin typeface="Bell MT"/>
              <a:cs typeface="Bell MT"/>
            </a:endParaRPr>
          </a:p>
          <a:p>
            <a:pPr algn="ctr"/>
            <a:endParaRPr lang="en-ZA" sz="1600" b="1" kern="1200" dirty="0" smtClean="0">
              <a:solidFill>
                <a:srgbClr val="0000FF"/>
              </a:solidFill>
              <a:latin typeface="Bell MT"/>
              <a:cs typeface="Bell M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</a:t>
            </a:fld>
            <a:endParaRPr lang="en-US"/>
          </a:p>
        </p:txBody>
      </p:sp>
      <p:sp>
        <p:nvSpPr>
          <p:cNvPr id="14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126CA-4411-48A3-9A72-D0CA1152958E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Bell MT" pitchFamily="18" charset="0"/>
              </a:rPr>
              <a:t>Outline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600" dirty="0" smtClean="0">
              <a:solidFill>
                <a:schemeClr val="tx2"/>
              </a:solidFill>
            </a:endParaRPr>
          </a:p>
          <a:p>
            <a:r>
              <a:rPr lang="en-US" sz="1900" dirty="0" smtClean="0">
                <a:solidFill>
                  <a:schemeClr val="tx2"/>
                </a:solidFill>
              </a:rPr>
              <a:t>Introduction </a:t>
            </a:r>
          </a:p>
          <a:p>
            <a:r>
              <a:rPr lang="en-US" sz="1900" dirty="0" smtClean="0">
                <a:solidFill>
                  <a:schemeClr val="tx2"/>
                </a:solidFill>
              </a:rPr>
              <a:t>Methodology</a:t>
            </a:r>
          </a:p>
          <a:p>
            <a:pPr lvl="1"/>
            <a:r>
              <a:rPr lang="en-US" sz="1900" i="1" dirty="0" smtClean="0">
                <a:solidFill>
                  <a:schemeClr val="tx2"/>
                </a:solidFill>
              </a:rPr>
              <a:t>Metal </a:t>
            </a:r>
            <a:r>
              <a:rPr lang="en-US" sz="1900" i="1" dirty="0">
                <a:solidFill>
                  <a:schemeClr val="tx2"/>
                </a:solidFill>
              </a:rPr>
              <a:t>sulfide </a:t>
            </a:r>
            <a:r>
              <a:rPr lang="en-US" sz="1900" i="1" dirty="0" smtClean="0">
                <a:solidFill>
                  <a:schemeClr val="tx2"/>
                </a:solidFill>
              </a:rPr>
              <a:t>synthesis</a:t>
            </a:r>
            <a:endParaRPr lang="en-US" sz="1900" i="1" dirty="0">
              <a:solidFill>
                <a:schemeClr val="tx2"/>
              </a:solidFill>
            </a:endParaRPr>
          </a:p>
          <a:p>
            <a:r>
              <a:rPr lang="en-US" sz="1900" dirty="0" smtClean="0">
                <a:solidFill>
                  <a:schemeClr val="tx2"/>
                </a:solidFill>
              </a:rPr>
              <a:t>Results and discussions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SEM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 HRTEM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XRD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Raman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FTIR	</a:t>
            </a:r>
          </a:p>
          <a:p>
            <a:pPr lvl="1">
              <a:buFont typeface="Bell MT" panose="02020503060305020303" pitchFamily="18" charset="0"/>
              <a:buChar char="–"/>
            </a:pPr>
            <a:r>
              <a:rPr lang="en-US" sz="1800" i="1" dirty="0" smtClean="0">
                <a:solidFill>
                  <a:schemeClr val="tx2"/>
                </a:solidFill>
              </a:rPr>
              <a:t>CV, CD and EIS</a:t>
            </a:r>
            <a:r>
              <a:rPr lang="en-US" sz="1900" dirty="0" smtClean="0">
                <a:solidFill>
                  <a:schemeClr val="tx2"/>
                </a:solidFill>
              </a:rPr>
              <a:t>				</a:t>
            </a:r>
          </a:p>
          <a:p>
            <a:r>
              <a:rPr lang="en-US" sz="1900" dirty="0" smtClean="0">
                <a:solidFill>
                  <a:schemeClr val="tx2"/>
                </a:solidFill>
              </a:rPr>
              <a:t>References</a:t>
            </a:r>
          </a:p>
          <a:p>
            <a:r>
              <a:rPr lang="en-US" sz="1900" dirty="0" smtClean="0">
                <a:solidFill>
                  <a:schemeClr val="tx2"/>
                </a:solidFill>
              </a:rPr>
              <a:t>Acknowledgements</a:t>
            </a:r>
            <a:endParaRPr lang="en-US" sz="1900" dirty="0">
              <a:solidFill>
                <a:schemeClr val="tx2"/>
              </a:solidFill>
            </a:endParaRPr>
          </a:p>
          <a:p>
            <a:endParaRPr lang="en-US" sz="2900" dirty="0">
              <a:solidFill>
                <a:schemeClr val="tx2"/>
              </a:solidFill>
            </a:endParaRPr>
          </a:p>
          <a:p>
            <a:endParaRPr lang="en-US" sz="2900" dirty="0" smtClean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>
                <a:solidFill>
                  <a:srgbClr val="002060"/>
                </a:solidFill>
              </a:rPr>
              <a:t>2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8416C9-B738-4DCF-B021-B7B20C0330E0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078" y="1151488"/>
            <a:ext cx="8700520" cy="9931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900" dirty="0">
                <a:solidFill>
                  <a:schemeClr val="tx2"/>
                </a:solidFill>
                <a:latin typeface="Bell MT" panose="02020503060305020303" pitchFamily="18" charset="0"/>
              </a:rPr>
              <a:t>High demand in energy due to an increasing population.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900" dirty="0" smtClean="0">
                <a:solidFill>
                  <a:schemeClr val="tx2"/>
                </a:solidFill>
                <a:latin typeface="Bell MT" panose="02020503060305020303" pitchFamily="18" charset="0"/>
              </a:rPr>
              <a:t>Coal fired power plants produce most of the electricity consumed in SA.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800" dirty="0" smtClean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endParaRPr lang="en-ZA" dirty="0">
              <a:latin typeface="Bell MT" panose="02020503060305020303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FB53-5895-4A0C-AA6A-4A20F3C46242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27084" y="4867037"/>
            <a:ext cx="2986843" cy="176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tx2"/>
                </a:solidFill>
                <a:latin typeface="Bell MT" panose="02020503060305020303" pitchFamily="18" charset="0"/>
              </a:rPr>
              <a:t>Silicon-based </a:t>
            </a:r>
            <a:r>
              <a:rPr lang="en-US" sz="1900" dirty="0">
                <a:solidFill>
                  <a:schemeClr val="tx2"/>
                </a:solidFill>
                <a:latin typeface="Bell MT" panose="02020503060305020303" pitchFamily="18" charset="0"/>
              </a:rPr>
              <a:t>technology</a:t>
            </a:r>
          </a:p>
          <a:p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-Widespread</a:t>
            </a:r>
          </a:p>
          <a:p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-High Efficiency </a:t>
            </a:r>
            <a:endParaRPr lang="en-ZA" i="1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-Expensive </a:t>
            </a:r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to manufacture</a:t>
            </a:r>
          </a:p>
          <a:p>
            <a:endParaRPr lang="en-ZA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endParaRPr lang="en-ZA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8040" y="356381"/>
            <a:ext cx="2758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Introduction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pic>
        <p:nvPicPr>
          <p:cNvPr id="12" name="Picture 6" descr="Bruce_Mansfield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r="8893"/>
          <a:stretch>
            <a:fillRect/>
          </a:stretch>
        </p:blipFill>
        <p:spPr bwMode="gray">
          <a:xfrm>
            <a:off x="459653" y="1925053"/>
            <a:ext cx="2725738" cy="2601912"/>
          </a:xfrm>
          <a:prstGeom prst="rect">
            <a:avLst/>
          </a:prstGeom>
          <a:solidFill>
            <a:srgbClr val="DFDAB3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</p:pic>
      <p:pic>
        <p:nvPicPr>
          <p:cNvPr id="15" name="Picture 5" descr="siemen_ce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606" y="2029092"/>
            <a:ext cx="2908241" cy="260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flex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02" y="2087243"/>
            <a:ext cx="2515196" cy="260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157157" y="4867037"/>
            <a:ext cx="3058530" cy="2046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/>
                </a:solidFill>
                <a:latin typeface="Bell MT" panose="02020503060305020303" pitchFamily="18" charset="0"/>
              </a:rPr>
              <a:t>Dye-sensitized (“nano”)</a:t>
            </a:r>
          </a:p>
          <a:p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       -</a:t>
            </a:r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Newer,</a:t>
            </a:r>
          </a:p>
          <a:p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- less </a:t>
            </a:r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proven</a:t>
            </a:r>
          </a:p>
          <a:p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 -Inexpensive </a:t>
            </a:r>
            <a:r>
              <a:rPr lang="en-ZA" i="1" dirty="0">
                <a:solidFill>
                  <a:schemeClr val="tx2"/>
                </a:solidFill>
                <a:latin typeface="Bell MT" panose="02020503060305020303" pitchFamily="18" charset="0"/>
              </a:rPr>
              <a:t>to manufacture</a:t>
            </a:r>
          </a:p>
          <a:p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 -Flexible</a:t>
            </a:r>
            <a:endParaRPr lang="en-ZA" i="1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r>
              <a:rPr lang="en-ZA" i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       </a:t>
            </a:r>
            <a:endParaRPr lang="en-ZA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endParaRPr lang="en-ZA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2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A09B-9F38-4FC3-9FA1-B3A65549A965}" type="datetime3">
              <a:rPr lang="en-US" b="1" smtClean="0">
                <a:solidFill>
                  <a:srgbClr val="002060"/>
                </a:solidFill>
                <a:latin typeface="Bell MT" panose="02020503060305020303" pitchFamily="18" charset="0"/>
              </a:rPr>
              <a:t>12 September 2018</a:t>
            </a:fld>
            <a:endParaRPr lang="en-US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1266710"/>
            <a:ext cx="9144000" cy="1449601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Due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HIGH COST, HIGH DEMAND, LIMITED RESERVES.</a:t>
            </a:r>
          </a:p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ot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appropriate for the redox species like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Co</a:t>
            </a:r>
            <a:r>
              <a:rPr lang="en-US" sz="1800" baseline="30000" dirty="0">
                <a:solidFill>
                  <a:schemeClr val="accent1">
                    <a:lumMod val="50000"/>
                  </a:schemeClr>
                </a:solidFill>
              </a:rPr>
              <a:t>3+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/Co</a:t>
            </a:r>
            <a:r>
              <a:rPr lang="en-US" sz="1800" baseline="30000" dirty="0">
                <a:solidFill>
                  <a:schemeClr val="accent1">
                    <a:lumMod val="50000"/>
                  </a:schemeClr>
                </a:solidFill>
              </a:rPr>
              <a:t>2+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 and polysulfide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electrolytes.</a:t>
            </a:r>
          </a:p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40% total cost of Manufacturing DSSC.</a:t>
            </a:r>
          </a:p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New alternative materials / Pt FREE Catalysts need to be explored.</a:t>
            </a:r>
          </a:p>
          <a:p>
            <a:endParaRPr lang="en-U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8" name="Picture 2" descr="http://cliparts.co/cliparts/Bia/K4q/BiaK4qkj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401" y="3038641"/>
            <a:ext cx="3505290" cy="243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71" y="2876426"/>
            <a:ext cx="5087530" cy="27610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6721" y="298049"/>
            <a:ext cx="2758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Introduction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70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>
                <a:solidFill>
                  <a:schemeClr val="accent1">
                    <a:lumMod val="50000"/>
                  </a:schemeClr>
                </a:solidFill>
              </a:rPr>
              <a:t>Experimental</a:t>
            </a:r>
            <a:endParaRPr lang="en-Z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5155" y="1638074"/>
            <a:ext cx="385374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MoS</a:t>
            </a:r>
            <a:r>
              <a:rPr lang="en-ZA" baseline="-25000" dirty="0" smtClean="0">
                <a:solidFill>
                  <a:schemeClr val="tx2"/>
                </a:solidFill>
                <a:latin typeface="Bell MT" panose="02020503060305020303" pitchFamily="18" charset="0"/>
              </a:rPr>
              <a:t>2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ZA" dirty="0">
                <a:solidFill>
                  <a:schemeClr val="tx2"/>
                </a:solidFill>
                <a:latin typeface="Bell MT" panose="02020503060305020303" pitchFamily="18" charset="0"/>
              </a:rPr>
              <a:t>samples (black precipitate), Multi-walled carbon nanotubes, and polyvinylidene fluoride (weigh ratio 8: 1: 1), were dissolved in N-methyl-2-pyrrolidinone. </a:t>
            </a:r>
            <a:endParaRPr lang="en-ZA" dirty="0" smtClean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endParaRPr lang="en-ZA" dirty="0" smtClean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  <a:latin typeface="Bell MT" panose="02020503060305020303" pitchFamily="18" charset="0"/>
              </a:rPr>
              <a:t>Subsequently, the as-prepared slurry was 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paint brush on Ni foam at area of 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cm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ZA" dirty="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. </a:t>
            </a:r>
            <a:r>
              <a:rPr lang="en-ZA" dirty="0">
                <a:solidFill>
                  <a:schemeClr val="tx2"/>
                </a:solidFill>
                <a:latin typeface="Bell MT" panose="02020503060305020303" pitchFamily="18" charset="0"/>
              </a:rPr>
              <a:t>The coated CEs were dried at 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70</a:t>
            </a:r>
            <a:r>
              <a:rPr lang="en-ZA" baseline="30000" dirty="0" smtClean="0">
                <a:solidFill>
                  <a:schemeClr val="tx2"/>
                </a:solidFill>
                <a:latin typeface="Bell MT" panose="02020503060305020303" pitchFamily="18" charset="0"/>
              </a:rPr>
              <a:t>0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C </a:t>
            </a:r>
            <a:r>
              <a:rPr lang="en-ZA" dirty="0">
                <a:solidFill>
                  <a:schemeClr val="tx2"/>
                </a:solidFill>
                <a:latin typeface="Bell MT" panose="02020503060305020303" pitchFamily="18" charset="0"/>
              </a:rPr>
              <a:t>for 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overnight </a:t>
            </a:r>
            <a:r>
              <a:rPr lang="en-ZA" dirty="0">
                <a:solidFill>
                  <a:schemeClr val="tx2"/>
                </a:solidFill>
                <a:latin typeface="Bell MT" panose="02020503060305020303" pitchFamily="18" charset="0"/>
              </a:rPr>
              <a:t>in an oven.</a:t>
            </a:r>
            <a:r>
              <a:rPr lang="en-ZA" dirty="0" smtClean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endParaRPr lang="en-ZA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2200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5</a:t>
            </a:fld>
            <a:endParaRPr lang="en-US"/>
          </a:p>
        </p:txBody>
      </p:sp>
      <p:sp>
        <p:nvSpPr>
          <p:cNvPr id="8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BFE3FA-9D83-4A7A-B8F0-2CECCC045908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0" y="1501487"/>
            <a:ext cx="4886249" cy="2162581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667892"/>
              </p:ext>
            </p:extLst>
          </p:nvPr>
        </p:nvGraphicFramePr>
        <p:xfrm>
          <a:off x="142950" y="3664068"/>
          <a:ext cx="4982206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167"/>
                <a:gridCol w="1342313"/>
                <a:gridCol w="1201518"/>
                <a:gridCol w="1111208"/>
              </a:tblGrid>
              <a:tr h="511196">
                <a:tc>
                  <a:txBody>
                    <a:bodyPr/>
                    <a:lstStyle/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MoS</a:t>
                      </a:r>
                      <a:r>
                        <a:rPr lang="en-ZA" sz="1200" baseline="-25000" dirty="0">
                          <a:effectLst/>
                          <a:latin typeface="Bell MT" panose="02020503060305020303" pitchFamily="18" charset="0"/>
                        </a:rPr>
                        <a:t>2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(mg)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MWCNTS</a:t>
                      </a:r>
                      <a:endParaRPr lang="en-US" sz="1200">
                        <a:effectLst/>
                        <a:latin typeface="Bell MT" panose="02020503060305020303" pitchFamily="18" charset="0"/>
                      </a:endParaRPr>
                    </a:p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(mg)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PVF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(mg)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Mole Ratio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240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8:1:1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210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60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 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7:2:1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180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90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6:3:1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150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 120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5:4:1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120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150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130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4:5:1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90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180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3:6:1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60 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210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2:7:1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598"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  <a:latin typeface="Bell MT" panose="02020503060305020303" pitchFamily="18" charset="0"/>
                        </a:rPr>
                        <a:t>30</a:t>
                      </a:r>
                      <a:endParaRPr lang="en-US" sz="12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240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30 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45" marR="0" indent="-3600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  <a:latin typeface="Bell MT" panose="02020503060305020303" pitchFamily="18" charset="0"/>
                        </a:rPr>
                        <a:t>8:1:1</a:t>
                      </a:r>
                      <a:endParaRPr lang="en-US" sz="12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18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https://roilbilad.files.wordpress.com/2010/10/s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49" y="1852119"/>
            <a:ext cx="2643677" cy="230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2949" y="1063348"/>
            <a:ext cx="4788279" cy="5363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1pPr>
            <a:lvl2pPr marL="742950" indent="-28575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2pPr>
            <a:lvl3pPr marL="1143000" indent="-2286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3pPr>
            <a:lvl4pPr marL="1600200" indent="-22860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4pPr>
            <a:lvl5pPr marL="2057400" indent="-228600" algn="just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SEM.</a:t>
            </a:r>
          </a:p>
        </p:txBody>
      </p:sp>
      <p:pic>
        <p:nvPicPr>
          <p:cNvPr id="7" name="Picture 6" descr="http://www.panalytical.com/upload_mm/f/f/e/9367_fullimage_Empyrean_Alpha_1_400x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455" y="1512431"/>
            <a:ext cx="2988773" cy="298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tse2.mm.bing.net/th?id=OIP.KMjxgO-rLtt87vU5JSiD_AEAEs&amp;pid=15.1&amp;P=0&amp;w=300&amp;h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229" y="1462117"/>
            <a:ext cx="2612572" cy="305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795932" y="976072"/>
            <a:ext cx="3618533" cy="5363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1pPr>
            <a:lvl2pPr marL="742950" indent="-28575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2pPr>
            <a:lvl3pPr marL="1143000" indent="-2286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3pPr>
            <a:lvl4pPr marL="1600200" indent="-22860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4pPr>
            <a:lvl5pPr marL="2057400" indent="-228600" algn="just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Raman Spectroscopy.</a:t>
            </a:r>
          </a:p>
        </p:txBody>
      </p:sp>
      <p:pic>
        <p:nvPicPr>
          <p:cNvPr id="10" name="Picture 10" descr="http://www.shimadzu.com/an/sites/default/files/ckeditor/an/ftir/support/tips/qn5042000000kc2m-img/qn5042000000kc3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2" y="4429481"/>
            <a:ext cx="4307184" cy="185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2949" y="12134"/>
            <a:ext cx="7365827" cy="972161"/>
          </a:xfrm>
        </p:spPr>
        <p:txBody>
          <a:bodyPr/>
          <a:lstStyle/>
          <a:p>
            <a:pPr algn="ctr"/>
            <a:r>
              <a:rPr lang="en-ZA" dirty="0" smtClean="0">
                <a:solidFill>
                  <a:schemeClr val="accent1">
                    <a:lumMod val="50000"/>
                  </a:schemeClr>
                </a:solidFill>
              </a:rPr>
              <a:t>Experimental </a:t>
            </a:r>
            <a:endParaRPr lang="en-ZA" dirty="0"/>
          </a:p>
        </p:txBody>
      </p:sp>
      <p:sp>
        <p:nvSpPr>
          <p:cNvPr id="3" name="TextBox 2"/>
          <p:cNvSpPr txBox="1"/>
          <p:nvPr/>
        </p:nvSpPr>
        <p:spPr>
          <a:xfrm>
            <a:off x="3397343" y="1128529"/>
            <a:ext cx="93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XRD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6723" y="4399838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FTIR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01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8862-FF32-414C-A77A-160A6ABC68C6}" type="datetime3">
              <a:rPr lang="en-US" b="1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12 September 2018</a:t>
            </a:fld>
            <a:endParaRPr lang="en-US" b="1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6" y="1281346"/>
            <a:ext cx="7064994" cy="3898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7760" y="323916"/>
            <a:ext cx="2757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Results: SEM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626" y="5381625"/>
            <a:ext cx="7056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SEM reveals Spherical 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MoS</a:t>
            </a:r>
            <a:r>
              <a:rPr lang="en-ZA" baseline="-25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NPs produced via hydrothermal method.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Also, reveals the distribution of MWCNTs on 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MoS</a:t>
            </a:r>
            <a:r>
              <a:rPr lang="en-ZA" baseline="-25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63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b="1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12 September 2018</a:t>
            </a:fld>
            <a:endParaRPr lang="en-US" b="1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362075"/>
            <a:ext cx="6762750" cy="396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6450" y="342900"/>
            <a:ext cx="3494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Results: HRTEM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50" y="5324475"/>
            <a:ext cx="829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HRTEM were employed to elucidate the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structures of MoS</a:t>
            </a:r>
            <a:r>
              <a:rPr lang="en-US" baseline="-25000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and MoS</a:t>
            </a:r>
            <a:r>
              <a:rPr lang="en-US" baseline="-25000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/MWCNTs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8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September 2018</a:t>
            </a:fld>
            <a:endParaRPr lang="en-US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84286" y="404662"/>
            <a:ext cx="2791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Bell MT" panose="02020503060305020303" pitchFamily="18" charset="0"/>
              </a:rPr>
              <a:t>Results: XRD</a:t>
            </a:r>
            <a:endParaRPr lang="en-US" sz="3600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5725" y="1219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736729"/>
              </p:ext>
            </p:extLst>
          </p:nvPr>
        </p:nvGraphicFramePr>
        <p:xfrm>
          <a:off x="361951" y="1252653"/>
          <a:ext cx="5657850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Graph" r:id="rId3" imgW="3313786" imgH="3046781" progId="Origin50.Graph">
                  <p:embed/>
                </p:oleObj>
              </mc:Choice>
              <mc:Fallback>
                <p:oleObj name="Graph" r:id="rId3" imgW="3313786" imgH="3046781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154" t="15599" r="11795" b="6964"/>
                      <a:stretch>
                        <a:fillRect/>
                      </a:stretch>
                    </p:blipFill>
                    <p:spPr bwMode="auto">
                      <a:xfrm>
                        <a:off x="361951" y="1252653"/>
                        <a:ext cx="5657850" cy="363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1951" y="4953001"/>
            <a:ext cx="7753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002) peak of MoS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have shifted from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15.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4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to higher degree at 18.3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, denoting an outstanding interlayer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expansion.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ajor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detectable peaks could be indexed to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1T-MoS2.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3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/>
              <a:t>13 September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2460" b="21830"/>
          <a:stretch/>
        </p:blipFill>
        <p:spPr>
          <a:xfrm>
            <a:off x="405294" y="1516567"/>
            <a:ext cx="6318891" cy="3568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2185" y="360720"/>
            <a:ext cx="3104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Results: Raman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486" y="5084957"/>
            <a:ext cx="4227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Two Raman modes detected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E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g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and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A</a:t>
            </a:r>
            <a:r>
              <a:rPr lang="en-US" baseline="-250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g.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D, G and 2D’ modes were also detected.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1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b="1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12 September 2018</a:t>
            </a:fld>
            <a:endParaRPr lang="en-US" b="1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2" y="1315619"/>
            <a:ext cx="5293051" cy="32898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22019" y="1500059"/>
            <a:ext cx="29439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dirty="0">
                <a:solidFill>
                  <a:srgbClr val="1F497D"/>
                </a:solidFill>
                <a:latin typeface="Bell MT"/>
              </a:rPr>
              <a:t>Intense absorption bands at </a:t>
            </a:r>
            <a:r>
              <a:rPr lang="en-ZA" dirty="0" smtClean="0">
                <a:solidFill>
                  <a:srgbClr val="1F497D"/>
                </a:solidFill>
                <a:latin typeface="Bell MT"/>
              </a:rPr>
              <a:t>457 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cm</a:t>
            </a:r>
            <a:r>
              <a:rPr lang="en-ZA" baseline="30000" dirty="0">
                <a:solidFill>
                  <a:srgbClr val="1F497D"/>
                </a:solidFill>
                <a:latin typeface="Bell MT"/>
              </a:rPr>
              <a:t>-1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, </a:t>
            </a:r>
            <a:r>
              <a:rPr lang="en-ZA" dirty="0" smtClean="0">
                <a:solidFill>
                  <a:srgbClr val="1F497D"/>
                </a:solidFill>
                <a:latin typeface="Bell MT"/>
              </a:rPr>
              <a:t>1126 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cm</a:t>
            </a:r>
            <a:r>
              <a:rPr lang="en-ZA" baseline="30000" dirty="0">
                <a:solidFill>
                  <a:srgbClr val="1F497D"/>
                </a:solidFill>
                <a:latin typeface="Bell MT"/>
              </a:rPr>
              <a:t>-1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, 1409cm</a:t>
            </a:r>
            <a:r>
              <a:rPr lang="en-ZA" baseline="30000" dirty="0">
                <a:solidFill>
                  <a:srgbClr val="1F497D"/>
                </a:solidFill>
                <a:latin typeface="Bell MT"/>
              </a:rPr>
              <a:t>-1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, </a:t>
            </a:r>
            <a:r>
              <a:rPr lang="en-ZA" dirty="0" smtClean="0">
                <a:solidFill>
                  <a:srgbClr val="1F497D"/>
                </a:solidFill>
                <a:latin typeface="Bell MT"/>
              </a:rPr>
              <a:t>1696 </a:t>
            </a:r>
            <a:r>
              <a:rPr lang="en-ZA" dirty="0">
                <a:solidFill>
                  <a:srgbClr val="1F497D"/>
                </a:solidFill>
                <a:latin typeface="Bell MT"/>
              </a:rPr>
              <a:t>cm</a:t>
            </a:r>
            <a:r>
              <a:rPr lang="en-ZA" baseline="30000" dirty="0">
                <a:solidFill>
                  <a:srgbClr val="1F497D"/>
                </a:solidFill>
                <a:latin typeface="Bell MT"/>
              </a:rPr>
              <a:t>-1</a:t>
            </a:r>
            <a:endParaRPr lang="en-ZA" dirty="0">
              <a:solidFill>
                <a:srgbClr val="1F497D"/>
              </a:solidFill>
              <a:latin typeface="Bell M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062" y="2780466"/>
            <a:ext cx="3362104" cy="2705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375" y="438150"/>
            <a:ext cx="2892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Bell MT" panose="02020503060305020303" pitchFamily="18" charset="0"/>
              </a:rPr>
              <a:t>Results: FTIR</a:t>
            </a:r>
            <a:endParaRPr lang="en-US" sz="3600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>
                <a:solidFill>
                  <a:schemeClr val="tx2">
                    <a:lumMod val="75000"/>
                  </a:schemeClr>
                </a:solidFill>
              </a:rPr>
              <a:t>12 September 2018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92557"/>
            <a:ext cx="73152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5782" y="456593"/>
            <a:ext cx="5053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Bell MT" panose="02020503060305020303" pitchFamily="18" charset="0"/>
              </a:rPr>
              <a:t>Results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: Electrochemistry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4152900"/>
            <a:ext cx="4143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Figure (a) reveals CV curve for MoS2 electrode at   scan rates of 5, 10, 20, 50 and 100 </a:t>
            </a:r>
            <a:r>
              <a:rPr lang="en-ZA" dirty="0">
                <a:solidFill>
                  <a:srgbClr val="1F497D">
                    <a:lumMod val="75000"/>
                  </a:srgbClr>
                </a:solidFill>
                <a:latin typeface="Bell MT" panose="02020503060305020303" pitchFamily="18" charset="0"/>
              </a:rPr>
              <a:t>mVs</a:t>
            </a:r>
            <a:r>
              <a:rPr lang="en-ZA" baseline="30000" dirty="0">
                <a:solidFill>
                  <a:srgbClr val="1F497D">
                    <a:lumMod val="75000"/>
                  </a:srgbClr>
                </a:solidFill>
                <a:latin typeface="Bell MT" panose="02020503060305020303" pitchFamily="18" charset="0"/>
              </a:rPr>
              <a:t>−</a:t>
            </a:r>
            <a:r>
              <a:rPr lang="en-ZA" baseline="30000" dirty="0" smtClean="0">
                <a:solidFill>
                  <a:srgbClr val="1F497D">
                    <a:lumMod val="75000"/>
                  </a:srgbClr>
                </a:solidFill>
                <a:latin typeface="Bell MT" panose="02020503060305020303" pitchFamily="18" charset="0"/>
              </a:rPr>
              <a:t>1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The shape of these CV curves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show no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obvious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change with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increase in scan rate from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5 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mVs</a:t>
            </a:r>
            <a:r>
              <a:rPr lang="en-ZA" baseline="30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−</a:t>
            </a:r>
            <a:r>
              <a:rPr lang="en-ZA" baseline="30000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1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to 100 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mVs</a:t>
            </a:r>
            <a:r>
              <a:rPr lang="en-ZA" baseline="30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−1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3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892" y="1500414"/>
            <a:ext cx="4673908" cy="3417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839" y="1315748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SEM ANALYSIS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663" y="2037247"/>
            <a:ext cx="3999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Morphological analysis of </a:t>
            </a:r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MoS</a:t>
            </a:r>
            <a:r>
              <a:rPr lang="en-ZA" baseline="-25000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and </a:t>
            </a: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   MoS</a:t>
            </a:r>
            <a:r>
              <a:rPr lang="en-ZA" baseline="-25000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/MWCNTs were successfully </a:t>
            </a:r>
          </a:p>
          <a:p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    evaluated using SEM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51086" y="354834"/>
            <a:ext cx="2430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Conclusion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22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824" y="1177052"/>
            <a:ext cx="4677240" cy="3003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2839" y="179994"/>
            <a:ext cx="2286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Conclusion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2956" y="1500437"/>
            <a:ext cx="332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XRD AND RAMAN ANALYSIS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075" y="2220496"/>
            <a:ext cx="39997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tructural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analysis of 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MoS</a:t>
            </a:r>
            <a:r>
              <a:rPr lang="en-ZA" baseline="-25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and </a:t>
            </a: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    MoS</a:t>
            </a:r>
            <a:r>
              <a:rPr lang="en-ZA" baseline="-25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2</a:t>
            </a:r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/MWCNTs were successfully </a:t>
            </a: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     evaluated using </a:t>
            </a:r>
            <a:r>
              <a:rPr lang="en-ZA" dirty="0" smtClean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</a:rPr>
              <a:t>XRD and Raman.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12052" b="20255"/>
          <a:stretch/>
        </p:blipFill>
        <p:spPr>
          <a:xfrm>
            <a:off x="234175" y="3420825"/>
            <a:ext cx="4382429" cy="251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17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/>
              <a:t>12 September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64420" y="334536"/>
            <a:ext cx="2286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Conclusion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416" y="1560946"/>
            <a:ext cx="5293051" cy="3289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226" y="1473518"/>
            <a:ext cx="1892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FTIR ANALYSIS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38263"/>
            <a:ext cx="2915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FTIR confirmed that S is 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    bonded to Mo.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0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F16D-C5AB-4B24-8D33-E088BEC196A2}" type="datetime3">
              <a:rPr lang="en-US" smtClean="0"/>
              <a:t>13 September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41756" y="312234"/>
            <a:ext cx="3621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Recommendations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2949" y="1183583"/>
            <a:ext cx="8894707" cy="5067213"/>
          </a:xfrm>
          <a:prstGeom prst="rect">
            <a:avLst/>
          </a:prstGeom>
        </p:spPr>
        <p:txBody>
          <a:bodyPr/>
          <a:lstStyle>
            <a:lvl1pPr marL="342900" indent="-3429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1pPr>
            <a:lvl2pPr marL="742950" indent="-28575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2pPr>
            <a:lvl3pPr marL="1143000" indent="-228600" algn="just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3pPr>
            <a:lvl4pPr marL="1600200" indent="-228600" algn="just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4pPr>
            <a:lvl5pPr marL="2057400" indent="-228600" algn="just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Bell MT"/>
                <a:ea typeface="+mn-ea"/>
                <a:cs typeface="Bell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ZA" smtClean="0"/>
          </a:p>
          <a:p>
            <a:r>
              <a:rPr lang="en-ZA" sz="1800" smtClean="0">
                <a:solidFill>
                  <a:schemeClr val="tx2"/>
                </a:solidFill>
              </a:rPr>
              <a:t>Perform Electrochemical characterization of </a:t>
            </a:r>
          </a:p>
          <a:p>
            <a:pPr marL="0" indent="0">
              <a:buFont typeface="Arial"/>
              <a:buNone/>
            </a:pPr>
            <a:r>
              <a:rPr lang="en-ZA" sz="1800" smtClean="0">
                <a:solidFill>
                  <a:schemeClr val="tx2"/>
                </a:solidFill>
              </a:rPr>
              <a:t>	MoS</a:t>
            </a:r>
            <a:r>
              <a:rPr lang="en-ZA" sz="1800" baseline="-25000" smtClean="0">
                <a:solidFill>
                  <a:schemeClr val="tx2"/>
                </a:solidFill>
              </a:rPr>
              <a:t>2</a:t>
            </a:r>
            <a:r>
              <a:rPr lang="en-ZA" sz="1800" smtClean="0">
                <a:solidFill>
                  <a:schemeClr val="tx2"/>
                </a:solidFill>
              </a:rPr>
              <a:t>/MWCNTs CE.</a:t>
            </a:r>
          </a:p>
          <a:p>
            <a:pPr marL="0" indent="0">
              <a:buFont typeface="Arial"/>
              <a:buNone/>
            </a:pPr>
            <a:endParaRPr lang="en-ZA" sz="1800" smtClean="0">
              <a:solidFill>
                <a:schemeClr val="tx2"/>
              </a:solidFill>
            </a:endParaRPr>
          </a:p>
          <a:p>
            <a:r>
              <a:rPr lang="en-ZA" sz="1800" smtClean="0">
                <a:solidFill>
                  <a:schemeClr val="tx2"/>
                </a:solidFill>
              </a:rPr>
              <a:t>As well as elemental analysis.</a:t>
            </a:r>
          </a:p>
          <a:p>
            <a:endParaRPr lang="en-ZA" sz="1800" smtClean="0">
              <a:solidFill>
                <a:schemeClr val="tx2"/>
              </a:solidFill>
            </a:endParaRPr>
          </a:p>
          <a:p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Evaluate the DSSC employing </a:t>
            </a:r>
            <a:r>
              <a:rPr lang="en-US" sz="1800" smtClean="0">
                <a:solidFill>
                  <a:schemeClr val="accent1">
                    <a:lumMod val="75000"/>
                  </a:schemeClr>
                </a:solidFill>
              </a:rPr>
              <a:t>MoS</a:t>
            </a:r>
            <a:r>
              <a:rPr lang="en-US" sz="1800" baseline="-2500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and </a:t>
            </a:r>
          </a:p>
          <a:p>
            <a:pPr marL="0" indent="0">
              <a:buFont typeface="Arial"/>
              <a:buNone/>
            </a:pPr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 	</a:t>
            </a:r>
            <a:r>
              <a:rPr lang="en-US" sz="1800" smtClean="0">
                <a:solidFill>
                  <a:schemeClr val="accent1">
                    <a:lumMod val="75000"/>
                  </a:schemeClr>
                </a:solidFill>
              </a:rPr>
              <a:t>MoS</a:t>
            </a:r>
            <a:r>
              <a:rPr lang="en-US" sz="1800" baseline="-2500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80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/MWCNTs. </a:t>
            </a:r>
          </a:p>
          <a:p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Investigate the effect of doping on the</a:t>
            </a:r>
          </a:p>
          <a:p>
            <a:pPr marL="0" indent="0">
              <a:buFont typeface="Arial"/>
              <a:buNone/>
            </a:pPr>
            <a:r>
              <a:rPr lang="en-ZA" sz="180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	performance of the DSSC.</a:t>
            </a:r>
          </a:p>
          <a:p>
            <a:pPr marL="0" indent="0">
              <a:buFont typeface="Arial"/>
              <a:buNone/>
            </a:pPr>
            <a:endParaRPr lang="en-ZA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610" y="1471118"/>
            <a:ext cx="3225064" cy="4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79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3D7A"/>
                </a:solidFill>
                <a:latin typeface="Bell MT" pitchFamily="18" charset="0"/>
              </a:rPr>
              <a:t>References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ZA" sz="2800" dirty="0">
                <a:solidFill>
                  <a:schemeClr val="tx2"/>
                </a:solidFill>
              </a:rPr>
              <a:t>Won J.L., Easwaramoorthi R., Dong Y.L., Jae S.S., “Efficient dye-sensitized solar cells with catalytic multiwall carbon nanotube counter electrodes,” ACS applied materials &amp; interfaces 2009, 6, 1145–1149. 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“Dye Solar Cells for Real–The assembly guide for Making Your Own Cells”, Solaronix.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O’Regan B, Gratzel M. A low-cost, high-efficiency solar cell based on dye-sensitized colloidal TiO2 films. Nature 1991; 353, 37–40.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Yu H., Zhang S.Q., Zhao H.J., Will G., Liu P.R., An Efficient and Low-Cost TiO2 Compact Layer for Performance Improvement of Dye-Sensitized Solar Cells, Electrochim. 2009, 54, 1319.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Park K.H., Dhayal M., High Efficiency Solar Cell Based on Dye Sensitized Plasma Treated Nano-Structured TiO2 Films, Electrochem. Commun.2009, 11, 75–79.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 Fang X.M., Ma T.L., Guan G.Q., Akiyama M., Kida T., Abe E., Effect of The Thickness of The Pt Film Coated on A Counter Electrode on The Performance of A Dye-Sensitized Solar Cell, J. Electroanal. Chem. 2004, 570, 257–263.</a:t>
            </a:r>
          </a:p>
          <a:p>
            <a:pPr lvl="0"/>
            <a:r>
              <a:rPr lang="en-ZA" sz="2800" dirty="0">
                <a:solidFill>
                  <a:schemeClr val="tx2"/>
                </a:solidFill>
              </a:rPr>
              <a:t> Fang X.M., Ma T.L., Guan G.Q., Akiyama M., Abe E., Performances Characteristics of Dye-Sensitized Solar Cells Based on Counter Electrodes with Pt Films of Different Thickness, J. Photochem. Photobiol.2004, 164, 179–182.</a:t>
            </a:r>
          </a:p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17</a:t>
            </a:fld>
            <a:endParaRPr lang="en-US"/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0DFFDD-CF26-44AA-A6AE-3C0596BCA97F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pPr/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Acknowledgements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ZA" sz="1800" dirty="0" smtClean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ZA" sz="1800" dirty="0" smtClean="0">
                <a:solidFill>
                  <a:schemeClr val="tx2"/>
                </a:solidFill>
                <a:latin typeface="Bell MT" pitchFamily="18" charset="0"/>
              </a:rPr>
              <a:t>My supervisors.</a:t>
            </a:r>
            <a:endParaRPr lang="en-ZA" sz="18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defRPr/>
            </a:pPr>
            <a:endParaRPr lang="en-ZA" sz="18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ZA" sz="1800" dirty="0" smtClean="0">
                <a:solidFill>
                  <a:schemeClr val="tx2"/>
                </a:solidFill>
                <a:latin typeface="Bell MT" pitchFamily="18" charset="0"/>
              </a:rPr>
              <a:t>Fort </a:t>
            </a:r>
            <a:r>
              <a:rPr lang="en-ZA" sz="1800" dirty="0">
                <a:solidFill>
                  <a:schemeClr val="tx2"/>
                </a:solidFill>
                <a:latin typeface="Bell MT" pitchFamily="18" charset="0"/>
              </a:rPr>
              <a:t>Hare Institute of Technology (FHIT</a:t>
            </a:r>
            <a:r>
              <a:rPr lang="en-ZA" sz="1800" dirty="0" smtClean="0">
                <a:solidFill>
                  <a:schemeClr val="tx2"/>
                </a:solidFill>
                <a:latin typeface="Bell MT" pitchFamily="18" charset="0"/>
              </a:rPr>
              <a:t>).</a:t>
            </a:r>
            <a:endParaRPr lang="en-ZA" sz="1800" dirty="0" smtClean="0">
              <a:solidFill>
                <a:schemeClr val="tx2"/>
              </a:solidFill>
              <a:latin typeface="Bell MT" pitchFamily="18" charset="0"/>
            </a:endParaRPr>
          </a:p>
          <a:p>
            <a:pPr marL="0" indent="0">
              <a:buNone/>
              <a:defRPr/>
            </a:pPr>
            <a:endParaRPr lang="en-ZA" sz="18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ZA" sz="1800" dirty="0" smtClean="0">
                <a:solidFill>
                  <a:schemeClr val="tx2"/>
                </a:solidFill>
                <a:latin typeface="Bell MT" pitchFamily="18" charset="0"/>
              </a:rPr>
              <a:t>RENEWABLE </a:t>
            </a:r>
            <a:r>
              <a:rPr lang="en-ZA" sz="1800" dirty="0">
                <a:solidFill>
                  <a:schemeClr val="tx2"/>
                </a:solidFill>
                <a:latin typeface="Bell MT" pitchFamily="18" charset="0"/>
              </a:rPr>
              <a:t>AND SUSTAINABLE </a:t>
            </a:r>
            <a:r>
              <a:rPr lang="en-ZA" sz="1800" dirty="0" smtClean="0">
                <a:solidFill>
                  <a:schemeClr val="tx2"/>
                </a:solidFill>
                <a:latin typeface="Bell MT" pitchFamily="18" charset="0"/>
              </a:rPr>
              <a:t>ENERGY (NRF).</a:t>
            </a:r>
            <a:endParaRPr lang="en-ZA" sz="1800" dirty="0">
              <a:solidFill>
                <a:schemeClr val="tx2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18</a:t>
            </a:fld>
            <a:endParaRPr lang="en-US"/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0DFFDD-CF26-44AA-A6AE-3C0596BCA97F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pPr/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1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r>
              <a:rPr lang="en-ZA" dirty="0" smtClean="0"/>
              <a:t>		</a:t>
            </a:r>
            <a:endParaRPr lang="en-ZA" dirty="0"/>
          </a:p>
          <a:p>
            <a:pPr marL="0" indent="0">
              <a:buNone/>
            </a:pPr>
            <a:r>
              <a:rPr lang="en-ZA" sz="6000" dirty="0"/>
              <a:t> </a:t>
            </a:r>
            <a:r>
              <a:rPr lang="en-ZA" sz="6000" dirty="0" smtClean="0"/>
              <a:t>     </a:t>
            </a:r>
            <a:r>
              <a:rPr lang="en-ZA" sz="6000" dirty="0" smtClean="0">
                <a:solidFill>
                  <a:schemeClr val="tx2"/>
                </a:solidFill>
              </a:rPr>
              <a:t>THANK YOU ALL</a:t>
            </a:r>
            <a:endParaRPr lang="en-ZA" sz="60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19</a:t>
            </a:fld>
            <a:endParaRPr lang="en-US"/>
          </a:p>
        </p:txBody>
      </p:sp>
      <p:sp>
        <p:nvSpPr>
          <p:cNvPr id="5" name="Date Placeholder 4"/>
          <p:cNvSpPr txBox="1">
            <a:spLocks/>
          </p:cNvSpPr>
          <p:nvPr/>
        </p:nvSpPr>
        <p:spPr>
          <a:xfrm>
            <a:off x="617486" y="645419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0DFFDD-CF26-44AA-A6AE-3C0596BCA97F}" type="datetime3">
              <a:rPr lang="en-US" b="1" smtClean="0">
                <a:solidFill>
                  <a:schemeClr val="tx2"/>
                </a:solidFill>
                <a:latin typeface="Bell MT" panose="02020503060305020303" pitchFamily="18" charset="0"/>
              </a:rPr>
              <a:pPr/>
              <a:t>12 September 2018</a:t>
            </a:fld>
            <a:endParaRPr lang="en-US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40676</TotalTime>
  <Words>787</Words>
  <Application>Microsoft Office PowerPoint</Application>
  <PresentationFormat>On-screen Show (4:3)</PresentationFormat>
  <Paragraphs>195</Paragraphs>
  <Slides>19</Slides>
  <Notes>3</Notes>
  <HiddenSlides>0</HiddenSlides>
  <MMClips>0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</vt:i4>
      </vt:variant>
    </vt:vector>
  </HeadingPairs>
  <TitlesOfParts>
    <vt:vector size="27" baseType="lpstr">
      <vt:lpstr>Arial</vt:lpstr>
      <vt:lpstr>Bell MT</vt:lpstr>
      <vt:lpstr>Calibri</vt:lpstr>
      <vt:lpstr>Times New Roman</vt:lpstr>
      <vt:lpstr>Wingdings</vt:lpstr>
      <vt:lpstr>Office Theme</vt:lpstr>
      <vt:lpstr>Graph</vt:lpstr>
      <vt:lpstr>PowerPoint Presentation</vt:lpstr>
      <vt:lpstr>Outline</vt:lpstr>
      <vt:lpstr>PowerPoint Presentation</vt:lpstr>
      <vt:lpstr>PowerPoint Presentation</vt:lpstr>
      <vt:lpstr>Experimental</vt:lpstr>
      <vt:lpstr>Experimental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Acknowledgements</vt:lpstr>
      <vt:lpstr>PowerPoint Presentation</vt:lpstr>
      <vt:lpstr>Custom Show 1</vt:lpstr>
    </vt:vector>
  </TitlesOfParts>
  <Company>University of Fort Hare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Edson  Meyer</dc:creator>
  <cp:lastModifiedBy>Skara</cp:lastModifiedBy>
  <cp:revision>660</cp:revision>
  <cp:lastPrinted>2014-11-17T21:03:53Z</cp:lastPrinted>
  <dcterms:created xsi:type="dcterms:W3CDTF">2013-10-23T07:54:04Z</dcterms:created>
  <dcterms:modified xsi:type="dcterms:W3CDTF">2018-09-13T08:57:43Z</dcterms:modified>
</cp:coreProperties>
</file>