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233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187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599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191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707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374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305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15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560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065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264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8AA15-A8D0-4CC3-A62F-E363E99F03D9}" type="datetimeFigureOut">
              <a:rPr lang="en-ZA" smtClean="0"/>
              <a:t>2018/09/13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843B-7FC5-4DF3-A443-7325073A30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306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457847" y="1751508"/>
            <a:ext cx="11346238" cy="130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66"/>
                </a:solidFill>
                <a:latin typeface="Arial Black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Impact of Voltage Sags on a</a:t>
            </a:r>
            <a:r>
              <a:rPr kumimoji="1" lang="en-GB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j-ea"/>
                <a:cs typeface="+mj-cs"/>
              </a:rPr>
              <a:t> Transformer-less Wind Energy</a:t>
            </a:r>
            <a:r>
              <a:rPr kumimoji="1" lang="en-GB" alt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j-ea"/>
                <a:cs typeface="+mj-cs"/>
              </a:rPr>
              <a:t> </a:t>
            </a:r>
            <a:r>
              <a:rPr kumimoji="1" lang="en-GB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j-ea"/>
                <a:cs typeface="+mj-cs"/>
              </a:rPr>
              <a:t>System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407691" y="3350953"/>
            <a:ext cx="723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3200">
                <a:solidFill>
                  <a:srgbClr val="0066FF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kumimoji="1" sz="2800">
                <a:solidFill>
                  <a:srgbClr val="0066FF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charset="2"/>
              <a:buChar char="x"/>
              <a:defRPr kumimoji="1"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6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sz="36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n-US" altLang="en-US" sz="36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326749" y="4155176"/>
            <a:ext cx="9441227" cy="118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None/>
              <a:defRPr kumimoji="1" sz="2800">
                <a:solidFill>
                  <a:srgbClr val="0066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800">
                <a:solidFill>
                  <a:srgbClr val="0066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charset="2"/>
              <a:buChar char="x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GB" altLang="en-US" sz="32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Akinola A. Ajayi-Obe; Mohamed A. Khan</a:t>
            </a:r>
            <a:endParaRPr lang="en-GB" altLang="en-US" b="1" kern="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altLang="en-US" sz="16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Machines and Energy Systems (AMES) Research Group</a:t>
            </a:r>
          </a:p>
          <a:p>
            <a:pPr algn="ctr"/>
            <a:endParaRPr lang="en-GB" altLang="en-US" sz="2400" b="1" kern="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altLang="en-US" sz="20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GB" altLang="en-US" sz="2000" b="1" kern="0" baseline="30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altLang="en-US" sz="2000" b="1" kern="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 2018</a:t>
            </a:r>
          </a:p>
          <a:p>
            <a:pPr algn="ctr"/>
            <a:endParaRPr lang="en-GB" altLang="en-US" sz="2400" kern="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7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idx="1"/>
          </p:nvPr>
        </p:nvSpPr>
        <p:spPr>
          <a:xfrm>
            <a:off x="404346" y="1627938"/>
            <a:ext cx="11333162" cy="4693719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  <a:defRPr/>
            </a:pPr>
            <a:r>
              <a:rPr lang="en-US" sz="9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Presentation Outline</a:t>
            </a:r>
            <a:endParaRPr lang="en-US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indent="0">
              <a:buNone/>
              <a:defRPr/>
            </a:pPr>
            <a:endParaRPr lang="en-US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Purpose of a Transformer in a Conventional Wind Power Plant</a:t>
            </a:r>
          </a:p>
          <a:p>
            <a:pPr marL="0" indent="0">
              <a:buNone/>
              <a:defRPr/>
            </a:pPr>
            <a:endParaRPr lang="en-ZA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Why Transformer-less?</a:t>
            </a:r>
          </a:p>
          <a:p>
            <a:pPr marL="0" indent="0">
              <a:buNone/>
              <a:defRPr/>
            </a:pPr>
            <a:endParaRPr lang="en-ZA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</a:t>
            </a:r>
            <a:r>
              <a:rPr lang="en-ZA" sz="5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of Voltage Sags on a Conventional Wind Power </a:t>
            </a: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Plants</a:t>
            </a:r>
          </a:p>
          <a:p>
            <a:pPr marL="0" indent="0">
              <a:buNone/>
              <a:defRPr/>
            </a:pPr>
            <a:endParaRPr lang="en-ZA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Transformer-less Wind Energy Conversion Systems </a:t>
            </a:r>
          </a:p>
          <a:p>
            <a:pPr>
              <a:defRPr/>
            </a:pPr>
            <a:endParaRPr lang="en-ZA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ZA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Conclusions</a:t>
            </a:r>
            <a:endParaRPr lang="en-Z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endParaRPr lang="en-Z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endParaRPr lang="en-Z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defRPr/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741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21724" y="1468792"/>
            <a:ext cx="10515600" cy="697760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Purpose of a Transformer in a Conventional Wind Power Plant</a:t>
            </a:r>
            <a: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endParaRPr lang="en-ZA" sz="2400" dirty="0"/>
          </a:p>
        </p:txBody>
      </p:sp>
      <p:sp>
        <p:nvSpPr>
          <p:cNvPr id="14" name="Rectangle 13"/>
          <p:cNvSpPr/>
          <p:nvPr/>
        </p:nvSpPr>
        <p:spPr>
          <a:xfrm>
            <a:off x="-1" y="2350983"/>
            <a:ext cx="31056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300"/>
              </a:spcAft>
              <a:buFont typeface="+mj-lt"/>
              <a:buAutoNum type="alphaUcPeriod"/>
            </a:pPr>
            <a:r>
              <a:rPr lang="en-US" sz="2000" b="1" i="1" dirty="0">
                <a:latin typeface="Times New Roman" panose="02020603050405020304" pitchFamily="18" charset="0"/>
              </a:rPr>
              <a:t>Voltage </a:t>
            </a:r>
            <a:r>
              <a:rPr lang="en-US" sz="2000" b="1" i="1" dirty="0" smtClean="0">
                <a:latin typeface="Times New Roman" panose="02020603050405020304" pitchFamily="18" charset="0"/>
              </a:rPr>
              <a:t>Step-up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21722" y="5992954"/>
            <a:ext cx="10149014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Fig. 1: </a:t>
            </a:r>
            <a:r>
              <a:rPr lang="en-Z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Conventional Wind Power </a:t>
            </a:r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Plant</a:t>
            </a:r>
            <a:endParaRPr lang="en-Z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2"/>
          <a:stretch/>
        </p:blipFill>
        <p:spPr bwMode="auto">
          <a:xfrm>
            <a:off x="681679" y="3694150"/>
            <a:ext cx="10785391" cy="21361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3" name="Rounded Rectangle 2"/>
          <p:cNvSpPr/>
          <p:nvPr/>
        </p:nvSpPr>
        <p:spPr>
          <a:xfrm>
            <a:off x="904105" y="3104972"/>
            <a:ext cx="1855575" cy="529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Transmission/Distribution Power Network</a:t>
            </a:r>
            <a:endParaRPr lang="en-ZA" sz="1200" dirty="0"/>
          </a:p>
        </p:txBody>
      </p:sp>
      <p:sp>
        <p:nvSpPr>
          <p:cNvPr id="24" name="Rounded Rectangle 23"/>
          <p:cNvSpPr/>
          <p:nvPr/>
        </p:nvSpPr>
        <p:spPr>
          <a:xfrm>
            <a:off x="3352798" y="3104972"/>
            <a:ext cx="1855575" cy="529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Substation Unit:</a:t>
            </a:r>
          </a:p>
          <a:p>
            <a:pPr algn="ctr"/>
            <a:r>
              <a:rPr lang="en-ZA" sz="1200" dirty="0" smtClean="0"/>
              <a:t>6.6 kV-33 kV to 150 kV</a:t>
            </a:r>
            <a:endParaRPr lang="en-ZA" sz="1200" dirty="0"/>
          </a:p>
        </p:txBody>
      </p:sp>
      <p:sp>
        <p:nvSpPr>
          <p:cNvPr id="25" name="Rounded Rectangle 24"/>
          <p:cNvSpPr/>
          <p:nvPr/>
        </p:nvSpPr>
        <p:spPr>
          <a:xfrm>
            <a:off x="5362831" y="3104972"/>
            <a:ext cx="1268627" cy="529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Collection Point: 6.6 kV-33 kV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33714" y="3109088"/>
            <a:ext cx="2351908" cy="529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/>
              <a:t>Wind Energy Conversion Systems (WECS) or Wind Turbines </a:t>
            </a:r>
            <a:r>
              <a:rPr lang="en-ZA" sz="1200" dirty="0"/>
              <a:t>r</a:t>
            </a:r>
            <a:r>
              <a:rPr lang="en-ZA" sz="1200" dirty="0" smtClean="0"/>
              <a:t>ated at 690 V.</a:t>
            </a:r>
          </a:p>
        </p:txBody>
      </p:sp>
    </p:spTree>
    <p:extLst>
      <p:ext uri="{BB962C8B-B14F-4D97-AF65-F5344CB8AC3E}">
        <p14:creationId xmlns:p14="http://schemas.microsoft.com/office/powerpoint/2010/main" val="4799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" y="2161509"/>
            <a:ext cx="31056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 smtClean="0">
                <a:latin typeface="Times New Roman" panose="02020603050405020304" pitchFamily="18" charset="0"/>
              </a:rPr>
              <a:t>B. Grounding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7178" y="2561619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primary wye winding connection of this transformer provides the low impedance path between the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wind energy conversion system (WECS)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the wind power plant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ground.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llows the transmission of excess current to the ground during faulty conditions.</a:t>
            </a:r>
          </a:p>
        </p:txBody>
      </p:sp>
      <p:pic>
        <p:nvPicPr>
          <p:cNvPr id="14" name="Picture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47" y="2561619"/>
            <a:ext cx="4934464" cy="2850640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6659428" y="5552317"/>
            <a:ext cx="54699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Fig.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2: 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grid-connected DFIG-based WECS with its grounded-wye/delta transformer winding connection and protective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device. </a:t>
            </a:r>
            <a:endParaRPr lang="en-ZA" sz="1400" b="1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21724" y="1468792"/>
            <a:ext cx="10515600" cy="697760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Purpose of a Transformer in a Conventional Wind Power Plant</a:t>
            </a:r>
            <a: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endParaRPr lang="en-ZA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736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40976" y="2104294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 smtClean="0">
                <a:latin typeface="Times New Roman" panose="02020603050405020304" pitchFamily="18" charset="0"/>
              </a:rPr>
              <a:t>C. Voltage Sag Transformation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00216" y="3710883"/>
            <a:ext cx="10637108" cy="2298298"/>
            <a:chOff x="0" y="45384"/>
            <a:chExt cx="5994460" cy="1582684"/>
          </a:xfrm>
        </p:grpSpPr>
        <p:sp>
          <p:nvSpPr>
            <p:cNvPr id="14" name="Text Box 22369"/>
            <p:cNvSpPr txBox="1"/>
            <p:nvPr/>
          </p:nvSpPr>
          <p:spPr>
            <a:xfrm>
              <a:off x="3037456" y="669706"/>
              <a:ext cx="609836" cy="14192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i="1" kern="0" dirty="0" smtClean="0">
                  <a:solidFill>
                    <a:sysClr val="windowText" lastClr="000000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33 kV</a:t>
              </a: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11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/0.69 kV</a:t>
              </a:r>
              <a:endParaRPr kumimoji="0" lang="en-ZA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0" y="45384"/>
              <a:ext cx="5994460" cy="1582684"/>
              <a:chOff x="0" y="45384"/>
              <a:chExt cx="5994460" cy="1582684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60385" y="45384"/>
                <a:ext cx="5934075" cy="1582684"/>
                <a:chOff x="0" y="45384"/>
                <a:chExt cx="5934075" cy="1582684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1438275" y="352425"/>
                  <a:ext cx="1328145" cy="833120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92D050"/>
                  </a:solidFill>
                  <a:prstDash val="dash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ZA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9" name="Group 18"/>
                <p:cNvGrpSpPr/>
                <p:nvPr/>
              </p:nvGrpSpPr>
              <p:grpSpPr>
                <a:xfrm>
                  <a:off x="0" y="45384"/>
                  <a:ext cx="5934075" cy="1582684"/>
                  <a:chOff x="0" y="45384"/>
                  <a:chExt cx="5934075" cy="1582684"/>
                </a:xfrm>
              </p:grpSpPr>
              <p:sp>
                <p:nvSpPr>
                  <p:cNvPr id="20" name="Rectangle 19"/>
                  <p:cNvSpPr/>
                  <p:nvPr/>
                </p:nvSpPr>
                <p:spPr>
                  <a:xfrm>
                    <a:off x="0" y="352425"/>
                    <a:ext cx="1190625" cy="590550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dash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ZA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142875" y="45384"/>
                    <a:ext cx="5791200" cy="1582684"/>
                    <a:chOff x="153210" y="45384"/>
                    <a:chExt cx="6210125" cy="1582684"/>
                  </a:xfrm>
                </p:grpSpPr>
                <p:grpSp>
                  <p:nvGrpSpPr>
                    <p:cNvPr id="22" name="Group 21"/>
                    <p:cNvGrpSpPr/>
                    <p:nvPr/>
                  </p:nvGrpSpPr>
                  <p:grpSpPr>
                    <a:xfrm>
                      <a:off x="153210" y="45384"/>
                      <a:ext cx="6210125" cy="1582684"/>
                      <a:chOff x="153210" y="45384"/>
                      <a:chExt cx="6210125" cy="1582684"/>
                    </a:xfrm>
                  </p:grpSpPr>
                  <p:grpSp>
                    <p:nvGrpSpPr>
                      <p:cNvPr id="24" name="Group 23"/>
                      <p:cNvGrpSpPr/>
                      <p:nvPr/>
                    </p:nvGrpSpPr>
                    <p:grpSpPr>
                      <a:xfrm>
                        <a:off x="153210" y="45384"/>
                        <a:ext cx="6210125" cy="1582684"/>
                        <a:chOff x="153210" y="45384"/>
                        <a:chExt cx="6210125" cy="1582684"/>
                      </a:xfrm>
                    </p:grpSpPr>
                    <p:grpSp>
                      <p:nvGrpSpPr>
                        <p:cNvPr id="26" name="Group 25"/>
                        <p:cNvGrpSpPr/>
                        <p:nvPr/>
                      </p:nvGrpSpPr>
                      <p:grpSpPr>
                        <a:xfrm>
                          <a:off x="153210" y="45384"/>
                          <a:ext cx="6210125" cy="1582684"/>
                          <a:chOff x="153210" y="45384"/>
                          <a:chExt cx="6210125" cy="1582684"/>
                        </a:xfrm>
                      </p:grpSpPr>
                      <p:grpSp>
                        <p:nvGrpSpPr>
                          <p:cNvPr id="29" name="Group 28"/>
                          <p:cNvGrpSpPr/>
                          <p:nvPr/>
                        </p:nvGrpSpPr>
                        <p:grpSpPr>
                          <a:xfrm>
                            <a:off x="153210" y="45384"/>
                            <a:ext cx="6210125" cy="1582684"/>
                            <a:chOff x="153210" y="45384"/>
                            <a:chExt cx="6210125" cy="1582684"/>
                          </a:xfrm>
                        </p:grpSpPr>
                        <p:grpSp>
                          <p:nvGrpSpPr>
                            <p:cNvPr id="35" name="Group 34"/>
                            <p:cNvGrpSpPr/>
                            <p:nvPr/>
                          </p:nvGrpSpPr>
                          <p:grpSpPr>
                            <a:xfrm>
                              <a:off x="153210" y="45384"/>
                              <a:ext cx="6210125" cy="1582684"/>
                              <a:chOff x="153210" y="45384"/>
                              <a:chExt cx="6210125" cy="1582684"/>
                            </a:xfrm>
                          </p:grpSpPr>
                          <p:grpSp>
                            <p:nvGrpSpPr>
                              <p:cNvPr id="39" name="Group 38"/>
                              <p:cNvGrpSpPr/>
                              <p:nvPr/>
                            </p:nvGrpSpPr>
                            <p:grpSpPr>
                              <a:xfrm>
                                <a:off x="153210" y="304800"/>
                                <a:ext cx="6210125" cy="1019175"/>
                                <a:chOff x="153210" y="0"/>
                                <a:chExt cx="6210125" cy="1019175"/>
                              </a:xfrm>
                            </p:grpSpPr>
                            <p:grpSp>
                              <p:nvGrpSpPr>
                                <p:cNvPr id="51" name="Group 50"/>
                                <p:cNvGrpSpPr/>
                                <p:nvPr/>
                              </p:nvGrpSpPr>
                              <p:grpSpPr>
                                <a:xfrm>
                                  <a:off x="266717" y="0"/>
                                  <a:ext cx="6096618" cy="1019175"/>
                                  <a:chOff x="17" y="0"/>
                                  <a:chExt cx="6097108" cy="1019175"/>
                                </a:xfrm>
                              </p:grpSpPr>
                              <p:grpSp>
                                <p:nvGrpSpPr>
                                  <p:cNvPr id="54" name="Group 53"/>
                                  <p:cNvGrpSpPr/>
                                  <p:nvPr/>
                                </p:nvGrpSpPr>
                                <p:grpSpPr>
                                  <a:xfrm>
                                    <a:off x="17" y="0"/>
                                    <a:ext cx="3683182" cy="928370"/>
                                    <a:chOff x="345893" y="0"/>
                                    <a:chExt cx="3683182" cy="928575"/>
                                  </a:xfrm>
                                </p:grpSpPr>
                                <p:cxnSp>
                                  <p:nvCxnSpPr>
                                    <p:cNvPr id="129" name="Straight Connector 128"/>
                                    <p:cNvCxnSpPr/>
                                    <p:nvPr/>
                                  </p:nvCxnSpPr>
                                  <p:spPr>
                                    <a:xfrm>
                                      <a:off x="3181350" y="28575"/>
                                      <a:ext cx="0" cy="900000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38100" cap="flat" cmpd="sng" algn="ctr">
                                      <a:solidFill>
                                        <a:srgbClr val="5B9BD5"/>
                                      </a:solidFill>
                                      <a:prstDash val="solid"/>
                                      <a:miter lim="800000"/>
                                    </a:ln>
                                    <a:effectLst/>
                                  </p:spPr>
                                </p:cxnSp>
                                <p:grpSp>
                                  <p:nvGrpSpPr>
                                    <p:cNvPr id="130" name="Group 129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345893" y="0"/>
                                      <a:ext cx="3683182" cy="928575"/>
                                      <a:chOff x="345893" y="0"/>
                                      <a:chExt cx="3683182" cy="928575"/>
                                    </a:xfrm>
                                  </p:grpSpPr>
                                  <p:grpSp>
                                    <p:nvGrpSpPr>
                                      <p:cNvPr id="131" name="Group 130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345893" y="28575"/>
                                        <a:ext cx="2820218" cy="900000"/>
                                        <a:chOff x="345953" y="0"/>
                                        <a:chExt cx="2820697" cy="900418"/>
                                      </a:xfrm>
                                    </p:grpSpPr>
                                    <p:grpSp>
                                      <p:nvGrpSpPr>
                                        <p:cNvPr id="172" name="Group 171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345953" y="0"/>
                                          <a:ext cx="2559172" cy="900418"/>
                                          <a:chOff x="345953" y="0"/>
                                          <a:chExt cx="2559172" cy="900418"/>
                                        </a:xfrm>
                                      </p:grpSpPr>
                                      <p:grpSp>
                                        <p:nvGrpSpPr>
                                          <p:cNvPr id="174" name="Group 173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345953" y="0"/>
                                            <a:ext cx="1408897" cy="900418"/>
                                            <a:chOff x="345953" y="-46482"/>
                                            <a:chExt cx="1408897" cy="900418"/>
                                          </a:xfrm>
                                        </p:grpSpPr>
                                        <p:grpSp>
                                          <p:nvGrpSpPr>
                                            <p:cNvPr id="201" name="Group 200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345953" y="-46482"/>
                                              <a:ext cx="1101997" cy="900418"/>
                                              <a:chOff x="345953" y="-46482"/>
                                              <a:chExt cx="1101997" cy="900418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203" name="Group 202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345953" y="228736"/>
                                                <a:ext cx="1079774" cy="219075"/>
                                                <a:chOff x="345953" y="-9389"/>
                                                <a:chExt cx="1079774" cy="219075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205" name="Group 204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345953" y="-9389"/>
                                                  <a:ext cx="511317" cy="219075"/>
                                                  <a:chOff x="345953" y="-9389"/>
                                                  <a:chExt cx="511317" cy="219075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209" name="Group 208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345953" y="-9389"/>
                                                    <a:ext cx="295275" cy="219075"/>
                                                    <a:chOff x="345953" y="-9389"/>
                                                    <a:chExt cx="295275" cy="219075"/>
                                                  </a:xfrm>
                                                </p:grpSpPr>
                                                <p:sp>
                                                  <p:nvSpPr>
                                                    <p:cNvPr id="211" name="Oval 210"/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>
                                                      <a:off x="345953" y="-9389"/>
                                                      <a:ext cx="295275" cy="219075"/>
                                                    </a:xfrm>
                                                    <a:prstGeom prst="ellipse">
                                                      <a:avLst/>
                                                    </a:prstGeom>
                                                    <a:solidFill>
                                                      <a:sysClr val="window" lastClr="FFFFFF"/>
                                                    </a:solidFill>
                                                    <a:ln w="1270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  <p:txBody>
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<a:prstTxWarp prst="textNoShape">
                                                        <a:avLst/>
                                                      </a:prstTxWarp>
                                                      <a:noAutofit/>
                                                    </a:bodyPr>
                                                    <a:lstStyle/>
                                                    <a:p>
                                                      <a:pPr marL="0" marR="0" lvl="0" indent="0" defTabSz="914400" eaLnBrk="1" fontAlgn="auto" latinLnBrk="0" hangingPunct="1">
                                                        <a:lnSpc>
                                                          <a:spcPct val="100000"/>
                                                        </a:lnSpc>
                                                        <a:spcBef>
                                                          <a:spcPts val="0"/>
                                                        </a:spcBef>
                                                        <a:spcAft>
                                                          <a:spcPts val="0"/>
                                                        </a:spcAft>
                                                        <a:buClrTx/>
                                                        <a:buSzTx/>
                                                        <a:buFontTx/>
                                                        <a:buNone/>
                                                        <a:tabLst/>
                                                        <a:defRPr/>
                                                      </a:pPr>
                                                      <a:endParaRPr kumimoji="0" lang="en-ZA" sz="1800" b="0" i="0" u="none" strike="noStrike" kern="0" cap="none" spc="0" normalizeH="0" baseline="0" noProof="0">
                                                        <a:ln>
                                                          <a:noFill/>
                                                        </a:ln>
                                                        <a:solidFill>
                                                          <a:sysClr val="window" lastClr="FFFFFF"/>
                                                        </a:solidFill>
                                                        <a:effectLst/>
                                                        <a:uLnTx/>
                                                        <a:uFillTx/>
                                                        <a:latin typeface="Calibri" panose="020F0502020204030204"/>
                                                        <a:ea typeface="+mn-ea"/>
                                                        <a:cs typeface="+mn-cs"/>
                                                      </a:endParaRPr>
                                                    </a:p>
                                                  </p:txBody>
                                                </p:sp>
                                                <p:sp>
                                                  <p:nvSpPr>
                                                    <p:cNvPr id="212" name="Freeform 211"/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>
                                                      <a:off x="412633" y="19185"/>
                                                      <a:ext cx="190500" cy="181108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connsiteX0" fmla="*/ 0 w 190500"/>
                                                        <a:gd name="connsiteY0" fmla="*/ 162013 h 181108"/>
                                                        <a:gd name="connsiteX1" fmla="*/ 28575 w 190500"/>
                                                        <a:gd name="connsiteY1" fmla="*/ 88 h 181108"/>
                                                        <a:gd name="connsiteX2" fmla="*/ 123825 w 190500"/>
                                                        <a:gd name="connsiteY2" fmla="*/ 181063 h 181108"/>
                                                        <a:gd name="connsiteX3" fmla="*/ 190500 w 190500"/>
                                                        <a:gd name="connsiteY3" fmla="*/ 19138 h 181108"/>
                                                        <a:gd name="connsiteX4" fmla="*/ 190500 w 190500"/>
                                                        <a:gd name="connsiteY4" fmla="*/ 19138 h 181108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connsiteX0" y="connsiteY0"/>
                                                        </a:cxn>
                                                        <a:cxn ang="0">
                                                          <a:pos x="connsiteX1" y="connsiteY1"/>
                                                        </a:cxn>
                                                        <a:cxn ang="0">
                                                          <a:pos x="connsiteX2" y="connsiteY2"/>
                                                        </a:cxn>
                                                        <a:cxn ang="0">
                                                          <a:pos x="connsiteX3" y="connsiteY3"/>
                                                        </a:cxn>
                                                        <a:cxn ang="0">
                                                          <a:pos x="connsiteX4" y="connsiteY4"/>
                                                        </a:cxn>
                                                      </a:cxnLst>
                                                      <a:rect l="l" t="t" r="r" b="b"/>
                                                      <a:pathLst>
                                                        <a:path w="190500" h="181108">
                                                          <a:moveTo>
                                                            <a:pt x="0" y="162013"/>
                                                          </a:moveTo>
                                                          <a:cubicBezTo>
                                                            <a:pt x="3969" y="79463"/>
                                                            <a:pt x="7938" y="-3087"/>
                                                            <a:pt x="28575" y="88"/>
                                                          </a:cubicBezTo>
                                                          <a:cubicBezTo>
                                                            <a:pt x="49213" y="3263"/>
                                                            <a:pt x="96837" y="177888"/>
                                                            <a:pt x="123825" y="181063"/>
                                                          </a:cubicBezTo>
                                                          <a:cubicBezTo>
                                                            <a:pt x="150813" y="184238"/>
                                                            <a:pt x="190500" y="19138"/>
                                                            <a:pt x="190500" y="19138"/>
                                                          </a:cubicBezTo>
                                                          <a:lnTo>
                                                            <a:pt x="190500" y="19138"/>
                                                          </a:lnTo>
                                                        </a:path>
                                                      </a:pathLst>
                                                    </a:custGeom>
                                                    <a:noFill/>
                                                    <a:ln w="12700" cap="flat" cmpd="sng" algn="ctr">
                                                      <a:solidFill>
                                                        <a:srgbClr val="5B9BD5">
                                                          <a:shade val="50000"/>
                                                        </a:srgbClr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  <p:txBody>
  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  <a:prstTxWarp prst="textNoShape">
                                                        <a:avLst/>
                                                      </a:prstTxWarp>
                                                      <a:noAutofit/>
                                                    </a:bodyPr>
                                                    <a:lstStyle/>
                                                    <a:p>
                                                      <a:pPr marL="0" marR="0" lvl="0" indent="0" defTabSz="914400" eaLnBrk="1" fontAlgn="auto" latinLnBrk="0" hangingPunct="1">
                                                        <a:lnSpc>
                                                          <a:spcPct val="100000"/>
                                                        </a:lnSpc>
                                                        <a:spcBef>
                                                          <a:spcPts val="0"/>
                                                        </a:spcBef>
                                                        <a:spcAft>
                                                          <a:spcPts val="0"/>
                                                        </a:spcAft>
                                                        <a:buClrTx/>
                                                        <a:buSzTx/>
                                                        <a:buFontTx/>
                                                        <a:buNone/>
                                                        <a:tabLst/>
                                                        <a:defRPr/>
                                                      </a:pPr>
                                                      <a:endParaRPr kumimoji="0" lang="en-ZA" sz="1800" b="0" i="0" u="none" strike="noStrike" kern="0" cap="none" spc="0" normalizeH="0" baseline="0" noProof="0">
                                                        <a:ln>
                                                          <a:noFill/>
                                                        </a:ln>
                                                        <a:solidFill>
                                                          <a:sysClr val="window" lastClr="FFFFFF"/>
                                                        </a:solidFill>
                                                        <a:effectLst/>
                                                        <a:uLnTx/>
                                                        <a:uFillTx/>
                                                        <a:latin typeface="Calibri" panose="020F0502020204030204"/>
                                                        <a:ea typeface="+mn-ea"/>
                                                        <a:cs typeface="+mn-cs"/>
                                                      </a:endParaRPr>
                                                    </a:p>
                                                  </p:txBody>
                                                </p:sp>
                                              </p:grpSp>
                                              <p:cxnSp>
                                                <p:nvCxnSpPr>
                                                  <p:cNvPr id="210" name="Straight Connector 209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41233" y="124966"/>
                                                    <a:ext cx="21603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  <p:grpSp>
                                              <p:nvGrpSpPr>
                                                <p:cNvPr id="206" name="Group 205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838210" y="51929"/>
                                                  <a:ext cx="587517" cy="133483"/>
                                                  <a:chOff x="95260" y="4304"/>
                                                  <a:chExt cx="587517" cy="133483"/>
                                                </a:xfrm>
                                              </p:grpSpPr>
                                              <p:sp>
                                                <p:nvSpPr>
                                                  <p:cNvPr id="207" name="Rectangle 206"/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>
                                                    <a:off x="95260" y="4304"/>
                                                    <a:ext cx="371475" cy="133483"/>
                                                  </a:xfrm>
                                                  <a:prstGeom prst="rect">
                                                    <a:avLst/>
                                                  </a:prstGeom>
                                                  <a:solidFill>
                                                    <a:sysClr val="window" lastClr="FFFFFF"/>
                                                  </a:solidFill>
                                                  <a:ln w="1270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  <p:txBody>
  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  <a:prstTxWarp prst="textNoShape">
                                                      <a:avLst/>
                                                    </a:prstTxWarp>
                                                    <a:noAutofit/>
                                                  </a:bodyPr>
                                                  <a:lstStyle/>
                                                  <a:p>
                                                    <a:pPr marL="0" marR="0" lvl="0" indent="0" defTabSz="914400" eaLnBrk="1" fontAlgn="auto" latinLnBrk="0" hangingPunct="1">
                                                      <a:lnSpc>
                                                        <a:spcPct val="100000"/>
                                                      </a:lnSpc>
                                                      <a:spcBef>
                                                        <a:spcPts val="0"/>
                                                      </a:spcBef>
                                                      <a:spcAft>
                                                        <a:spcPts val="0"/>
                                                      </a:spcAft>
                                                      <a:buClrTx/>
                                                      <a:buSzTx/>
                                                      <a:buFontTx/>
                                                      <a:buNone/>
                                                      <a:tabLst/>
                                                      <a:defRPr/>
                                                    </a:pPr>
                                                    <a:endParaRPr kumimoji="0" lang="en-ZA" sz="1800" b="0" i="0" u="none" strike="noStrike" kern="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ysClr val="window" lastClr="FFFFFF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libri" panose="020F0502020204030204"/>
                                                      <a:ea typeface="+mn-ea"/>
                                                      <a:cs typeface="+mn-cs"/>
                                                    </a:endParaRPr>
                                                  </a:p>
                                                </p:txBody>
                                              </p:sp>
                                              <p:cxnSp>
                                                <p:nvCxnSpPr>
                                                  <p:cNvPr id="208" name="Straight Connector 207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466740" y="66675"/>
                                                    <a:ext cx="216037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</p:grpSp>
                                          <p:cxnSp>
                                            <p:nvCxnSpPr>
                                              <p:cNvPr id="204" name="Straight Connector 203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>
                                                <a:off x="1447950" y="-46482"/>
                                                <a:ext cx="0" cy="900418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noFill/>
                                              <a:ln w="38100" cap="flat" cmpd="sng" algn="ctr">
                                                <a:solidFill>
                                                  <a:srgbClr val="5B9BD5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</p:cxnSp>
                                        </p:grpSp>
                                        <p:cxnSp>
                                          <p:nvCxnSpPr>
                                            <p:cNvPr id="202" name="Straight Connector 201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1466850" y="352425"/>
                                              <a:ext cx="28800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grpSp>
                                        <p:nvGrpSpPr>
                                          <p:cNvPr id="175" name="Group 174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1724025" y="47625"/>
                                            <a:ext cx="1181100" cy="609600"/>
                                            <a:chOff x="0" y="0"/>
                                            <a:chExt cx="1181100" cy="609600"/>
                                          </a:xfrm>
                                        </p:grpSpPr>
                                        <p:grpSp>
                                          <p:nvGrpSpPr>
                                            <p:cNvPr id="176" name="Group 175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361950" y="0"/>
                                              <a:ext cx="485775" cy="476250"/>
                                              <a:chOff x="0" y="0"/>
                                              <a:chExt cx="485775" cy="476250"/>
                                            </a:xfrm>
                                          </p:grpSpPr>
                                          <p:sp>
                                            <p:nvSpPr>
                                              <p:cNvPr id="199" name="Oval 19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485775" cy="476250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200" name="Isosceles Triangle 199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123825" y="57150"/>
                                                <a:ext cx="227475" cy="323850"/>
                                              </a:xfrm>
                                              <a:prstGeom prst="triangl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9050" cap="flat" cmpd="sng" algn="ctr">
                                                <a:solidFill>
                                                  <a:sysClr val="windowText" lastClr="000000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grpSp>
                                          <p:nvGrpSpPr>
                                            <p:cNvPr id="177" name="Group 176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0" y="133350"/>
                                              <a:ext cx="485775" cy="476250"/>
                                              <a:chOff x="0" y="0"/>
                                              <a:chExt cx="485775" cy="476250"/>
                                            </a:xfrm>
                                          </p:grpSpPr>
                                          <p:sp>
                                            <p:nvSpPr>
                                              <p:cNvPr id="189" name="Oval 18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485775" cy="476250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190" name="Group 189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57150" y="57150"/>
                                                <a:ext cx="304800" cy="381000"/>
                                                <a:chOff x="0" y="0"/>
                                                <a:chExt cx="304800" cy="381000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191" name="Group 190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66675" y="0"/>
                                                  <a:ext cx="238125" cy="381000"/>
                                                  <a:chOff x="0" y="0"/>
                                                  <a:chExt cx="238125" cy="381000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196" name="Straight Connector 195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0" y="19050"/>
                                                    <a:ext cx="142875" cy="14287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97" name="Straight Connector 196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V="1">
                                                    <a:off x="142875" y="0"/>
                                                    <a:ext cx="95250" cy="16192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98" name="Straight Connector 197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142875" y="161925"/>
                                                    <a:ext cx="0" cy="21907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  <p:grpSp>
                                              <p:nvGrpSpPr>
                                                <p:cNvPr id="192" name="Group 191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0" y="161925"/>
                                                  <a:ext cx="210675" cy="153525"/>
                                                  <a:chOff x="0" y="0"/>
                                                  <a:chExt cx="210675" cy="153525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193" name="Straight Connector 192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H="1">
                                                    <a:off x="66675" y="0"/>
                                                    <a:ext cx="14400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94" name="Straight Connector 193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6675" y="9525"/>
                                                    <a:ext cx="0" cy="14400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95" name="Straight Connector 194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0" y="152400"/>
                                                    <a:ext cx="14400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</p:grpSp>
                                        </p:grpSp>
                                        <p:grpSp>
                                          <p:nvGrpSpPr>
                                            <p:cNvPr id="178" name="Group 177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 flipH="1">
                                              <a:off x="723900" y="104775"/>
                                              <a:ext cx="457200" cy="485775"/>
                                              <a:chOff x="0" y="0"/>
                                              <a:chExt cx="485775" cy="476250"/>
                                            </a:xfrm>
                                          </p:grpSpPr>
                                          <p:sp>
                                            <p:nvSpPr>
                                              <p:cNvPr id="179" name="Oval 17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485775" cy="476250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180" name="Group 179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57150" y="57150"/>
                                                <a:ext cx="304800" cy="381000"/>
                                                <a:chOff x="0" y="0"/>
                                                <a:chExt cx="304800" cy="381000"/>
                                              </a:xfrm>
                                            </p:grpSpPr>
                                            <p:grpSp>
                                              <p:nvGrpSpPr>
                                                <p:cNvPr id="181" name="Group 180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66675" y="0"/>
                                                  <a:ext cx="238125" cy="381000"/>
                                                  <a:chOff x="0" y="0"/>
                                                  <a:chExt cx="238125" cy="381000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186" name="Straight Connector 185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0" y="19050"/>
                                                    <a:ext cx="142875" cy="14287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87" name="Straight Connector 186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V="1">
                                                    <a:off x="142875" y="0"/>
                                                    <a:ext cx="95250" cy="16192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88" name="Straight Connector 187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142875" y="161925"/>
                                                    <a:ext cx="0" cy="219075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190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  <p:grpSp>
                                              <p:nvGrpSpPr>
                                                <p:cNvPr id="182" name="Group 181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0" y="161925"/>
                                                  <a:ext cx="210675" cy="153525"/>
                                                  <a:chOff x="0" y="0"/>
                                                  <a:chExt cx="210675" cy="153525"/>
                                                </a:xfrm>
                                              </p:grpSpPr>
                                              <p:cxnSp>
                                                <p:nvCxnSpPr>
                                                  <p:cNvPr id="183" name="Straight Connector 182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 flipH="1">
                                                    <a:off x="66675" y="0"/>
                                                    <a:ext cx="14400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84" name="Straight Connector 183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66675" y="9525"/>
                                                    <a:ext cx="0" cy="14400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  <p:cxnSp>
                                                <p:nvCxnSpPr>
                                                  <p:cNvPr id="185" name="Straight Connector 184"/>
                                                  <p:cNvCxnSpPr/>
                                                  <p:nvPr/>
                                                </p:nvCxnSpPr>
                                                <p:spPr>
                                                  <a:xfrm>
                                                    <a:off x="0" y="152400"/>
                                                    <a:ext cx="144000" cy="0"/>
                                                  </a:xfrm>
                                                  <a:prstGeom prst="line">
                                                    <a:avLst/>
                                                  </a:prstGeom>
                                                  <a:noFill/>
                                                  <a:ln w="6350" cap="flat" cmpd="sng" algn="ctr"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prstDash val="solid"/>
                                                    <a:miter lim="800000"/>
                                                  </a:ln>
                                                  <a:effectLst/>
                                                </p:spPr>
                                              </p:cxnSp>
                                            </p:grpSp>
                                          </p:grpSp>
                                        </p:grpSp>
                                      </p:grpSp>
                                    </p:grpSp>
                                    <p:cxnSp>
                                      <p:nvCxnSpPr>
                                        <p:cNvPr id="173" name="Straight Connector 172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914650" y="400050"/>
                                          <a:ext cx="252000" cy="128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9050" cap="flat" cmpd="sng" algn="ctr">
                                          <a:solidFill>
                                            <a:sysClr val="windowText" lastClr="00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</p:grpSp>
                                  <p:grpSp>
                                    <p:nvGrpSpPr>
                                      <p:cNvPr id="132" name="Group 131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3200400" y="0"/>
                                        <a:ext cx="828675" cy="883875"/>
                                        <a:chOff x="0" y="0"/>
                                        <a:chExt cx="828675" cy="883875"/>
                                      </a:xfrm>
                                    </p:grpSpPr>
                                    <p:cxnSp>
                                      <p:nvCxnSpPr>
                                        <p:cNvPr id="133" name="Straight Connector 132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828675" y="19050"/>
                                          <a:ext cx="0" cy="86400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38100" cap="flat" cmpd="sng" algn="ctr">
                                          <a:solidFill>
                                            <a:srgbClr val="5B9BD5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grpSp>
                                      <p:nvGrpSpPr>
                                        <p:cNvPr id="134" name="Group 133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0" y="0"/>
                                          <a:ext cx="812529" cy="360079"/>
                                          <a:chOff x="0" y="0"/>
                                          <a:chExt cx="812529" cy="360079"/>
                                        </a:xfrm>
                                      </p:grpSpPr>
                                      <p:grpSp>
                                        <p:nvGrpSpPr>
                                          <p:cNvPr id="154" name="Group 153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0"/>
                                            <a:ext cx="654301" cy="360079"/>
                                            <a:chOff x="0" y="0"/>
                                            <a:chExt cx="654301" cy="360079"/>
                                          </a:xfrm>
                                        </p:grpSpPr>
                                        <p:grpSp>
                                          <p:nvGrpSpPr>
                                            <p:cNvPr id="156" name="Group 155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114300" y="0"/>
                                              <a:ext cx="540001" cy="360079"/>
                                              <a:chOff x="0" y="0"/>
                                              <a:chExt cx="828675" cy="485882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158" name="Group 157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0" y="9525"/>
                                                <a:ext cx="497229" cy="476250"/>
                                                <a:chOff x="0" y="0"/>
                                                <a:chExt cx="497229" cy="476250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170" name="Oval 169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97229" cy="476250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rgbClr val="5B9BD5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171" name="Isosceles Triangle 170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123825" y="57150"/>
                                                  <a:ext cx="227475" cy="323850"/>
                                                </a:xfrm>
                                                <a:prstGeom prst="triangl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905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" lastClr="FFFFFF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</p:grpSp>
                                          <p:grpSp>
                                            <p:nvGrpSpPr>
                                              <p:cNvPr id="159" name="Group 158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 flipH="1">
                                                <a:off x="371475" y="0"/>
                                                <a:ext cx="457200" cy="485882"/>
                                                <a:chOff x="0" y="0"/>
                                                <a:chExt cx="485775" cy="476355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160" name="Oval 159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85775" cy="476355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rgbClr val="5B9BD5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161" name="Group 160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57150" y="57150"/>
                                                  <a:ext cx="304800" cy="381000"/>
                                                  <a:chOff x="0" y="0"/>
                                                  <a:chExt cx="304800" cy="381000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162" name="Group 161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66675" y="0"/>
                                                    <a:ext cx="238125" cy="381000"/>
                                                    <a:chOff x="0" y="0"/>
                                                    <a:chExt cx="238125" cy="381000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167" name="Straight Connector 166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0" y="19050"/>
                                                      <a:ext cx="142875" cy="14287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68" name="Straight Connector 167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142875" y="0"/>
                                                      <a:ext cx="95250" cy="16192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69" name="Straight Connector 168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142875" y="161925"/>
                                                      <a:ext cx="0" cy="21907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</p:grpSp>
                                              <p:grpSp>
                                                <p:nvGrpSpPr>
                                                  <p:cNvPr id="163" name="Group 162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0" y="161925"/>
                                                    <a:ext cx="210675" cy="153525"/>
                                                    <a:chOff x="0" y="0"/>
                                                    <a:chExt cx="210675" cy="153525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164" name="Straight Connector 163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H="1">
                                                      <a:off x="66675" y="0"/>
                                                      <a:ext cx="144000" cy="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65" name="Straight Connector 164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66675" y="9525"/>
                                                      <a:ext cx="0" cy="14400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66" name="Straight Connector 165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0" y="152400"/>
                                                      <a:ext cx="144000" cy="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</p:grpSp>
                                            </p:grpSp>
                                          </p:grpSp>
                                        </p:grpSp>
                                        <p:cxnSp>
                                          <p:nvCxnSpPr>
                                            <p:cNvPr id="157" name="Straight Connector 156"/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0" y="190500"/>
                                              <a:ext cx="123825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cxnSp>
                                        <p:nvCxnSpPr>
                                          <p:cNvPr id="155" name="Straight Connector 154"/>
                                          <p:cNvCxnSpPr/>
                                          <p:nvPr/>
                                        </p:nvCxnSpPr>
                                        <p:spPr>
                                          <a:xfrm flipV="1">
                                            <a:off x="657224" y="190500"/>
                                            <a:ext cx="155305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  <p:grpSp>
                                      <p:nvGrpSpPr>
                                        <p:cNvPr id="135" name="Group 134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9525" y="523875"/>
                                          <a:ext cx="799867" cy="360000"/>
                                          <a:chOff x="0" y="0"/>
                                          <a:chExt cx="799867" cy="360000"/>
                                        </a:xfrm>
                                      </p:grpSpPr>
                                      <p:grpSp>
                                        <p:nvGrpSpPr>
                                          <p:cNvPr id="136" name="Group 135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0"/>
                                            <a:ext cx="663825" cy="360000"/>
                                            <a:chOff x="0" y="0"/>
                                            <a:chExt cx="663825" cy="360000"/>
                                          </a:xfrm>
                                        </p:grpSpPr>
                                        <p:grpSp>
                                          <p:nvGrpSpPr>
                                            <p:cNvPr id="138" name="Group 137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123825" y="0"/>
                                              <a:ext cx="540000" cy="360000"/>
                                              <a:chOff x="0" y="0"/>
                                              <a:chExt cx="828675" cy="485775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140" name="Group 139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0" y="9525"/>
                                                <a:ext cx="485775" cy="476250"/>
                                                <a:chOff x="0" y="0"/>
                                                <a:chExt cx="485775" cy="476250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152" name="Oval 151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85775" cy="476250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rgbClr val="5B9BD5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153" name="Isosceles Triangle 152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123825" y="57150"/>
                                                  <a:ext cx="227475" cy="323850"/>
                                                </a:xfrm>
                                                <a:prstGeom prst="triangl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905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" lastClr="FFFFFF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</p:grpSp>
                                          <p:grpSp>
                                            <p:nvGrpSpPr>
                                              <p:cNvPr id="141" name="Group 140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 flipH="1">
                                                <a:off x="371475" y="0"/>
                                                <a:ext cx="457200" cy="485775"/>
                                                <a:chOff x="0" y="0"/>
                                                <a:chExt cx="485775" cy="476250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142" name="Oval 141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85775" cy="476250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rgbClr val="5B9BD5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Text" lastClr="000000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143" name="Group 142"/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57150" y="57150"/>
                                                  <a:ext cx="304800" cy="381000"/>
                                                  <a:chOff x="0" y="0"/>
                                                  <a:chExt cx="304800" cy="381000"/>
                                                </a:xfrm>
                                              </p:grpSpPr>
                                              <p:grpSp>
                                                <p:nvGrpSpPr>
                                                  <p:cNvPr id="144" name="Group 143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66675" y="0"/>
                                                    <a:ext cx="238125" cy="381000"/>
                                                    <a:chOff x="0" y="0"/>
                                                    <a:chExt cx="238125" cy="381000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149" name="Straight Connector 148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0" y="19050"/>
                                                      <a:ext cx="142875" cy="14287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50" name="Straight Connector 149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V="1">
                                                      <a:off x="142875" y="0"/>
                                                      <a:ext cx="95250" cy="16192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51" name="Straight Connector 150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142875" y="161925"/>
                                                      <a:ext cx="0" cy="219075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190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</p:grpSp>
                                              <p:grpSp>
                                                <p:nvGrpSpPr>
                                                  <p:cNvPr id="145" name="Group 144"/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0" y="161925"/>
                                                    <a:ext cx="210675" cy="153525"/>
                                                    <a:chOff x="0" y="0"/>
                                                    <a:chExt cx="210675" cy="153525"/>
                                                  </a:xfrm>
                                                </p:grpSpPr>
                                                <p:cxnSp>
                                                  <p:nvCxnSpPr>
                                                    <p:cNvPr id="146" name="Straight Connector 145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 flipH="1">
                                                      <a:off x="66675" y="0"/>
                                                      <a:ext cx="144000" cy="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47" name="Straight Connector 146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66675" y="9525"/>
                                                      <a:ext cx="0" cy="14400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  <p:cxnSp>
                                                  <p:nvCxnSpPr>
                                                    <p:cNvPr id="148" name="Straight Connector 147"/>
                                                    <p:cNvCxnSpPr/>
                                                    <p:nvPr/>
                                                  </p:nvCxnSpPr>
                                                  <p:spPr>
                                                    <a:xfrm>
                                                      <a:off x="0" y="152400"/>
                                                      <a:ext cx="144000" cy="0"/>
                                                    </a:xfrm>
                                                    <a:prstGeom prst="line">
                                                      <a:avLst/>
                                                    </a:prstGeom>
                                                    <a:noFill/>
                                                    <a:ln w="6350" cap="flat" cmpd="sng" algn="ctr">
                                                      <a:solidFill>
                                                        <a:sysClr val="windowText" lastClr="000000"/>
                                                      </a:solidFill>
                                                      <a:prstDash val="solid"/>
                                                      <a:miter lim="800000"/>
                                                    </a:ln>
                                                    <a:effectLst/>
                                                  </p:spPr>
                                                </p:cxnSp>
                                              </p:grpSp>
                                            </p:grpSp>
                                          </p:grpSp>
                                        </p:grpSp>
                                        <p:cxnSp>
                                          <p:nvCxnSpPr>
                                            <p:cNvPr id="139" name="Straight Connector 138"/>
                                            <p:cNvCxnSpPr/>
                                            <p:nvPr/>
                                          </p:nvCxnSpPr>
                                          <p:spPr>
                                            <a:xfrm flipV="1">
                                              <a:off x="0" y="219075"/>
                                              <a:ext cx="123825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cxnSp>
                                        <p:nvCxnSpPr>
                                          <p:cNvPr id="137" name="Straight Connector 136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66749" y="228600"/>
                                            <a:ext cx="133118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</p:grpSp>
                                </p:grpSp>
                              </p:grpSp>
                              <p:grpSp>
                                <p:nvGrpSpPr>
                                  <p:cNvPr id="55" name="Group 54"/>
                                  <p:cNvGrpSpPr/>
                                  <p:nvPr/>
                                </p:nvGrpSpPr>
                                <p:grpSpPr>
                                  <a:xfrm>
                                    <a:off x="3695070" y="9525"/>
                                    <a:ext cx="2402055" cy="1009650"/>
                                    <a:chOff x="-10155" y="0"/>
                                    <a:chExt cx="2402055" cy="1009650"/>
                                  </a:xfrm>
                                </p:grpSpPr>
                                <p:grpSp>
                                  <p:nvGrpSpPr>
                                    <p:cNvPr id="56" name="Group 55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476250" y="0"/>
                                      <a:ext cx="1915650" cy="438150"/>
                                      <a:chOff x="0" y="0"/>
                                      <a:chExt cx="1915650" cy="438150"/>
                                    </a:xfrm>
                                  </p:grpSpPr>
                                  <p:grpSp>
                                    <p:nvGrpSpPr>
                                      <p:cNvPr id="101" name="Group 100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0"/>
                                        <a:ext cx="1314451" cy="438150"/>
                                        <a:chOff x="0" y="0"/>
                                        <a:chExt cx="1314451" cy="438150"/>
                                      </a:xfrm>
                                    </p:grpSpPr>
                                    <p:grpSp>
                                      <p:nvGrpSpPr>
                                        <p:cNvPr id="111" name="Group 110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0" y="0"/>
                                          <a:ext cx="1314451" cy="438150"/>
                                          <a:chOff x="0" y="0"/>
                                          <a:chExt cx="1314451" cy="438150"/>
                                        </a:xfrm>
                                      </p:grpSpPr>
                                      <p:grpSp>
                                        <p:nvGrpSpPr>
                                          <p:cNvPr id="120" name="Group 119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0"/>
                                            <a:ext cx="1314451" cy="438150"/>
                                            <a:chOff x="0" y="0"/>
                                            <a:chExt cx="1314451" cy="438150"/>
                                          </a:xfrm>
                                        </p:grpSpPr>
                                        <p:grpSp>
                                          <p:nvGrpSpPr>
                                            <p:cNvPr id="123" name="Group 122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0" y="0"/>
                                              <a:ext cx="490223" cy="428625"/>
                                              <a:chOff x="0" y="0"/>
                                              <a:chExt cx="490223" cy="428625"/>
                                            </a:xfrm>
                                          </p:grpSpPr>
                                          <p:sp>
                                            <p:nvSpPr>
                                              <p:cNvPr id="127" name="Rectangle 126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485775" cy="428625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ysClr val="windowText" lastClr="000000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cxnSp>
                                            <p:nvCxnSpPr>
                                              <p:cNvPr id="128" name="Straight Connector 127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>
                                                <a:off x="4448" y="9525"/>
                                                <a:ext cx="485775" cy="414000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noFill/>
                                              <a:ln w="19050" cap="flat" cmpd="sng" algn="ctr">
                                                <a:solidFill>
                                                  <a:sysClr val="windowText" lastClr="000000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</p:cxnSp>
                                        </p:grpSp>
                                        <p:grpSp>
                                          <p:nvGrpSpPr>
                                            <p:cNvPr id="124" name="Group 123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828675" y="9525"/>
                                              <a:ext cx="485776" cy="428625"/>
                                              <a:chOff x="0" y="0"/>
                                              <a:chExt cx="485776" cy="428625"/>
                                            </a:xfrm>
                                          </p:grpSpPr>
                                          <p:sp>
                                            <p:nvSpPr>
                                              <p:cNvPr id="125" name="Rectangle 124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485775" cy="428625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ysClr val="windowText" lastClr="000000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cxnSp>
                                            <p:nvCxnSpPr>
                                              <p:cNvPr id="126" name="Straight Connector 125"/>
                                              <p:cNvCxnSpPr/>
                                              <p:nvPr/>
                                            </p:nvCxnSpPr>
                                            <p:spPr>
                                              <a:xfrm>
                                                <a:off x="9525" y="9525"/>
                                                <a:ext cx="476251" cy="409286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noFill/>
                                              <a:ln w="12700" cap="flat" cmpd="sng" algn="ctr">
                                                <a:solidFill>
                                                  <a:sysClr val="windowText" lastClr="000000"/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</p:cxnSp>
                                        </p:grpSp>
                                      </p:grpSp>
                                      <p:cxnSp>
                                        <p:nvCxnSpPr>
                                          <p:cNvPr id="121" name="Straight Connector 120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485775" y="47625"/>
                                            <a:ext cx="332796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122" name="Straight Connector 121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486404" y="381000"/>
                                            <a:ext cx="332796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  <p:cxnSp>
                                      <p:nvCxnSpPr>
                                        <p:cNvPr id="112" name="Straight Connector 111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95275" y="85725"/>
                                          <a:ext cx="108000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cxnSp>
                                      <p:nvCxnSpPr>
                                        <p:cNvPr id="113" name="Straight Connector 112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933450" y="304590"/>
                                          <a:ext cx="108000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cxnSp>
                                      <p:nvCxnSpPr>
                                        <p:cNvPr id="114" name="Straight Connector 113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294646" y="103164"/>
                                          <a:ext cx="108000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cxnSp>
                                      <p:nvCxnSpPr>
                                        <p:cNvPr id="115" name="Straight Connector 114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933450" y="322029"/>
                                          <a:ext cx="108000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sp>
                                      <p:nvSpPr>
                                        <p:cNvPr id="116" name="Freeform 115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85725" y="257175"/>
                                          <a:ext cx="151765" cy="133519"/>
                                        </a:xfrm>
                                        <a:custGeom>
                                          <a:avLst/>
                                          <a:gdLst>
                                            <a:gd name="connsiteX0" fmla="*/ 0 w 190500"/>
                                            <a:gd name="connsiteY0" fmla="*/ 162013 h 181108"/>
                                            <a:gd name="connsiteX1" fmla="*/ 28575 w 190500"/>
                                            <a:gd name="connsiteY1" fmla="*/ 88 h 181108"/>
                                            <a:gd name="connsiteX2" fmla="*/ 123825 w 190500"/>
                                            <a:gd name="connsiteY2" fmla="*/ 181063 h 181108"/>
                                            <a:gd name="connsiteX3" fmla="*/ 190500 w 190500"/>
                                            <a:gd name="connsiteY3" fmla="*/ 19138 h 181108"/>
                                            <a:gd name="connsiteX4" fmla="*/ 190500 w 190500"/>
                                            <a:gd name="connsiteY4" fmla="*/ 19138 h 181108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onnsiteX0" y="connsiteY0"/>
                                            </a:cxn>
                                            <a:cxn ang="0">
                                              <a:pos x="connsiteX1" y="connsiteY1"/>
                                            </a:cxn>
                                            <a:cxn ang="0">
                                              <a:pos x="connsiteX2" y="connsiteY2"/>
                                            </a:cxn>
                                            <a:cxn ang="0">
                                              <a:pos x="connsiteX3" y="connsiteY3"/>
                                            </a:cxn>
                                            <a:cxn ang="0">
                                              <a:pos x="connsiteX4" y="connsiteY4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190500" h="181108">
                                              <a:moveTo>
                                                <a:pt x="0" y="162013"/>
                                              </a:moveTo>
                                              <a:cubicBezTo>
                                                <a:pt x="3969" y="79463"/>
                                                <a:pt x="7938" y="-3087"/>
                                                <a:pt x="28575" y="88"/>
                                              </a:cubicBezTo>
                                              <a:cubicBezTo>
                                                <a:pt x="49213" y="3263"/>
                                                <a:pt x="96837" y="177888"/>
                                                <a:pt x="123825" y="181063"/>
                                              </a:cubicBezTo>
                                              <a:cubicBezTo>
                                                <a:pt x="150813" y="184238"/>
                                                <a:pt x="190500" y="19138"/>
                                                <a:pt x="190500" y="19138"/>
                                              </a:cubicBezTo>
                                              <a:lnTo>
                                                <a:pt x="190500" y="19138"/>
                                              </a:lnTo>
                                            </a:path>
                                          </a:pathLst>
                                        </a:cu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  <p:txBody>
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<a:prstTxWarp prst="textNoShape">
                                            <a:avLst/>
                                          </a:prstTxWarp>
                                          <a:noAutofit/>
                                        </a:bodyPr>
                                        <a:lstStyle/>
                                        <a:p>
                                          <a:pPr marL="0" marR="0" lvl="0" indent="0" defTabSz="914400" eaLnBrk="1" fontAlgn="auto" latinLnBrk="0" hangingPunct="1">
                                            <a:lnSpc>
                                              <a:spcPct val="100000"/>
                                            </a:lnSpc>
                                            <a:spcBef>
                                              <a:spcPts val="0"/>
                                            </a:spcBef>
                                            <a:spcAft>
                                              <a:spcPts val="0"/>
                                            </a:spcAft>
                                            <a:buClrTx/>
                                            <a:buSzTx/>
                                            <a:buFontTx/>
                                            <a:buNone/>
                                            <a:tabLst/>
                                            <a:defRPr/>
                                          </a:pPr>
                                          <a:endParaRPr kumimoji="0" lang="en-ZA" sz="1800" b="0" i="0" u="none" strike="noStrike" kern="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ysClr val="window" lastClr="FFFFFF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libri" panose="020F0502020204030204"/>
                                            <a:ea typeface="+mn-ea"/>
                                            <a:cs typeface="+mn-cs"/>
                                          </a:endParaRP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17" name="Freeform 116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1114425" y="47625"/>
                                          <a:ext cx="151765" cy="133519"/>
                                        </a:xfrm>
                                        <a:custGeom>
                                          <a:avLst/>
                                          <a:gdLst>
                                            <a:gd name="connsiteX0" fmla="*/ 0 w 190500"/>
                                            <a:gd name="connsiteY0" fmla="*/ 162013 h 181108"/>
                                            <a:gd name="connsiteX1" fmla="*/ 28575 w 190500"/>
                                            <a:gd name="connsiteY1" fmla="*/ 88 h 181108"/>
                                            <a:gd name="connsiteX2" fmla="*/ 123825 w 190500"/>
                                            <a:gd name="connsiteY2" fmla="*/ 181063 h 181108"/>
                                            <a:gd name="connsiteX3" fmla="*/ 190500 w 190500"/>
                                            <a:gd name="connsiteY3" fmla="*/ 19138 h 181108"/>
                                            <a:gd name="connsiteX4" fmla="*/ 190500 w 190500"/>
                                            <a:gd name="connsiteY4" fmla="*/ 19138 h 181108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onnsiteX0" y="connsiteY0"/>
                                            </a:cxn>
                                            <a:cxn ang="0">
                                              <a:pos x="connsiteX1" y="connsiteY1"/>
                                            </a:cxn>
                                            <a:cxn ang="0">
                                              <a:pos x="connsiteX2" y="connsiteY2"/>
                                            </a:cxn>
                                            <a:cxn ang="0">
                                              <a:pos x="connsiteX3" y="connsiteY3"/>
                                            </a:cxn>
                                            <a:cxn ang="0">
                                              <a:pos x="connsiteX4" y="connsiteY4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190500" h="181108">
                                              <a:moveTo>
                                                <a:pt x="0" y="162013"/>
                                              </a:moveTo>
                                              <a:cubicBezTo>
                                                <a:pt x="3969" y="79463"/>
                                                <a:pt x="7938" y="-3087"/>
                                                <a:pt x="28575" y="88"/>
                                              </a:cubicBezTo>
                                              <a:cubicBezTo>
                                                <a:pt x="49213" y="3263"/>
                                                <a:pt x="96837" y="177888"/>
                                                <a:pt x="123825" y="181063"/>
                                              </a:cubicBezTo>
                                              <a:cubicBezTo>
                                                <a:pt x="150813" y="184238"/>
                                                <a:pt x="190500" y="19138"/>
                                                <a:pt x="190500" y="19138"/>
                                              </a:cubicBezTo>
                                              <a:lnTo>
                                                <a:pt x="190500" y="19138"/>
                                              </a:lnTo>
                                            </a:path>
                                          </a:pathLst>
                                        </a:custGeom>
                                        <a:noFill/>
                                        <a:ln w="12700" cap="flat" cmpd="sng" algn="ctr">
                                          <a:solidFill>
                                            <a:srgbClr val="FF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  <p:txBody>
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<a:prstTxWarp prst="textNoShape">
                                            <a:avLst/>
                                          </a:prstTxWarp>
                                          <a:noAutofit/>
                                        </a:bodyPr>
                                        <a:lstStyle/>
                                        <a:p>
                                          <a:pPr marL="0" marR="0" lvl="0" indent="0" defTabSz="914400" eaLnBrk="1" fontAlgn="auto" latinLnBrk="0" hangingPunct="1">
                                            <a:lnSpc>
                                              <a:spcPct val="100000"/>
                                            </a:lnSpc>
                                            <a:spcBef>
                                              <a:spcPts val="0"/>
                                            </a:spcBef>
                                            <a:spcAft>
                                              <a:spcPts val="0"/>
                                            </a:spcAft>
                                            <a:buClrTx/>
                                            <a:buSzTx/>
                                            <a:buFontTx/>
                                            <a:buNone/>
                                            <a:tabLst/>
                                            <a:defRPr/>
                                          </a:pPr>
                                          <a:endParaRPr kumimoji="0" lang="en-ZA" sz="1800" b="0" i="0" u="none" strike="noStrike" kern="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ysClr val="window" lastClr="FFFFFF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libri" panose="020F0502020204030204"/>
                                            <a:ea typeface="+mn-ea"/>
                                            <a:cs typeface="+mn-cs"/>
                                          </a:endParaRPr>
                                        </a:p>
                                      </p:txBody>
                                    </p:sp>
                                    <p:cxnSp>
                                      <p:nvCxnSpPr>
                                        <p:cNvPr id="118" name="Straight Connector 117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647700" y="51477"/>
                                          <a:ext cx="0" cy="148745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ysClr val="windowText" lastClr="00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cxnSp>
                                      <p:nvCxnSpPr>
                                        <p:cNvPr id="119" name="Straight Connector 118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647700" y="234483"/>
                                          <a:ext cx="0" cy="148745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2700" cap="flat" cmpd="sng" algn="ctr">
                                          <a:solidFill>
                                            <a:sysClr val="windowText" lastClr="00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</p:grpSp>
                                  <p:grpSp>
                                    <p:nvGrpSpPr>
                                      <p:cNvPr id="102" name="Group 101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323975" y="28575"/>
                                        <a:ext cx="591675" cy="352425"/>
                                        <a:chOff x="0" y="0"/>
                                        <a:chExt cx="591675" cy="352425"/>
                                      </a:xfrm>
                                    </p:grpSpPr>
                                    <p:grpSp>
                                      <p:nvGrpSpPr>
                                        <p:cNvPr id="103" name="Group 102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219075" y="0"/>
                                          <a:ext cx="372600" cy="352425"/>
                                          <a:chOff x="0" y="0"/>
                                          <a:chExt cx="372600" cy="352425"/>
                                        </a:xfrm>
                                      </p:grpSpPr>
                                      <p:grpSp>
                                        <p:nvGrpSpPr>
                                          <p:cNvPr id="105" name="Group 104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28575"/>
                                            <a:ext cx="372600" cy="257175"/>
                                            <a:chOff x="0" y="0"/>
                                            <a:chExt cx="372600" cy="257175"/>
                                          </a:xfrm>
                                        </p:grpSpPr>
                                        <p:grpSp>
                                          <p:nvGrpSpPr>
                                            <p:cNvPr id="107" name="Group 106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0" y="0"/>
                                              <a:ext cx="247650" cy="257175"/>
                                              <a:chOff x="0" y="0"/>
                                              <a:chExt cx="247650" cy="257175"/>
                                            </a:xfrm>
                                          </p:grpSpPr>
                                          <p:sp>
                                            <p:nvSpPr>
                                              <p:cNvPr id="109" name="Oval 10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247650" cy="257175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>
                                                    <a:shade val="50000"/>
                                                  </a:srgbClr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110" name="Oval 109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28575" y="38100"/>
                                                <a:ext cx="180000" cy="180000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>
                                                    <a:shade val="50000"/>
                                                  </a:srgbClr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cxnSp>
                                          <p:nvCxnSpPr>
                                            <p:cNvPr id="108" name="Straight Connector 107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228600" y="142875"/>
                                              <a:ext cx="14400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3810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cxnSp>
                                        <p:nvCxnSpPr>
                                          <p:cNvPr id="106" name="Straight Arrow Connector 105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371475" y="0"/>
                                            <a:ext cx="0" cy="352425"/>
                                          </a:xfrm>
                                          <a:prstGeom prst="straightConnector1">
                                            <a:avLst/>
                                          </a:prstGeom>
                                          <a:noFill/>
                                          <a:ln w="28575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  <a:headEnd type="triangle"/>
                                            <a:tailEnd type="triangle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  <p:cxnSp>
                                      <p:nvCxnSpPr>
                                        <p:cNvPr id="104" name="Straight Connector 103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0" y="171450"/>
                                          <a:ext cx="257175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9050" cap="flat" cmpd="sng" algn="ctr">
                                          <a:solidFill>
                                            <a:sysClr val="windowText" lastClr="00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</p:grpSp>
                                </p:grpSp>
                                <p:grpSp>
                                  <p:nvGrpSpPr>
                                    <p:cNvPr id="57" name="Group 56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485775" y="571500"/>
                                      <a:ext cx="1906125" cy="438150"/>
                                      <a:chOff x="0" y="0"/>
                                      <a:chExt cx="1906125" cy="438150"/>
                                    </a:xfrm>
                                  </p:grpSpPr>
                                  <p:grpSp>
                                    <p:nvGrpSpPr>
                                      <p:cNvPr id="70" name="Group 69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0" y="0"/>
                                        <a:ext cx="1323975" cy="438150"/>
                                        <a:chOff x="0" y="0"/>
                                        <a:chExt cx="1323975" cy="438150"/>
                                      </a:xfrm>
                                    </p:grpSpPr>
                                    <p:grpSp>
                                      <p:nvGrpSpPr>
                                        <p:cNvPr id="80" name="Group 79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0" y="0"/>
                                          <a:ext cx="1323975" cy="438150"/>
                                          <a:chOff x="0" y="0"/>
                                          <a:chExt cx="1323975" cy="438150"/>
                                        </a:xfrm>
                                      </p:grpSpPr>
                                      <p:grpSp>
                                        <p:nvGrpSpPr>
                                          <p:cNvPr id="83" name="Group 82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0"/>
                                            <a:ext cx="1323975" cy="438150"/>
                                            <a:chOff x="0" y="0"/>
                                            <a:chExt cx="1323975" cy="438150"/>
                                          </a:xfrm>
                                        </p:grpSpPr>
                                        <p:grpSp>
                                          <p:nvGrpSpPr>
                                            <p:cNvPr id="92" name="Group 91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0" y="0"/>
                                              <a:ext cx="1323975" cy="438150"/>
                                              <a:chOff x="0" y="0"/>
                                              <a:chExt cx="1323975" cy="438150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95" name="Group 94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0" y="0"/>
                                                <a:ext cx="485775" cy="428625"/>
                                                <a:chOff x="0" y="0"/>
                                                <a:chExt cx="485775" cy="428625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99" name="Rectangle 98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85775" cy="428625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" lastClr="FFFFFF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cxnSp>
                                              <p:nvCxnSpPr>
                                                <p:cNvPr id="100" name="Straight Connector 99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9525" y="9525"/>
                                                  <a:ext cx="457200" cy="406983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noFill/>
                                                <a:ln w="1270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</p:cxnSp>
                                          </p:grpSp>
                                          <p:grpSp>
                                            <p:nvGrpSpPr>
                                              <p:cNvPr id="96" name="Group 95"/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828675" y="9525"/>
                                                <a:ext cx="495300" cy="428625"/>
                                                <a:chOff x="0" y="0"/>
                                                <a:chExt cx="495300" cy="428625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97" name="Rectangle 96"/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0" y="0"/>
                                                  <a:ext cx="485775" cy="428625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solidFill>
                                                  <a:sysClr val="window" lastClr="FFFFFF"/>
                                                </a:solidFill>
                                                <a:ln w="1270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  <p:txBody>
  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  <a:noAutofit/>
                                                </a:bodyPr>
                                                <a:lstStyle/>
                                                <a:p>
                                                  <a:pPr marL="0" marR="0" lvl="0" indent="0" defTabSz="914400" eaLnBrk="1" fontAlgn="auto" latinLnBrk="0" hangingPunct="1">
                                                    <a:lnSpc>
                                                      <a:spcPct val="100000"/>
                                                    </a:lnSpc>
                                                    <a:spcBef>
                                                      <a:spcPts val="0"/>
                                                    </a:spcBef>
                                                    <a:spcAft>
                                                      <a:spcPts val="0"/>
                                                    </a:spcAft>
                                                    <a:buClrTx/>
                                                    <a:buSzTx/>
                                                    <a:buFontTx/>
                                                    <a:buNone/>
                                                    <a:tabLst/>
                                                    <a:defRPr/>
                                                  </a:pPr>
                                                  <a:endParaRPr kumimoji="0" lang="en-ZA" sz="1800" b="0" i="0" u="none" strike="noStrike" kern="0" cap="none" spc="0" normalizeH="0" baseline="0" noProof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ysClr val="window" lastClr="FFFFFF"/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latin typeface="Calibri" panose="020F0502020204030204"/>
                                                    <a:ea typeface="+mn-ea"/>
                                                    <a:cs typeface="+mn-cs"/>
                                                  </a:endParaRPr>
                                                </a:p>
                                              </p:txBody>
                                            </p:sp>
                                            <p:cxnSp>
                                              <p:nvCxnSpPr>
                                                <p:cNvPr id="98" name="Straight Connector 97"/>
                                                <p:cNvCxnSpPr/>
                                                <p:nvPr/>
                                              </p:nvCxnSpPr>
                                              <p:spPr>
                                                <a:xfrm>
                                                  <a:off x="9525" y="9525"/>
                                                  <a:ext cx="485775" cy="414000"/>
                                                </a:xfrm>
                                                <a:prstGeom prst="line">
                                                  <a:avLst/>
                                                </a:prstGeom>
                                                <a:noFill/>
                                                <a:ln w="6350" cap="flat" cmpd="sng" algn="ctr">
                                                  <a:solidFill>
                                                    <a:sysClr val="windowText" lastClr="000000"/>
                                                  </a:solidFill>
                                                  <a:prstDash val="solid"/>
                                                  <a:miter lim="800000"/>
                                                </a:ln>
                                                <a:effectLst/>
                                              </p:spPr>
                                            </p:cxnSp>
                                          </p:grpSp>
                                        </p:grpSp>
                                        <p:cxnSp>
                                          <p:nvCxnSpPr>
                                            <p:cNvPr id="93" name="Straight Connector 92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490852" y="47625"/>
                                              <a:ext cx="332796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  <p:cxnSp>
                                          <p:nvCxnSpPr>
                                            <p:cNvPr id="94" name="Straight Connector 93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481327" y="392346"/>
                                              <a:ext cx="343889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1905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sp>
                                        <p:nvSpPr>
                                          <p:cNvPr id="84" name="Freeform 83"/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57150" y="228600"/>
                                            <a:ext cx="151765" cy="133519"/>
                                          </a:xfrm>
                                          <a:custGeom>
                                            <a:avLst/>
                                            <a:gdLst>
                                              <a:gd name="connsiteX0" fmla="*/ 0 w 190500"/>
                                              <a:gd name="connsiteY0" fmla="*/ 162013 h 181108"/>
                                              <a:gd name="connsiteX1" fmla="*/ 28575 w 190500"/>
                                              <a:gd name="connsiteY1" fmla="*/ 88 h 181108"/>
                                              <a:gd name="connsiteX2" fmla="*/ 123825 w 190500"/>
                                              <a:gd name="connsiteY2" fmla="*/ 181063 h 181108"/>
                                              <a:gd name="connsiteX3" fmla="*/ 190500 w 190500"/>
                                              <a:gd name="connsiteY3" fmla="*/ 19138 h 181108"/>
                                              <a:gd name="connsiteX4" fmla="*/ 190500 w 190500"/>
                                              <a:gd name="connsiteY4" fmla="*/ 19138 h 181108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onnsiteX0" y="connsiteY0"/>
                                              </a:cxn>
                                              <a:cxn ang="0">
                                                <a:pos x="connsiteX1" y="connsiteY1"/>
                                              </a:cxn>
                                              <a:cxn ang="0">
                                                <a:pos x="connsiteX2" y="connsiteY2"/>
                                              </a:cxn>
                                              <a:cxn ang="0">
                                                <a:pos x="connsiteX3" y="connsiteY3"/>
                                              </a:cxn>
                                              <a:cxn ang="0">
                                                <a:pos x="connsiteX4" y="connsiteY4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190500" h="181108">
                                                <a:moveTo>
                                                  <a:pt x="0" y="162013"/>
                                                </a:moveTo>
                                                <a:cubicBezTo>
                                                  <a:pt x="3969" y="79463"/>
                                                  <a:pt x="7938" y="-3087"/>
                                                  <a:pt x="28575" y="88"/>
                                                </a:cubicBezTo>
                                                <a:cubicBezTo>
                                                  <a:pt x="49213" y="3263"/>
                                                  <a:pt x="96837" y="177888"/>
                                                  <a:pt x="123825" y="181063"/>
                                                </a:cubicBezTo>
                                                <a:cubicBezTo>
                                                  <a:pt x="150813" y="184238"/>
                                                  <a:pt x="190500" y="19138"/>
                                                  <a:pt x="190500" y="19138"/>
                                                </a:cubicBezTo>
                                                <a:lnTo>
                                                  <a:pt x="190500" y="19138"/>
                                                </a:lnTo>
                                              </a:path>
                                            </a:pathLst>
                                          </a:custGeom>
                                          <a:noFill/>
                                          <a:ln w="1270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  <p:txBody>
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<a:prstTxWarp prst="textNoShape">
                                              <a:avLst/>
                                            </a:prstTxWarp>
                                            <a:noAutofit/>
                                          </a:bodyPr>
                                          <a:lstStyle/>
                                          <a:p>
                                            <a:pPr marL="0" marR="0" lvl="0" indent="0" defTabSz="914400" eaLnBrk="1" fontAlgn="auto" latinLnBrk="0" hangingPunct="1">
                                              <a:lnSpc>
                                                <a:spcPct val="100000"/>
                                              </a:lnSpc>
                                              <a:spcBef>
                                                <a:spcPts val="0"/>
                                              </a:spcBef>
                                              <a:spcAft>
                                                <a:spcPts val="0"/>
                                              </a:spcAft>
                                              <a:buClrTx/>
                                              <a:buSzTx/>
                                              <a:buFontTx/>
                                              <a:buNone/>
                                              <a:tabLst/>
                                              <a:defRPr/>
                                            </a:pPr>
                                            <a:endParaRPr kumimoji="0" lang="en-ZA" sz="1800" b="0" i="0" u="none" strike="noStrike" kern="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ysClr val="window" lastClr="FFFFFF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libri" panose="020F0502020204030204"/>
                                              <a:ea typeface="+mn-ea"/>
                                              <a:cs typeface="+mn-cs"/>
                                            </a:endParaRP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85" name="Freeform 84"/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1095375" y="57150"/>
                                            <a:ext cx="151765" cy="133519"/>
                                          </a:xfrm>
                                          <a:custGeom>
                                            <a:avLst/>
                                            <a:gdLst>
                                              <a:gd name="connsiteX0" fmla="*/ 0 w 190500"/>
                                              <a:gd name="connsiteY0" fmla="*/ 162013 h 181108"/>
                                              <a:gd name="connsiteX1" fmla="*/ 28575 w 190500"/>
                                              <a:gd name="connsiteY1" fmla="*/ 88 h 181108"/>
                                              <a:gd name="connsiteX2" fmla="*/ 123825 w 190500"/>
                                              <a:gd name="connsiteY2" fmla="*/ 181063 h 181108"/>
                                              <a:gd name="connsiteX3" fmla="*/ 190500 w 190500"/>
                                              <a:gd name="connsiteY3" fmla="*/ 19138 h 181108"/>
                                              <a:gd name="connsiteX4" fmla="*/ 190500 w 190500"/>
                                              <a:gd name="connsiteY4" fmla="*/ 19138 h 181108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onnsiteX0" y="connsiteY0"/>
                                              </a:cxn>
                                              <a:cxn ang="0">
                                                <a:pos x="connsiteX1" y="connsiteY1"/>
                                              </a:cxn>
                                              <a:cxn ang="0">
                                                <a:pos x="connsiteX2" y="connsiteY2"/>
                                              </a:cxn>
                                              <a:cxn ang="0">
                                                <a:pos x="connsiteX3" y="connsiteY3"/>
                                              </a:cxn>
                                              <a:cxn ang="0">
                                                <a:pos x="connsiteX4" y="connsiteY4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190500" h="181108">
                                                <a:moveTo>
                                                  <a:pt x="0" y="162013"/>
                                                </a:moveTo>
                                                <a:cubicBezTo>
                                                  <a:pt x="3969" y="79463"/>
                                                  <a:pt x="7938" y="-3087"/>
                                                  <a:pt x="28575" y="88"/>
                                                </a:cubicBezTo>
                                                <a:cubicBezTo>
                                                  <a:pt x="49213" y="3263"/>
                                                  <a:pt x="96837" y="177888"/>
                                                  <a:pt x="123825" y="181063"/>
                                                </a:cubicBezTo>
                                                <a:cubicBezTo>
                                                  <a:pt x="150813" y="184238"/>
                                                  <a:pt x="190500" y="19138"/>
                                                  <a:pt x="190500" y="19138"/>
                                                </a:cubicBezTo>
                                                <a:lnTo>
                                                  <a:pt x="190500" y="19138"/>
                                                </a:lnTo>
                                              </a:path>
                                            </a:pathLst>
                                          </a:custGeom>
                                          <a:noFill/>
                                          <a:ln w="1270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  <p:txBody>
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<a:prstTxWarp prst="textNoShape">
                                              <a:avLst/>
                                            </a:prstTxWarp>
                                            <a:noAutofit/>
                                          </a:bodyPr>
                                          <a:lstStyle/>
                                          <a:p>
                                            <a:pPr marL="0" marR="0" lvl="0" indent="0" defTabSz="914400" eaLnBrk="1" fontAlgn="auto" latinLnBrk="0" hangingPunct="1">
                                              <a:lnSpc>
                                                <a:spcPct val="100000"/>
                                              </a:lnSpc>
                                              <a:spcBef>
                                                <a:spcPts val="0"/>
                                              </a:spcBef>
                                              <a:spcAft>
                                                <a:spcPts val="0"/>
                                              </a:spcAft>
                                              <a:buClrTx/>
                                              <a:buSzTx/>
                                              <a:buFontTx/>
                                              <a:buNone/>
                                              <a:tabLst/>
                                              <a:defRPr/>
                                            </a:pPr>
                                            <a:endParaRPr kumimoji="0" lang="en-ZA" sz="1800" b="0" i="0" u="none" strike="noStrike" kern="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ysClr val="window" lastClr="FFFFFF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libri" panose="020F0502020204030204"/>
                                              <a:ea typeface="+mn-ea"/>
                                              <a:cs typeface="+mn-cs"/>
                                            </a:endParaRPr>
                                          </a:p>
                                        </p:txBody>
                                      </p:sp>
                                      <p:cxnSp>
                                        <p:nvCxnSpPr>
                                          <p:cNvPr id="86" name="Straight Connector 85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257175" y="66675"/>
                                            <a:ext cx="108000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87" name="Straight Connector 86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256546" y="80262"/>
                                            <a:ext cx="108000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88" name="Straight Connector 87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904875" y="321819"/>
                                            <a:ext cx="108000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89" name="Straight Connector 88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904344" y="337227"/>
                                            <a:ext cx="108000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rgbClr val="FF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90" name="Straight Connector 89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57225" y="244008"/>
                                            <a:ext cx="0" cy="148745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  <p:cxnSp>
                                        <p:nvCxnSpPr>
                                          <p:cNvPr id="91" name="Straight Connector 90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652777" y="49446"/>
                                            <a:ext cx="0" cy="148745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2700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  <p:cxnSp>
                                      <p:nvCxnSpPr>
                                        <p:cNvPr id="81" name="Straight Connector 80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601333" y="199605"/>
                                          <a:ext cx="110932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9050" cap="flat" cmpd="sng" algn="ctr">
                                          <a:solidFill>
                                            <a:srgbClr val="5B9BD5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  <p:cxnSp>
                                      <p:nvCxnSpPr>
                                        <p:cNvPr id="82" name="Straight Connector 81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601333" y="239946"/>
                                          <a:ext cx="110932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9050" cap="flat" cmpd="sng" algn="ctr">
                                          <a:solidFill>
                                            <a:srgbClr val="5B9BD5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</p:grpSp>
                                  <p:grpSp>
                                    <p:nvGrpSpPr>
                                      <p:cNvPr id="71" name="Group 70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1314450" y="28575"/>
                                        <a:ext cx="591675" cy="352425"/>
                                        <a:chOff x="0" y="0"/>
                                        <a:chExt cx="591675" cy="352425"/>
                                      </a:xfrm>
                                    </p:grpSpPr>
                                    <p:grpSp>
                                      <p:nvGrpSpPr>
                                        <p:cNvPr id="72" name="Group 71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219075" y="0"/>
                                          <a:ext cx="372600" cy="352425"/>
                                          <a:chOff x="0" y="0"/>
                                          <a:chExt cx="372600" cy="352425"/>
                                        </a:xfrm>
                                      </p:grpSpPr>
                                      <p:grpSp>
                                        <p:nvGrpSpPr>
                                          <p:cNvPr id="74" name="Group 73"/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0" y="28575"/>
                                            <a:ext cx="372600" cy="257175"/>
                                            <a:chOff x="0" y="0"/>
                                            <a:chExt cx="372600" cy="257175"/>
                                          </a:xfrm>
                                        </p:grpSpPr>
                                        <p:grpSp>
                                          <p:nvGrpSpPr>
                                            <p:cNvPr id="76" name="Group 75"/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0" y="0"/>
                                              <a:ext cx="247650" cy="257175"/>
                                              <a:chOff x="0" y="0"/>
                                              <a:chExt cx="247650" cy="257175"/>
                                            </a:xfrm>
                                          </p:grpSpPr>
                                          <p:sp>
                                            <p:nvSpPr>
                                              <p:cNvPr id="78" name="Oval 77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0" y="0"/>
                                                <a:ext cx="247650" cy="257175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>
                                                    <a:shade val="50000"/>
                                                  </a:srgbClr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79" name="Oval 78"/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28575" y="38100"/>
                                                <a:ext cx="180000" cy="180000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ysClr val="window" lastClr="FFFFFF"/>
                                              </a:solidFill>
                                              <a:ln w="12700" cap="flat" cmpd="sng" algn="ctr">
                                                <a:solidFill>
                                                  <a:srgbClr val="5B9BD5">
                                                    <a:shade val="50000"/>
                                                  </a:srgbClr>
                                                </a:solidFill>
                                                <a:prstDash val="solid"/>
                                                <a:miter lim="800000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    <a:prstTxWarp prst="textNoShape">
                                                  <a:avLst/>
                                                </a:prstTxWarp>
                                                <a:noAutofit/>
                                              </a:bodyPr>
                                              <a:lstStyle/>
                                              <a:p>
                                                <a:pPr marL="0" marR="0" lvl="0" indent="0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endParaRPr kumimoji="0" lang="en-ZA" sz="1800" b="0" i="0" u="none" strike="noStrike" kern="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ysClr val="window" lastClr="FFFFFF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libri" panose="020F0502020204030204"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cxnSp>
                                          <p:nvCxnSpPr>
                                            <p:cNvPr id="77" name="Straight Connector 76"/>
                                            <p:cNvCxnSpPr/>
                                            <p:nvPr/>
                                          </p:nvCxnSpPr>
                                          <p:spPr>
                                            <a:xfrm>
                                              <a:off x="228600" y="142875"/>
                                              <a:ext cx="144000" cy="0"/>
                                            </a:xfrm>
                                            <a:prstGeom prst="line">
                                              <a:avLst/>
                                            </a:prstGeom>
                                            <a:noFill/>
                                            <a:ln w="38100" cap="flat" cmpd="sng" algn="ctr">
                                              <a:solidFill>
                                                <a:sysClr val="windowText" lastClr="000000"/>
                                              </a:solidFill>
                                              <a:prstDash val="solid"/>
                                              <a:miter lim="800000"/>
                                            </a:ln>
                                            <a:effectLst/>
                                          </p:spPr>
                                        </p:cxnSp>
                                      </p:grpSp>
                                      <p:cxnSp>
                                        <p:nvCxnSpPr>
                                          <p:cNvPr id="75" name="Straight Arrow Connector 74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371475" y="0"/>
                                            <a:ext cx="0" cy="352425"/>
                                          </a:xfrm>
                                          <a:prstGeom prst="straightConnector1">
                                            <a:avLst/>
                                          </a:prstGeom>
                                          <a:noFill/>
                                          <a:ln w="28575" cap="flat" cmpd="sng" algn="ctr">
                                            <a:solidFill>
                                              <a:sysClr val="windowText" lastClr="000000"/>
                                            </a:solidFill>
                                            <a:prstDash val="solid"/>
                                            <a:miter lim="800000"/>
                                            <a:headEnd type="triangle"/>
                                            <a:tailEnd type="triangle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  <p:cxnSp>
                                      <p:nvCxnSpPr>
                                        <p:cNvPr id="73" name="Straight Connector 72"/>
                                        <p:cNvCxnSpPr/>
                                        <p:nvPr/>
                                      </p:nvCxnSpPr>
                                      <p:spPr>
                                        <a:xfrm>
                                          <a:off x="0" y="171450"/>
                                          <a:ext cx="257175" cy="0"/>
                                        </a:xfrm>
                                        <a:prstGeom prst="line">
                                          <a:avLst/>
                                        </a:prstGeom>
                                        <a:noFill/>
                                        <a:ln w="19050" cap="flat" cmpd="sng" algn="ctr">
                                          <a:solidFill>
                                            <a:sysClr val="windowText" lastClr="000000"/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</p:cxnSp>
                                  </p:grpSp>
                                </p:grpSp>
                                <p:grpSp>
                                  <p:nvGrpSpPr>
                                    <p:cNvPr id="58" name="Group 57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-10155" y="66675"/>
                                      <a:ext cx="497435" cy="787500"/>
                                      <a:chOff x="-10155" y="0"/>
                                      <a:chExt cx="497435" cy="787500"/>
                                    </a:xfrm>
                                  </p:grpSpPr>
                                  <p:grpSp>
                                    <p:nvGrpSpPr>
                                      <p:cNvPr id="59" name="Group 58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-10155" y="0"/>
                                        <a:ext cx="448455" cy="787500"/>
                                        <a:chOff x="-10155" y="0"/>
                                        <a:chExt cx="448455" cy="787500"/>
                                      </a:xfrm>
                                    </p:grpSpPr>
                                    <p:sp>
                                      <p:nvSpPr>
                                        <p:cNvPr id="68" name="Rectangle 67"/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95250" y="0"/>
                                          <a:ext cx="324000" cy="21600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rgbClr val="E7E6E6"/>
                                        </a:solidFill>
                                        <a:ln w="12700" cap="flat" cmpd="sng" algn="ctr">
                                          <a:solidFill>
                                            <a:srgbClr val="5B9BD5">
                                              <a:shade val="50000"/>
                                            </a:srgbClr>
                                          </a:solidFill>
                                          <a:prstDash val="solid"/>
                                          <a:miter lim="800000"/>
                                        </a:ln>
                                        <a:effectLst/>
                                      </p:spPr>
                                      <p:txBody>
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<a:prstTxWarp prst="textNoShape">
                                            <a:avLst/>
                                          </a:prstTxWarp>
                                          <a:noAutofit/>
                                        </a:bodyPr>
                                        <a:lstStyle/>
                                        <a:p>
                                          <a:pPr marL="0" marR="0" lvl="0" indent="0" defTabSz="914400" eaLnBrk="1" fontAlgn="auto" latinLnBrk="0" hangingPunct="1">
                                            <a:lnSpc>
                                              <a:spcPct val="100000"/>
                                            </a:lnSpc>
                                            <a:spcBef>
                                              <a:spcPts val="0"/>
                                            </a:spcBef>
                                            <a:spcAft>
                                              <a:spcPts val="0"/>
                                            </a:spcAft>
                                            <a:buClrTx/>
                                            <a:buSzTx/>
                                            <a:buFontTx/>
                                            <a:buNone/>
                                            <a:tabLst/>
                                            <a:defRPr/>
                                          </a:pPr>
                                          <a:endParaRPr kumimoji="0" lang="en-ZA" sz="1800" b="0" i="0" u="none" strike="noStrike" kern="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ysClr val="window" lastClr="FFFFFF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libri" panose="020F0502020204030204"/>
                                            <a:ea typeface="+mn-ea"/>
                                            <a:cs typeface="+mn-cs"/>
                                          </a:endParaRPr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63" name="Group 62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-10155" y="571500"/>
                                          <a:ext cx="448455" cy="216000"/>
                                          <a:chOff x="-10155" y="0"/>
                                          <a:chExt cx="448455" cy="216000"/>
                                        </a:xfrm>
                                      </p:grpSpPr>
                                      <p:sp>
                                        <p:nvSpPr>
                                          <p:cNvPr id="66" name="Rectangle 65"/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114300" y="0"/>
                                            <a:ext cx="324000" cy="216000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rgbClr val="E7E6E6"/>
                                          </a:solidFill>
                                          <a:ln w="12700" cap="flat" cmpd="sng" algn="ctr">
                                            <a:solidFill>
                                              <a:srgbClr val="5B9BD5">
                                                <a:shade val="50000"/>
                                              </a:srgbClr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  <p:txBody>
        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        <a:prstTxWarp prst="textNoShape">
                                              <a:avLst/>
                                            </a:prstTxWarp>
                                            <a:noAutofit/>
                                          </a:bodyPr>
                                          <a:lstStyle/>
                                          <a:p>
                                            <a:pPr marL="0" marR="0" lvl="0" indent="0" defTabSz="914400" eaLnBrk="1" fontAlgn="auto" latinLnBrk="0" hangingPunct="1">
                                              <a:lnSpc>
                                                <a:spcPct val="100000"/>
                                              </a:lnSpc>
                                              <a:spcBef>
                                                <a:spcPts val="0"/>
                                              </a:spcBef>
                                              <a:spcAft>
                                                <a:spcPts val="0"/>
                                              </a:spcAft>
                                              <a:buClrTx/>
                                              <a:buSzTx/>
                                              <a:buFontTx/>
                                              <a:buNone/>
                                              <a:tabLst/>
                                              <a:defRPr/>
                                            </a:pPr>
                                            <a:endParaRPr kumimoji="0" lang="en-ZA" sz="1800" b="0" i="0" u="none" strike="noStrike" kern="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ysClr val="window" lastClr="FFFFFF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libri" panose="020F0502020204030204"/>
                                              <a:ea typeface="+mn-ea"/>
                                              <a:cs typeface="+mn-cs"/>
                                            </a:endParaRPr>
                                          </a:p>
                                        </p:txBody>
                                      </p:sp>
                                      <p:cxnSp>
                                        <p:nvCxnSpPr>
                                          <p:cNvPr id="65" name="Straight Connector 64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-10155" y="104775"/>
                                            <a:ext cx="133118" cy="211"/>
                                          </a:xfrm>
                                          <a:prstGeom prst="line">
                                            <a:avLst/>
                                          </a:prstGeom>
                                          <a:noFill/>
                                          <a:ln w="19050" cap="flat" cmpd="sng" algn="ctr">
                                            <a:solidFill>
                                              <a:srgbClr val="5B9BD5"/>
                                            </a:solidFill>
                                            <a:prstDash val="solid"/>
                                            <a:miter lim="800000"/>
                                          </a:ln>
                                          <a:effectLst/>
                                        </p:spPr>
                                      </p:cxnSp>
                                    </p:grpSp>
                                  </p:grpSp>
                                  <p:cxnSp>
                                    <p:nvCxnSpPr>
                                      <p:cNvPr id="60" name="Straight Connector 59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419100" y="114300"/>
                                        <a:ext cx="57144" cy="169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 cap="flat" cmpd="sng" algn="ctr">
                                        <a:solidFill>
                                          <a:sysClr val="windowText" lastClr="000000"/>
                                        </a:solidFill>
                                        <a:prstDash val="solid"/>
                                        <a:miter lim="800000"/>
                                      </a:ln>
                                      <a:effectLst/>
                                    </p:spPr>
                                  </p:cxnSp>
                                  <p:cxnSp>
                                    <p:nvCxnSpPr>
                                      <p:cNvPr id="61" name="Straight Connector 60"/>
                                      <p:cNvCxnSpPr/>
                                      <p:nvPr/>
                                    </p:nvCxnSpPr>
                                    <p:spPr>
                                      <a:xfrm>
                                        <a:off x="431814" y="695325"/>
                                        <a:ext cx="55466" cy="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19050" cap="flat" cmpd="sng" algn="ctr">
                                        <a:solidFill>
                                          <a:sysClr val="windowText" lastClr="000000"/>
                                        </a:solidFill>
                                        <a:prstDash val="solid"/>
                                        <a:miter lim="800000"/>
                                      </a:ln>
                                      <a:effectLst/>
                                    </p:spPr>
                                  </p:cxnSp>
                                </p:grpSp>
                              </p:grpSp>
                            </p:grpSp>
                            <p:sp>
                              <p:nvSpPr>
                                <p:cNvPr id="52" name="Text Box 22343"/>
                                <p:cNvSpPr txBox="1"/>
                                <p:nvPr/>
                              </p:nvSpPr>
                              <p:spPr>
                                <a:xfrm>
                                  <a:off x="781051" y="85725"/>
                                  <a:ext cx="170764" cy="217873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Z</a:t>
                                  </a: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s</a:t>
                                  </a:r>
                                  <a:endParaRPr kumimoji="0" lang="en-ZA" sz="12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53" name="Text Box 22344"/>
                                <p:cNvSpPr txBox="1"/>
                                <p:nvPr/>
                              </p:nvSpPr>
                              <p:spPr>
                                <a:xfrm>
                                  <a:off x="153210" y="85725"/>
                                  <a:ext cx="177247" cy="247015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V</a:t>
                                  </a: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s</a:t>
                                  </a:r>
                                  <a:endParaRPr kumimoji="0" lang="en-ZA" sz="12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40" name="Group 39"/>
                              <p:cNvGrpSpPr/>
                              <p:nvPr/>
                            </p:nvGrpSpPr>
                            <p:grpSpPr>
                              <a:xfrm>
                                <a:off x="1241303" y="45384"/>
                                <a:ext cx="2968146" cy="286649"/>
                                <a:chOff x="60203" y="45384"/>
                                <a:chExt cx="2968146" cy="286649"/>
                              </a:xfrm>
                            </p:grpSpPr>
                            <p:sp>
                              <p:nvSpPr>
                                <p:cNvPr id="46" name="Text Box 22346"/>
                                <p:cNvSpPr txBox="1"/>
                                <p:nvPr/>
                              </p:nvSpPr>
                              <p:spPr>
                                <a:xfrm>
                                  <a:off x="60203" y="77811"/>
                                  <a:ext cx="301014" cy="247015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PCC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7" name="Text Box 22347"/>
                                <p:cNvSpPr txBox="1"/>
                                <p:nvPr/>
                              </p:nvSpPr>
                              <p:spPr>
                                <a:xfrm>
                                  <a:off x="1717191" y="88877"/>
                                  <a:ext cx="417678" cy="2286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BUS 1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8" name="Text Box 22348"/>
                                <p:cNvSpPr txBox="1"/>
                                <p:nvPr/>
                              </p:nvSpPr>
                              <p:spPr>
                                <a:xfrm>
                                  <a:off x="2599415" y="94830"/>
                                  <a:ext cx="428934" cy="2286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1F4E79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BUS 2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9" name="Text Box 22349"/>
                                <p:cNvSpPr txBox="1"/>
                                <p:nvPr/>
                              </p:nvSpPr>
                              <p:spPr>
                                <a:xfrm>
                                  <a:off x="806960" y="46283"/>
                                  <a:ext cx="369455" cy="28575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Y</a:t>
                                  </a: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g </a:t>
                                  </a: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∆Y</a:t>
                                  </a: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g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 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50" name="Text Box 22350"/>
                                <p:cNvSpPr txBox="1"/>
                                <p:nvPr/>
                              </p:nvSpPr>
                              <p:spPr>
                                <a:xfrm>
                                  <a:off x="2178428" y="45384"/>
                                  <a:ext cx="290194" cy="236416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∆Y</a:t>
                                  </a: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g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 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41" name="Group 40"/>
                              <p:cNvGrpSpPr/>
                              <p:nvPr/>
                            </p:nvGrpSpPr>
                            <p:grpSpPr>
                              <a:xfrm>
                                <a:off x="428607" y="1285600"/>
                                <a:ext cx="5261686" cy="342468"/>
                                <a:chOff x="76182" y="28300"/>
                                <a:chExt cx="5261686" cy="342468"/>
                              </a:xfrm>
                            </p:grpSpPr>
                            <p:sp>
                              <p:nvSpPr>
                                <p:cNvPr id="42" name="Text Box 22352"/>
                                <p:cNvSpPr txBox="1"/>
                                <p:nvPr/>
                              </p:nvSpPr>
                              <p:spPr>
                                <a:xfrm>
                                  <a:off x="76182" y="117045"/>
                                  <a:ext cx="503211" cy="24638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Grid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3" name="Text Box 22353"/>
                                <p:cNvSpPr txBox="1"/>
                                <p:nvPr/>
                              </p:nvSpPr>
                              <p:spPr>
                                <a:xfrm>
                                  <a:off x="1085850" y="45034"/>
                                  <a:ext cx="1605915" cy="2286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Substation Transformer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100" b="1" i="1" u="none" strike="noStrike" kern="0" cap="none" spc="0" normalizeH="0" baseline="-25000" noProof="0" dirty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 </a:t>
                                  </a:r>
                                  <a:endParaRPr kumimoji="0" lang="en-ZA" sz="11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4" name="Text Box 22354"/>
                                <p:cNvSpPr txBox="1"/>
                                <p:nvPr/>
                              </p:nvSpPr>
                              <p:spPr>
                                <a:xfrm>
                                  <a:off x="2642485" y="28300"/>
                                  <a:ext cx="1252920" cy="342468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spcBef>
                                      <a:spcPts val="0"/>
                                    </a:spcBef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Wind Turbine </a:t>
                                  </a:r>
                                </a:p>
                                <a:p>
                                  <a:pPr marL="0" marR="0" lvl="0" indent="0" algn="ctr" defTabSz="914400" eaLnBrk="1" fontAlgn="auto" latinLnBrk="0" hangingPunct="1">
                                    <a:spcBef>
                                      <a:spcPts val="0"/>
                                    </a:spcBef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Transformer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45" name="Text Box 22355"/>
                                <p:cNvSpPr txBox="1"/>
                                <p:nvPr/>
                              </p:nvSpPr>
                              <p:spPr>
                                <a:xfrm>
                                  <a:off x="4477166" y="122343"/>
                                  <a:ext cx="860702" cy="246380"/>
                                </a:xfrm>
                                <a:prstGeom prst="rect">
                                  <a:avLst/>
                                </a:prstGeom>
                                <a:solidFill>
                                  <a:sysClr val="window" lastClr="FFFFFF"/>
                                </a:solidFill>
                                <a:ln w="6350">
                                  <a:solidFill>
                                    <a:sysClr val="window" lastClr="FFFFFF"/>
                                  </a:solidFill>
                                </a:ln>
                                <a:effectLst/>
                              </p:spPr>
                              <p:txBody>
                                <a:bodyPr rot="0" spcFirstLastPara="0" vert="horz" wrap="non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7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80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1400" b="1" i="1" u="none" strike="noStrike" kern="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libri" panose="020F0502020204030204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a:t>WECS</a:t>
                                  </a:r>
                                  <a:endParaRPr kumimoji="0" lang="en-ZA" sz="1400" b="0" i="0" u="none" strike="noStrike" kern="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libri" panose="020F0502020204030204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sp>
                          <p:nvSpPr>
                            <p:cNvPr id="36" name="Rectangle 35"/>
                            <p:cNvSpPr/>
                            <p:nvPr/>
                          </p:nvSpPr>
                          <p:spPr>
                            <a:xfrm>
                              <a:off x="771525" y="971550"/>
                              <a:ext cx="371364" cy="133392"/>
                            </a:xfrm>
                            <a:prstGeom prst="rect">
                              <a:avLst/>
                            </a:prstGeom>
                            <a:solidFill>
                              <a:sysClr val="window" lastClr="FFFFFF"/>
                            </a:solidFill>
                            <a:ln w="12700" cap="flat" cmpd="sng" algn="ctr">
                              <a:solidFill>
                                <a:sysClr val="windowText" lastClr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ZA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ysClr val="window" lastClr="FFFFFF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cxnSp>
                          <p:nvCxnSpPr>
                            <p:cNvPr id="37" name="Straight Connector 36"/>
                            <p:cNvCxnSpPr/>
                            <p:nvPr/>
                          </p:nvCxnSpPr>
                          <p:spPr>
                            <a:xfrm>
                              <a:off x="1133475" y="1057275"/>
                              <a:ext cx="215972" cy="0"/>
                            </a:xfrm>
                            <a:prstGeom prst="line">
                              <a:avLst/>
                            </a:prstGeom>
                            <a:noFill/>
                            <a:ln w="19050" cap="flat" cmpd="sng" algn="ctr">
                              <a:solidFill>
                                <a:sysClr val="windowText" lastClr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38" name="Text Box 22360"/>
                            <p:cNvSpPr txBox="1"/>
                            <p:nvPr/>
                          </p:nvSpPr>
                          <p:spPr>
                            <a:xfrm>
                              <a:off x="1253741" y="1210903"/>
                              <a:ext cx="199722" cy="247015"/>
                            </a:xfrm>
                            <a:prstGeom prst="rect">
                              <a:avLst/>
                            </a:prstGeom>
                            <a:solidFill>
                              <a:sysClr val="window" lastClr="FFFFFF"/>
                            </a:solidFill>
                            <a:ln w="6350">
                              <a:solidFill>
                                <a:sysClr val="window" lastClr="FFFFFF"/>
                              </a:solidFill>
                            </a:ln>
                            <a:effectLst/>
                          </p:spPr>
                          <p:txBody>
                            <a:bodyPr rot="0" spcFirstLastPara="0" vert="horz" wrap="none" lIns="91440" tIns="45720" rIns="91440" bIns="45720" numCol="1" spcCol="0" rtlCol="0" fromWordArt="0" anchor="t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7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80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r>
                                <a:rPr kumimoji="0" lang="en-US" sz="1400" b="1" i="1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1F4E79"/>
                                  </a:solidFill>
                                  <a:effectLst/>
                                  <a:uLnTx/>
                                  <a:uFillTx/>
                                  <a:latin typeface="Calibri" panose="020F0502020204030204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Z</a:t>
                              </a:r>
                              <a:r>
                                <a:rPr kumimoji="0" lang="en-US" sz="1400" b="1" i="1" u="none" strike="noStrike" kern="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1F4E79"/>
                                  </a:solidFill>
                                  <a:effectLst/>
                                  <a:uLnTx/>
                                  <a:uFillTx/>
                                  <a:latin typeface="Calibri" panose="020F0502020204030204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a:t>f</a:t>
                              </a:r>
                              <a:endParaRPr kumimoji="0" lang="en-ZA" sz="1200" b="0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0" name="Group 29"/>
                          <p:cNvGrpSpPr/>
                          <p:nvPr/>
                        </p:nvGrpSpPr>
                        <p:grpSpPr>
                          <a:xfrm>
                            <a:off x="447675" y="1057275"/>
                            <a:ext cx="323850" cy="174694"/>
                            <a:chOff x="0" y="0"/>
                            <a:chExt cx="323850" cy="174694"/>
                          </a:xfrm>
                        </p:grpSpPr>
                        <p:cxnSp>
                          <p:nvCxnSpPr>
                            <p:cNvPr id="31" name="Straight Connector 30"/>
                            <p:cNvCxnSpPr/>
                            <p:nvPr/>
                          </p:nvCxnSpPr>
                          <p:spPr>
                            <a:xfrm flipH="1">
                              <a:off x="180975" y="0"/>
                              <a:ext cx="142875" cy="211"/>
                            </a:xfrm>
                            <a:prstGeom prst="line">
                              <a:avLst/>
                            </a:prstGeom>
                            <a:noFill/>
                            <a:ln w="381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grpSp>
                          <p:nvGrpSpPr>
                            <p:cNvPr id="32" name="Group 31"/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266700" cy="174694"/>
                              <a:chOff x="0" y="0"/>
                              <a:chExt cx="266700" cy="174694"/>
                            </a:xfrm>
                          </p:grpSpPr>
                          <p:cxnSp>
                            <p:nvCxnSpPr>
                              <p:cNvPr id="33" name="Straight Connector 32"/>
                              <p:cNvCxnSpPr/>
                              <p:nvPr/>
                            </p:nvCxnSpPr>
                            <p:spPr>
                              <a:xfrm>
                                <a:off x="190500" y="0"/>
                                <a:ext cx="76200" cy="103800"/>
                              </a:xfrm>
                              <a:prstGeom prst="line">
                                <a:avLst/>
                              </a:prstGeom>
                              <a:noFill/>
                              <a:ln w="38100" cap="flat" cmpd="sng" algn="ctr">
                                <a:solidFill>
                                  <a:srgbClr val="FF0000"/>
                                </a:solidFill>
                                <a:prstDash val="solid"/>
                                <a:miter lim="800000"/>
                              </a:ln>
                              <a:effectLst/>
                            </p:spPr>
                          </p:cxnSp>
                          <p:cxnSp>
                            <p:nvCxnSpPr>
                              <p:cNvPr id="34" name="Straight Arrow Connector 33"/>
                              <p:cNvCxnSpPr/>
                              <p:nvPr/>
                            </p:nvCxnSpPr>
                            <p:spPr>
                              <a:xfrm flipH="1">
                                <a:off x="0" y="95250"/>
                                <a:ext cx="266700" cy="79444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38100" cap="flat" cmpd="sng" algn="ctr">
                                <a:solidFill>
                                  <a:srgbClr val="FF0000"/>
                                </a:solidFill>
                                <a:prstDash val="solid"/>
                                <a:miter lim="800000"/>
                                <a:tailEnd type="triangle"/>
                              </a:ln>
                              <a:effectLst/>
                            </p:spPr>
                          </p:cxnSp>
                        </p:grpSp>
                      </p:grpSp>
                    </p:grpSp>
                    <p:cxnSp>
                      <p:nvCxnSpPr>
                        <p:cNvPr id="27" name="Straight Connector 26"/>
                        <p:cNvCxnSpPr/>
                        <p:nvPr/>
                      </p:nvCxnSpPr>
                      <p:spPr>
                        <a:xfrm>
                          <a:off x="5038725" y="514770"/>
                          <a:ext cx="110923" cy="0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rgbClr val="5B9BD5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8" name="Straight Connector 27"/>
                        <p:cNvCxnSpPr/>
                        <p:nvPr/>
                      </p:nvCxnSpPr>
                      <p:spPr>
                        <a:xfrm>
                          <a:off x="5038726" y="550419"/>
                          <a:ext cx="110923" cy="0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rgbClr val="5B9BD5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cxnSp>
                    <p:nvCxnSpPr>
                      <p:cNvPr id="25" name="Straight Connector 24"/>
                      <p:cNvCxnSpPr/>
                      <p:nvPr/>
                    </p:nvCxnSpPr>
                    <p:spPr>
                      <a:xfrm>
                        <a:off x="3956696" y="495300"/>
                        <a:ext cx="114290" cy="0"/>
                      </a:xfrm>
                      <a:prstGeom prst="line">
                        <a:avLst/>
                      </a:prstGeom>
                      <a:noFill/>
                      <a:ln w="19050" cap="flat" cmpd="sng" algn="ctr">
                        <a:solidFill>
                          <a:srgbClr val="5B9BD5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23" name="Text Box 22374"/>
                    <p:cNvSpPr txBox="1"/>
                    <p:nvPr/>
                  </p:nvSpPr>
                  <p:spPr>
                    <a:xfrm>
                      <a:off x="1971372" y="1074322"/>
                      <a:ext cx="580286" cy="192503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6350">
                      <a:solidFill>
                        <a:sysClr val="window" lastClr="FFFFFF"/>
                      </a:solidFill>
                    </a:ln>
                    <a:effectLst/>
                  </p:spPr>
                  <p:txBody>
                    <a:bodyPr rot="0" spcFirstLastPara="0" vert="horz" wrap="non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150kV/33</a:t>
                      </a:r>
                      <a:r>
                        <a:rPr kumimoji="0" lang="en-US" sz="1100" b="1" i="1" u="none" strike="noStrike" kern="0" cap="none" spc="0" normalizeH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1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kV</a:t>
                      </a:r>
                      <a:endParaRPr kumimoji="0" lang="en-ZA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17" name="Text Box 22505"/>
              <p:cNvSpPr txBox="1"/>
              <p:nvPr/>
            </p:nvSpPr>
            <p:spPr>
              <a:xfrm>
                <a:off x="0" y="1242203"/>
                <a:ext cx="480060" cy="2762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solidFill>
                  <a:sysClr val="window" lastClr="FFFFFF"/>
                </a:solidFill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libri" panose="020F0502020204030204" pitchFamily="34" charset="0"/>
                    <a:cs typeface="Times New Roman" panose="02020603050405020304" pitchFamily="18" charset="0"/>
                  </a:rPr>
                  <a:t>Fault</a:t>
                </a:r>
                <a:endParaRPr kumimoji="0" lang="en-ZA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13" name="Rectangle 212"/>
          <p:cNvSpPr/>
          <p:nvPr/>
        </p:nvSpPr>
        <p:spPr>
          <a:xfrm>
            <a:off x="2865861" y="6230459"/>
            <a:ext cx="65863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Fig. 3: A Conventional Wind Power Plant model with a short circuit fault at PCC.</a:t>
            </a:r>
            <a:endParaRPr lang="en-ZA" sz="1400" dirty="0"/>
          </a:p>
        </p:txBody>
      </p:sp>
      <p:grpSp>
        <p:nvGrpSpPr>
          <p:cNvPr id="214" name="Group 21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215" name="Picture 2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216" name="Rectangle 21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218" name="Picture 2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219" name="Title 1"/>
          <p:cNvSpPr>
            <a:spLocks noGrp="1"/>
          </p:cNvSpPr>
          <p:nvPr>
            <p:ph type="title"/>
          </p:nvPr>
        </p:nvSpPr>
        <p:spPr>
          <a:xfrm>
            <a:off x="821724" y="1468792"/>
            <a:ext cx="10515600" cy="697760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Purpose of a Transformer in a Conventional Wind Power Plant</a:t>
            </a:r>
            <a: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endParaRPr lang="en-ZA" sz="2400" dirty="0"/>
          </a:p>
        </p:txBody>
      </p:sp>
      <p:sp>
        <p:nvSpPr>
          <p:cNvPr id="67" name="Rounded Rectangle 66"/>
          <p:cNvSpPr/>
          <p:nvPr/>
        </p:nvSpPr>
        <p:spPr>
          <a:xfrm>
            <a:off x="1529699" y="2696136"/>
            <a:ext cx="1292473" cy="1095632"/>
          </a:xfrm>
          <a:prstGeom prst="roundRect">
            <a:avLst>
              <a:gd name="adj" fmla="val 463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A 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B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C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E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0" name="Straight Arrow Connector 219"/>
          <p:cNvCxnSpPr/>
          <p:nvPr/>
        </p:nvCxnSpPr>
        <p:spPr>
          <a:xfrm flipV="1">
            <a:off x="3450120" y="3282031"/>
            <a:ext cx="12240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ounded Rectangle 222"/>
          <p:cNvSpPr/>
          <p:nvPr/>
        </p:nvSpPr>
        <p:spPr>
          <a:xfrm>
            <a:off x="4944281" y="2692014"/>
            <a:ext cx="1292473" cy="1095632"/>
          </a:xfrm>
          <a:prstGeom prst="roundRect">
            <a:avLst>
              <a:gd name="adj" fmla="val 4637"/>
            </a:avLst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A 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C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D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F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4" name="Straight Arrow Connector 223"/>
          <p:cNvCxnSpPr/>
          <p:nvPr/>
        </p:nvCxnSpPr>
        <p:spPr>
          <a:xfrm flipV="1">
            <a:off x="6337479" y="3277909"/>
            <a:ext cx="7200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Rounded Rectangle 224"/>
          <p:cNvSpPr/>
          <p:nvPr/>
        </p:nvSpPr>
        <p:spPr>
          <a:xfrm>
            <a:off x="7123189" y="2696130"/>
            <a:ext cx="1292473" cy="1095632"/>
          </a:xfrm>
          <a:prstGeom prst="roundRect">
            <a:avLst>
              <a:gd name="adj" fmla="val 4637"/>
            </a:avLst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A 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D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C</a:t>
            </a:r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G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73247" y="2633782"/>
            <a:ext cx="1374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A" sz="1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 Voltage</a:t>
            </a:r>
          </a:p>
          <a:p>
            <a:pPr algn="ctr"/>
            <a:r>
              <a:rPr lang="en-ZA" sz="1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Sags</a:t>
            </a:r>
            <a:endParaRPr lang="en-ZA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177552" y="2637001"/>
            <a:ext cx="17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Transformed Voltage</a:t>
            </a:r>
          </a:p>
          <a:p>
            <a:pPr algn="ctr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Sags</a:t>
            </a:r>
            <a:endParaRPr lang="en-ZA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462114" y="2641117"/>
            <a:ext cx="17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A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Transformed Voltage</a:t>
            </a:r>
          </a:p>
          <a:p>
            <a:pPr algn="ctr"/>
            <a:r>
              <a:rPr lang="en-ZA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Sags</a:t>
            </a:r>
            <a:endParaRPr lang="en-Z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8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21724" y="1468792"/>
            <a:ext cx="10515600" cy="697760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Purpose of a Transformer in a Conventional Wind Power Plant</a:t>
            </a:r>
            <a: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endParaRPr lang="en-ZA" sz="2400" dirty="0"/>
          </a:p>
        </p:txBody>
      </p:sp>
      <p:sp>
        <p:nvSpPr>
          <p:cNvPr id="10" name="Rectangle 9"/>
          <p:cNvSpPr/>
          <p:nvPr/>
        </p:nvSpPr>
        <p:spPr>
          <a:xfrm>
            <a:off x="-40976" y="2104294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 smtClean="0">
                <a:latin typeface="Times New Roman" panose="02020603050405020304" pitchFamily="18" charset="0"/>
              </a:rPr>
              <a:t>C. Voltage Sag Transformation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0693" y="2656079"/>
            <a:ext cx="1801847" cy="1487553"/>
            <a:chOff x="319359" y="245299"/>
            <a:chExt cx="2588271" cy="2822240"/>
          </a:xfrm>
        </p:grpSpPr>
        <p:sp>
          <p:nvSpPr>
            <p:cNvPr id="12" name="TextBox 1"/>
            <p:cNvSpPr txBox="1">
              <a:spLocks noChangeArrowheads="1"/>
            </p:cNvSpPr>
            <p:nvPr/>
          </p:nvSpPr>
          <p:spPr bwMode="auto">
            <a:xfrm>
              <a:off x="319359" y="245299"/>
              <a:ext cx="942241" cy="58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1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A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40297" y="749026"/>
              <a:ext cx="2567333" cy="2318513"/>
              <a:chOff x="978418" y="1800699"/>
              <a:chExt cx="1194870" cy="1337951"/>
            </a:xfrm>
          </p:grpSpPr>
          <p:cxnSp>
            <p:nvCxnSpPr>
              <p:cNvPr id="14" name="Straight Arrow Connector 13"/>
              <p:cNvCxnSpPr/>
              <p:nvPr/>
            </p:nvCxnSpPr>
            <p:spPr bwMode="auto">
              <a:xfrm flipH="1" flipV="1">
                <a:off x="1239838" y="2339975"/>
                <a:ext cx="258762" cy="22225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 bwMode="auto">
              <a:xfrm flipH="1">
                <a:off x="1239838" y="2562225"/>
                <a:ext cx="249237" cy="21113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 bwMode="auto">
              <a:xfrm>
                <a:off x="1489075" y="2562225"/>
                <a:ext cx="379413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1793875" y="2562225"/>
                <a:ext cx="379413" cy="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20"/>
              <p:cNvCxnSpPr>
                <a:cxnSpLocks noChangeShapeType="1"/>
              </p:cNvCxnSpPr>
              <p:nvPr/>
            </p:nvCxnSpPr>
            <p:spPr bwMode="auto">
              <a:xfrm flipH="1">
                <a:off x="1054549" y="2719211"/>
                <a:ext cx="249487" cy="210076"/>
              </a:xfrm>
              <a:prstGeom prst="straightConnector1">
                <a:avLst/>
              </a:prstGeom>
              <a:noFill/>
              <a:ln w="6350" algn="ctr">
                <a:solidFill>
                  <a:srgbClr val="000000"/>
                </a:solidFill>
                <a:prstDash val="dash"/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Arrow Connector 18"/>
              <p:cNvCxnSpPr/>
              <p:nvPr/>
            </p:nvCxnSpPr>
            <p:spPr bwMode="auto">
              <a:xfrm flipH="1" flipV="1">
                <a:off x="1017588" y="2149475"/>
                <a:ext cx="258762" cy="223838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Text Box 2"/>
              <p:cNvSpPr txBox="1">
                <a:spLocks noChangeArrowheads="1"/>
              </p:cNvSpPr>
              <p:nvPr/>
            </p:nvSpPr>
            <p:spPr bwMode="auto">
              <a:xfrm>
                <a:off x="1949189" y="2113976"/>
                <a:ext cx="213206" cy="282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xt Box 2"/>
              <p:cNvSpPr txBox="1">
                <a:spLocks noChangeArrowheads="1"/>
              </p:cNvSpPr>
              <p:nvPr/>
            </p:nvSpPr>
            <p:spPr bwMode="auto">
              <a:xfrm>
                <a:off x="978418" y="1800699"/>
                <a:ext cx="246986" cy="2045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998252" y="2938311"/>
                <a:ext cx="219123" cy="20033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endParaRPr lang="en-ZA" altLang="en-US" sz="11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>
              <a:xfrm>
                <a:off x="2307039" y="2614865"/>
                <a:ext cx="1696762" cy="1528767"/>
              </a:xfrm>
              <a:prstGeom prst="roundRect">
                <a:avLst>
                  <a:gd name="adj" fmla="val 5624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A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all three phases symmetrical.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jV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jV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39" y="2614865"/>
                <a:ext cx="1696762" cy="1528767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4"/>
                <a:stretch>
                  <a:fillRect t="-395" b="-1581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4127147" y="2614866"/>
            <a:ext cx="1883207" cy="1528766"/>
            <a:chOff x="213498" y="323240"/>
            <a:chExt cx="2607629" cy="2788643"/>
          </a:xfrm>
        </p:grpSpPr>
        <p:sp>
          <p:nvSpPr>
            <p:cNvPr id="25" name="TextBox 22"/>
            <p:cNvSpPr txBox="1">
              <a:spLocks noChangeArrowheads="1"/>
            </p:cNvSpPr>
            <p:nvPr/>
          </p:nvSpPr>
          <p:spPr bwMode="auto">
            <a:xfrm>
              <a:off x="213498" y="323240"/>
              <a:ext cx="969577" cy="46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05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</a:t>
              </a:r>
              <a:r>
                <a:rPr lang="en-ZA" altLang="en-US" sz="1050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ZA" altLang="en-US" sz="105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76249" y="920284"/>
              <a:ext cx="2544878" cy="2191599"/>
              <a:chOff x="986707" y="1499900"/>
              <a:chExt cx="1134193" cy="1134237"/>
            </a:xfrm>
          </p:grpSpPr>
          <p:cxnSp>
            <p:nvCxnSpPr>
              <p:cNvPr id="27" name="Straight Arrow Connector 26"/>
              <p:cNvCxnSpPr/>
              <p:nvPr/>
            </p:nvCxnSpPr>
            <p:spPr bwMode="auto">
              <a:xfrm flipH="1" flipV="1">
                <a:off x="1039813" y="1752899"/>
                <a:ext cx="247650" cy="32702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 bwMode="auto">
              <a:xfrm flipH="1">
                <a:off x="1049338" y="2079924"/>
                <a:ext cx="238125" cy="32702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 bwMode="auto">
              <a:xfrm>
                <a:off x="1287463" y="2079924"/>
                <a:ext cx="365125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 bwMode="auto">
              <a:xfrm>
                <a:off x="1581150" y="2079924"/>
                <a:ext cx="539750" cy="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Text Box 2"/>
              <p:cNvSpPr txBox="1">
                <a:spLocks noChangeArrowheads="1"/>
              </p:cNvSpPr>
              <p:nvPr/>
            </p:nvSpPr>
            <p:spPr bwMode="auto">
              <a:xfrm>
                <a:off x="986707" y="1499900"/>
                <a:ext cx="190636" cy="1833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endParaRPr lang="en-ZA" altLang="en-US" sz="12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2"/>
              <p:cNvSpPr txBox="1">
                <a:spLocks noChangeArrowheads="1"/>
              </p:cNvSpPr>
              <p:nvPr/>
            </p:nvSpPr>
            <p:spPr bwMode="auto">
              <a:xfrm>
                <a:off x="1897645" y="1724399"/>
                <a:ext cx="204924" cy="17861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1100161" y="2344500"/>
                <a:ext cx="213328" cy="28963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>
              <a:xfrm>
                <a:off x="6108873" y="2618981"/>
                <a:ext cx="1696762" cy="1528767"/>
              </a:xfrm>
              <a:prstGeom prst="roundRect">
                <a:avLst>
                  <a:gd name="adj" fmla="val 5624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B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one phase.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873" y="2618981"/>
                <a:ext cx="1696762" cy="1528767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7930512" y="2616145"/>
            <a:ext cx="1707758" cy="1618104"/>
            <a:chOff x="292223" y="2981073"/>
            <a:chExt cx="2515032" cy="3699824"/>
          </a:xfrm>
        </p:grpSpPr>
        <p:sp>
          <p:nvSpPr>
            <p:cNvPr id="36" name="TextBox 32"/>
            <p:cNvSpPr txBox="1">
              <a:spLocks noChangeArrowheads="1"/>
            </p:cNvSpPr>
            <p:nvPr/>
          </p:nvSpPr>
          <p:spPr bwMode="auto">
            <a:xfrm>
              <a:off x="292223" y="2981073"/>
              <a:ext cx="1061368" cy="59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1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C</a:t>
              </a: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400062" y="3580819"/>
              <a:ext cx="2407193" cy="3100078"/>
              <a:chOff x="1010583" y="1028496"/>
              <a:chExt cx="1043642" cy="1748622"/>
            </a:xfrm>
          </p:grpSpPr>
          <p:cxnSp>
            <p:nvCxnSpPr>
              <p:cNvPr id="38" name="Straight Arrow Connector 37"/>
              <p:cNvCxnSpPr/>
              <p:nvPr/>
            </p:nvCxnSpPr>
            <p:spPr bwMode="auto">
              <a:xfrm flipH="1">
                <a:off x="1162052" y="1874970"/>
                <a:ext cx="244473" cy="25025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 bwMode="auto">
              <a:xfrm>
                <a:off x="1406525" y="1872601"/>
                <a:ext cx="64770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51"/>
              <p:cNvCxnSpPr>
                <a:cxnSpLocks noChangeShapeType="1"/>
              </p:cNvCxnSpPr>
              <p:nvPr/>
            </p:nvCxnSpPr>
            <p:spPr bwMode="auto">
              <a:xfrm flipH="1">
                <a:off x="1178701" y="1866018"/>
                <a:ext cx="234895" cy="595576"/>
              </a:xfrm>
              <a:prstGeom prst="straightConnector1">
                <a:avLst/>
              </a:prstGeom>
              <a:noFill/>
              <a:ln w="6350" algn="ctr">
                <a:solidFill>
                  <a:srgbClr val="000000"/>
                </a:solidFill>
                <a:prstDash val="dash"/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" name="Straight Arrow Connector 40"/>
              <p:cNvCxnSpPr/>
              <p:nvPr/>
            </p:nvCxnSpPr>
            <p:spPr bwMode="auto">
              <a:xfrm flipH="1" flipV="1">
                <a:off x="1034331" y="1289435"/>
                <a:ext cx="358691" cy="550118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Text Box 2"/>
              <p:cNvSpPr txBox="1">
                <a:spLocks noChangeArrowheads="1"/>
              </p:cNvSpPr>
              <p:nvPr/>
            </p:nvSpPr>
            <p:spPr bwMode="auto">
              <a:xfrm>
                <a:off x="1829175" y="1439806"/>
                <a:ext cx="225050" cy="30024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Text Box 2"/>
              <p:cNvSpPr txBox="1">
                <a:spLocks noChangeArrowheads="1"/>
              </p:cNvSpPr>
              <p:nvPr/>
            </p:nvSpPr>
            <p:spPr bwMode="auto">
              <a:xfrm>
                <a:off x="1010583" y="1028496"/>
                <a:ext cx="197809" cy="18927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endParaRPr lang="en-ZA" altLang="en-US" sz="11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Text Box 2"/>
              <p:cNvSpPr txBox="1">
                <a:spLocks noChangeArrowheads="1"/>
              </p:cNvSpPr>
              <p:nvPr/>
            </p:nvSpPr>
            <p:spPr bwMode="auto">
              <a:xfrm>
                <a:off x="1071111" y="2461594"/>
                <a:ext cx="236219" cy="31552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ClrTx/>
                  <a:buFontTx/>
                  <a:buNone/>
                </a:pPr>
                <a:r>
                  <a:rPr lang="en-US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sz="1000" b="1" baseline="-25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endParaRPr lang="en-ZA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5" name="Straight Arrow Connector 44"/>
              <p:cNvCxnSpPr/>
              <p:nvPr/>
            </p:nvCxnSpPr>
            <p:spPr bwMode="auto">
              <a:xfrm flipH="1" flipV="1">
                <a:off x="1154112" y="1649648"/>
                <a:ext cx="252413" cy="21590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>
              <a:xfrm>
                <a:off x="9741831" y="2618981"/>
                <a:ext cx="1696762" cy="1528767"/>
              </a:xfrm>
              <a:prstGeom prst="roundRect">
                <a:avLst>
                  <a:gd name="adj" fmla="val 5624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C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and phase angle shift in two phases.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jV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jV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831" y="2618981"/>
                <a:ext cx="1696762" cy="1528767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6"/>
                <a:stretch>
                  <a:fillRect t="-794" b="-1587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4120955" y="4734485"/>
            <a:ext cx="1889399" cy="1417516"/>
            <a:chOff x="315084" y="5130390"/>
            <a:chExt cx="1889399" cy="1417516"/>
          </a:xfrm>
        </p:grpSpPr>
        <p:grpSp>
          <p:nvGrpSpPr>
            <p:cNvPr id="61" name="Group 60"/>
            <p:cNvGrpSpPr/>
            <p:nvPr/>
          </p:nvGrpSpPr>
          <p:grpSpPr>
            <a:xfrm>
              <a:off x="315084" y="5130390"/>
              <a:ext cx="1889399" cy="1231379"/>
              <a:chOff x="258987" y="506676"/>
              <a:chExt cx="2398022" cy="2111543"/>
            </a:xfrm>
          </p:grpSpPr>
          <p:sp>
            <p:nvSpPr>
              <p:cNvPr id="63" name="TextBox 53"/>
              <p:cNvSpPr txBox="1">
                <a:spLocks noChangeArrowheads="1"/>
              </p:cNvSpPr>
              <p:nvPr/>
            </p:nvSpPr>
            <p:spPr bwMode="auto">
              <a:xfrm>
                <a:off x="258987" y="506676"/>
                <a:ext cx="822357" cy="448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</a:pPr>
                <a:r>
                  <a:rPr lang="en-ZA" altLang="en-US" sz="11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Type E</a:t>
                </a:r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386108" y="889542"/>
                <a:ext cx="2270901" cy="1728677"/>
                <a:chOff x="1029742" y="1283770"/>
                <a:chExt cx="1007021" cy="1084570"/>
              </a:xfrm>
            </p:grpSpPr>
            <p:cxnSp>
              <p:nvCxnSpPr>
                <p:cNvPr id="65" name="Straight Arrow Connector 64"/>
                <p:cNvCxnSpPr/>
                <p:nvPr/>
              </p:nvCxnSpPr>
              <p:spPr bwMode="auto">
                <a:xfrm flipH="1" flipV="1">
                  <a:off x="1255713" y="1744744"/>
                  <a:ext cx="249237" cy="236537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/>
                <p:cNvCxnSpPr/>
                <p:nvPr/>
              </p:nvCxnSpPr>
              <p:spPr bwMode="auto">
                <a:xfrm flipH="1">
                  <a:off x="1255713" y="1981281"/>
                  <a:ext cx="241300" cy="222250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/>
                <p:cNvCxnSpPr/>
                <p:nvPr/>
              </p:nvCxnSpPr>
              <p:spPr bwMode="auto">
                <a:xfrm>
                  <a:off x="1497013" y="1981281"/>
                  <a:ext cx="539750" cy="0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2"/>
                <p:cNvCxnSpPr>
                  <a:cxnSpLocks noChangeShapeType="1"/>
                </p:cNvCxnSpPr>
                <p:nvPr/>
              </p:nvCxnSpPr>
              <p:spPr bwMode="auto">
                <a:xfrm flipH="1">
                  <a:off x="1077111" y="2146320"/>
                  <a:ext cx="241050" cy="222020"/>
                </a:xfrm>
                <a:prstGeom prst="straightConnector1">
                  <a:avLst/>
                </a:prstGeom>
                <a:noFill/>
                <a:ln w="6350" algn="ctr">
                  <a:solidFill>
                    <a:srgbClr val="000000"/>
                  </a:solidFill>
                  <a:prstDash val="dash"/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9" name="Straight Arrow Connector 68"/>
                <p:cNvCxnSpPr/>
                <p:nvPr/>
              </p:nvCxnSpPr>
              <p:spPr bwMode="auto">
                <a:xfrm flipH="1" flipV="1">
                  <a:off x="1041400" y="1544719"/>
                  <a:ext cx="249238" cy="236537"/>
                </a:xfrm>
                <a:prstGeom prst="straightConnector1">
                  <a:avLst/>
                </a:prstGeom>
                <a:ln>
                  <a:prstDash val="dash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865200" y="1681914"/>
                  <a:ext cx="171563" cy="19854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tx1"/>
                    </a:buClr>
                    <a:buFont typeface="Wingdings" panose="05000000000000000000" pitchFamily="2" charset="2"/>
                    <a:buChar char="§"/>
                    <a:defRPr kumimoji="1" sz="3200">
                      <a:solidFill>
                        <a:srgbClr val="0066FF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tx1"/>
                    </a:buClr>
                    <a:buChar char="•"/>
                    <a:defRPr kumimoji="1" sz="2800">
                      <a:solidFill>
                        <a:srgbClr val="0066FF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Monotype Sorts" charset="2"/>
                    <a:buChar char="x"/>
                    <a:defRPr kumimoji="1"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>
                    <a:lnSpc>
                      <a:spcPct val="107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FontTx/>
                    <a:buNone/>
                  </a:pPr>
                  <a:r>
                    <a:rPr lang="en-US" altLang="en-US" sz="1000" b="1" dirty="0">
                      <a:solidFill>
                        <a:srgbClr val="000066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</a:t>
                  </a:r>
                  <a:r>
                    <a:rPr lang="en-US" altLang="en-US" sz="1000" b="1" baseline="-25000" dirty="0">
                      <a:solidFill>
                        <a:srgbClr val="000066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</a:t>
                  </a:r>
                  <a:endParaRPr lang="en-ZA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029742" y="1283770"/>
                  <a:ext cx="179357" cy="14191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tx1"/>
                    </a:buClr>
                    <a:buFont typeface="Wingdings" panose="05000000000000000000" pitchFamily="2" charset="2"/>
                    <a:buChar char="§"/>
                    <a:defRPr kumimoji="1" sz="3200">
                      <a:solidFill>
                        <a:srgbClr val="0066FF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tx1"/>
                    </a:buClr>
                    <a:buChar char="•"/>
                    <a:defRPr kumimoji="1" sz="2800">
                      <a:solidFill>
                        <a:srgbClr val="0066FF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Monotype Sorts" charset="2"/>
                    <a:buChar char="x"/>
                    <a:defRPr kumimoji="1"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Char char="–"/>
                    <a:defRPr kumimoji="1"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>
                    <a:lnSpc>
                      <a:spcPct val="107000"/>
                    </a:lnSpc>
                    <a:spcBef>
                      <a:spcPct val="0"/>
                    </a:spcBef>
                    <a:spcAft>
                      <a:spcPts val="800"/>
                    </a:spcAft>
                    <a:buClrTx/>
                    <a:buFontTx/>
                    <a:buNone/>
                  </a:pPr>
                  <a:r>
                    <a:rPr lang="en-US" altLang="en-US" sz="1000" b="1" dirty="0">
                      <a:solidFill>
                        <a:srgbClr val="000066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</a:t>
                  </a:r>
                  <a:r>
                    <a:rPr lang="en-US" altLang="en-US" sz="1000" b="1" baseline="-25000" dirty="0">
                      <a:solidFill>
                        <a:srgbClr val="000066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</a:t>
                  </a:r>
                  <a:endParaRPr lang="en-ZA" altLang="en-US" sz="10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2" name="Text Box 2"/>
            <p:cNvSpPr txBox="1">
              <a:spLocks noChangeArrowheads="1"/>
            </p:cNvSpPr>
            <p:nvPr/>
          </p:nvSpPr>
          <p:spPr bwMode="auto">
            <a:xfrm>
              <a:off x="546858" y="6385857"/>
              <a:ext cx="417251" cy="1620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>
              <a:xfrm>
                <a:off x="6121227" y="4797929"/>
                <a:ext cx="1696762" cy="1528767"/>
              </a:xfrm>
              <a:prstGeom prst="roundRect">
                <a:avLst>
                  <a:gd name="adj" fmla="val 5624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two phases.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jV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𝑉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227" y="4797929"/>
                <a:ext cx="1696762" cy="1528767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81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21724" y="1468792"/>
            <a:ext cx="10515600" cy="697760"/>
          </a:xfrm>
        </p:spPr>
        <p:txBody>
          <a:bodyPr>
            <a:noAutofit/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en-ZA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>Purpose of a Transformer in a Conventional Wind Power Plant</a:t>
            </a:r>
            <a: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+mn-ea"/>
                <a:cs typeface="+mn-cs"/>
              </a:rPr>
            </a:br>
            <a:endParaRPr lang="en-ZA" sz="2400" dirty="0"/>
          </a:p>
        </p:txBody>
      </p:sp>
      <p:sp>
        <p:nvSpPr>
          <p:cNvPr id="10" name="Rectangle 9"/>
          <p:cNvSpPr/>
          <p:nvPr/>
        </p:nvSpPr>
        <p:spPr>
          <a:xfrm>
            <a:off x="-40976" y="2104294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 smtClean="0">
                <a:latin typeface="Times New Roman" panose="02020603050405020304" pitchFamily="18" charset="0"/>
              </a:rPr>
              <a:t>C. Voltage Sag Transformation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5252" y="2685912"/>
            <a:ext cx="2221760" cy="2010602"/>
            <a:chOff x="2849562" y="2869414"/>
            <a:chExt cx="1195200" cy="1448985"/>
          </a:xfrm>
        </p:grpSpPr>
        <p:sp>
          <p:nvSpPr>
            <p:cNvPr id="12" name="TextBox 101"/>
            <p:cNvSpPr txBox="1">
              <a:spLocks noChangeArrowheads="1"/>
            </p:cNvSpPr>
            <p:nvPr/>
          </p:nvSpPr>
          <p:spPr bwMode="auto">
            <a:xfrm>
              <a:off x="2849562" y="2869414"/>
              <a:ext cx="377434" cy="182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05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D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101799" y="3240989"/>
              <a:ext cx="355600" cy="44291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 bwMode="auto">
            <a:xfrm flipH="1">
              <a:off x="3049045" y="3690252"/>
              <a:ext cx="430576" cy="38894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3479610" y="3690252"/>
              <a:ext cx="28733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cxnSpLocks noChangeShapeType="1"/>
            </p:cNvCxnSpPr>
            <p:nvPr/>
          </p:nvCxnSpPr>
          <p:spPr bwMode="auto">
            <a:xfrm flipH="1">
              <a:off x="3027576" y="3683903"/>
              <a:ext cx="440876" cy="331037"/>
            </a:xfrm>
            <a:prstGeom prst="straightConnector1">
              <a:avLst/>
            </a:prstGeom>
            <a:noFill/>
            <a:ln w="6350" algn="ctr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3062114" y="3288614"/>
              <a:ext cx="401638" cy="401638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3880497" y="3457089"/>
              <a:ext cx="164265" cy="2268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2860941" y="3089801"/>
              <a:ext cx="172214" cy="2250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2871529" y="4065382"/>
              <a:ext cx="177516" cy="2530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endParaRPr lang="en-ZA" altLang="en-US" sz="9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3649474" y="3690252"/>
              <a:ext cx="395288" cy="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>
              <a:xfrm>
                <a:off x="3130494" y="2695779"/>
                <a:ext cx="1696762" cy="1736175"/>
              </a:xfrm>
              <a:prstGeom prst="roundRect">
                <a:avLst>
                  <a:gd name="adj" fmla="val 5624"/>
                </a:avLst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D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one phase and phase angle shift in two phases.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494" y="2695779"/>
                <a:ext cx="1696762" cy="1736175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4"/>
                <a:stretch>
                  <a:fillRect b="-697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832387" y="2579641"/>
            <a:ext cx="2015938" cy="2109173"/>
            <a:chOff x="4814377" y="5277295"/>
            <a:chExt cx="1488028" cy="1433961"/>
          </a:xfrm>
        </p:grpSpPr>
        <p:sp>
          <p:nvSpPr>
            <p:cNvPr id="26" name="TextBox 174"/>
            <p:cNvSpPr txBox="1">
              <a:spLocks noChangeArrowheads="1"/>
            </p:cNvSpPr>
            <p:nvPr/>
          </p:nvSpPr>
          <p:spPr bwMode="auto">
            <a:xfrm>
              <a:off x="4814377" y="5277295"/>
              <a:ext cx="469678" cy="177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1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F</a:t>
              </a:r>
            </a:p>
          </p:txBody>
        </p:sp>
        <p:cxnSp>
          <p:nvCxnSpPr>
            <p:cNvPr id="27" name="Straight Arrow Connector 26"/>
            <p:cNvCxnSpPr>
              <a:endCxn id="32" idx="3"/>
            </p:cNvCxnSpPr>
            <p:nvPr/>
          </p:nvCxnSpPr>
          <p:spPr bwMode="auto">
            <a:xfrm flipH="1" flipV="1">
              <a:off x="5284055" y="5563262"/>
              <a:ext cx="349251" cy="53231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 bwMode="auto">
            <a:xfrm flipH="1">
              <a:off x="5368129" y="6093986"/>
              <a:ext cx="255651" cy="33622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185"/>
            <p:cNvCxnSpPr>
              <a:cxnSpLocks noChangeShapeType="1"/>
            </p:cNvCxnSpPr>
            <p:nvPr/>
          </p:nvCxnSpPr>
          <p:spPr bwMode="auto">
            <a:xfrm flipH="1">
              <a:off x="5233939" y="6084459"/>
              <a:ext cx="389842" cy="393339"/>
            </a:xfrm>
            <a:prstGeom prst="straightConnector1">
              <a:avLst/>
            </a:prstGeom>
            <a:noFill/>
            <a:ln w="6350" algn="ctr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H="1" flipV="1">
              <a:off x="5418992" y="5666637"/>
              <a:ext cx="209551" cy="417822"/>
            </a:xfrm>
            <a:prstGeom prst="straightConnector1">
              <a:avLst/>
            </a:prstGeom>
            <a:ln w="19050">
              <a:prstDash val="soli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6073837" y="5860863"/>
              <a:ext cx="228568" cy="2325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5025566" y="5472931"/>
              <a:ext cx="258489" cy="1806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 Box 2"/>
            <p:cNvSpPr txBox="1">
              <a:spLocks noChangeArrowheads="1"/>
            </p:cNvSpPr>
            <p:nvPr/>
          </p:nvSpPr>
          <p:spPr bwMode="auto">
            <a:xfrm>
              <a:off x="5034161" y="6500199"/>
              <a:ext cx="249894" cy="2110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>
              <a:off x="5876193" y="6088923"/>
              <a:ext cx="395287" cy="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 bwMode="auto">
            <a:xfrm>
              <a:off x="5623780" y="6084461"/>
              <a:ext cx="28892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>
              <a:xfrm>
                <a:off x="8224031" y="2694150"/>
                <a:ext cx="2345114" cy="1736175"/>
              </a:xfrm>
              <a:prstGeom prst="roundRect">
                <a:avLst>
                  <a:gd name="adj" fmla="val 5624"/>
                </a:avLst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F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all three phases and phase angle shift in two phases.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031" y="2694150"/>
                <a:ext cx="2345114" cy="1736175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5"/>
                <a:stretch>
                  <a:fillRect r="-517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/>
          <p:cNvGrpSpPr/>
          <p:nvPr/>
        </p:nvGrpSpPr>
        <p:grpSpPr>
          <a:xfrm>
            <a:off x="3217920" y="4832691"/>
            <a:ext cx="2015939" cy="1774056"/>
            <a:chOff x="4814376" y="5277295"/>
            <a:chExt cx="1488029" cy="1433961"/>
          </a:xfrm>
        </p:grpSpPr>
        <p:sp>
          <p:nvSpPr>
            <p:cNvPr id="46" name="TextBox 174"/>
            <p:cNvSpPr txBox="1">
              <a:spLocks noChangeArrowheads="1"/>
            </p:cNvSpPr>
            <p:nvPr/>
          </p:nvSpPr>
          <p:spPr bwMode="auto">
            <a:xfrm>
              <a:off x="4814376" y="5277295"/>
              <a:ext cx="553752" cy="21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1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</a:t>
              </a:r>
              <a:r>
                <a:rPr lang="en-ZA" altLang="en-US" sz="11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en-ZA" altLang="en-US" sz="11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Arrow Connector 46"/>
            <p:cNvCxnSpPr>
              <a:endCxn id="52" idx="3"/>
            </p:cNvCxnSpPr>
            <p:nvPr/>
          </p:nvCxnSpPr>
          <p:spPr bwMode="auto">
            <a:xfrm flipH="1" flipV="1">
              <a:off x="5284055" y="5563262"/>
              <a:ext cx="349251" cy="53231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 bwMode="auto">
            <a:xfrm flipH="1">
              <a:off x="5245062" y="6098634"/>
              <a:ext cx="378719" cy="1930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185"/>
            <p:cNvCxnSpPr>
              <a:cxnSpLocks noChangeShapeType="1"/>
            </p:cNvCxnSpPr>
            <p:nvPr/>
          </p:nvCxnSpPr>
          <p:spPr bwMode="auto">
            <a:xfrm flipH="1">
              <a:off x="5238701" y="6106860"/>
              <a:ext cx="389842" cy="393339"/>
            </a:xfrm>
            <a:prstGeom prst="straightConnector1">
              <a:avLst/>
            </a:prstGeom>
            <a:noFill/>
            <a:ln w="6350" algn="ctr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49"/>
            <p:cNvCxnSpPr/>
            <p:nvPr/>
          </p:nvCxnSpPr>
          <p:spPr bwMode="auto">
            <a:xfrm flipH="1" flipV="1">
              <a:off x="5233939" y="5860863"/>
              <a:ext cx="394604" cy="223596"/>
            </a:xfrm>
            <a:prstGeom prst="straightConnector1">
              <a:avLst/>
            </a:prstGeom>
            <a:ln w="19050">
              <a:prstDash val="soli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 Box 2"/>
            <p:cNvSpPr txBox="1">
              <a:spLocks noChangeArrowheads="1"/>
            </p:cNvSpPr>
            <p:nvPr/>
          </p:nvSpPr>
          <p:spPr bwMode="auto">
            <a:xfrm>
              <a:off x="6073837" y="5860863"/>
              <a:ext cx="228568" cy="2325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 Box 2"/>
            <p:cNvSpPr txBox="1">
              <a:spLocks noChangeArrowheads="1"/>
            </p:cNvSpPr>
            <p:nvPr/>
          </p:nvSpPr>
          <p:spPr bwMode="auto">
            <a:xfrm>
              <a:off x="5025566" y="5472931"/>
              <a:ext cx="258489" cy="1806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2"/>
            <p:cNvSpPr txBox="1">
              <a:spLocks noChangeArrowheads="1"/>
            </p:cNvSpPr>
            <p:nvPr/>
          </p:nvSpPr>
          <p:spPr bwMode="auto">
            <a:xfrm>
              <a:off x="5034161" y="6500199"/>
              <a:ext cx="249894" cy="2110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FontTx/>
                <a:buNone/>
              </a:pPr>
              <a:r>
                <a:rPr lang="en-US" altLang="en-US" sz="1000" b="1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</a:t>
              </a:r>
              <a:r>
                <a:rPr lang="en-US" altLang="en-US" sz="1000" b="1" baseline="-2500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endParaRPr lang="en-ZA" altLang="en-US" sz="1000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 bwMode="auto">
            <a:xfrm>
              <a:off x="5876193" y="6088923"/>
              <a:ext cx="395287" cy="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 bwMode="auto">
            <a:xfrm>
              <a:off x="5623778" y="6091120"/>
              <a:ext cx="3985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>
              <a:xfrm>
                <a:off x="5599506" y="4862334"/>
                <a:ext cx="2345114" cy="1736175"/>
              </a:xfrm>
              <a:prstGeom prst="roundRect">
                <a:avLst>
                  <a:gd name="adj" fmla="val 5624"/>
                </a:avLst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Type G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ZA" sz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Voltage drop in all three phases and phase angle shift in two phases.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 b="0" i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𝑉</m:t>
                    </m:r>
                    <m:rad>
                      <m:radPr>
                        <m:degHide m:val="on"/>
                        <m:ctrlP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bar>
                      </m:e>
                      <m:sub>
                        <m:r>
                          <a:rPr lang="en-ZA" sz="12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ZA" sz="1200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ZA" sz="12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j</m:t>
                    </m:r>
                    <m:r>
                      <a:rPr lang="en-ZA" sz="12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𝑉</m:t>
                    </m:r>
                    <m:rad>
                      <m:radPr>
                        <m:degHide m:val="on"/>
                        <m:ctrlP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ZA" sz="1200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ZA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506" y="4862334"/>
                <a:ext cx="2345114" cy="1736175"/>
              </a:xfrm>
              <a:prstGeom prst="roundRect">
                <a:avLst>
                  <a:gd name="adj" fmla="val 5624"/>
                </a:avLst>
              </a:prstGeom>
              <a:blipFill rotWithShape="0">
                <a:blip r:embed="rId6"/>
                <a:stretch>
                  <a:fillRect r="-518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47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978875" y="5156886"/>
            <a:ext cx="963828" cy="4695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le 11"/>
          <p:cNvSpPr/>
          <p:nvPr/>
        </p:nvSpPr>
        <p:spPr>
          <a:xfrm>
            <a:off x="3978875" y="5156886"/>
            <a:ext cx="1021493" cy="46955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493535" y="1390823"/>
            <a:ext cx="261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Why Transformer-less?</a:t>
            </a:r>
          </a:p>
        </p:txBody>
      </p:sp>
      <p:pic>
        <p:nvPicPr>
          <p:cNvPr id="10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6" t="34401" r="36580" b="22296"/>
          <a:stretch>
            <a:fillRect/>
          </a:stretch>
        </p:blipFill>
        <p:spPr bwMode="auto">
          <a:xfrm>
            <a:off x="471616" y="2710333"/>
            <a:ext cx="4874741" cy="300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84886" y="5807845"/>
            <a:ext cx="4909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Fig. 4: </a:t>
            </a:r>
            <a:r>
              <a:rPr lang="en-Z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Percentage Distribution of the Number of Failures for Onshore Swedish Wind Power Plants </a:t>
            </a:r>
            <a:endParaRPr lang="en-ZA" sz="1400" dirty="0"/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3958345" y="5098062"/>
            <a:ext cx="936000" cy="5760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rIns="0">
            <a:spAutoFit/>
          </a:bodyPr>
          <a:lstStyle>
            <a:lvl1pPr marL="762000" indent="-7620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3200">
                <a:solidFill>
                  <a:srgbClr val="0066FF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kumimoji="1" sz="2800">
                <a:solidFill>
                  <a:srgbClr val="0066FF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charset="2"/>
              <a:buChar char="x"/>
              <a:defRPr kumimoji="1"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800">
              <a:solidFill>
                <a:srgbClr val="000066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63609" y="1861751"/>
            <a:ext cx="1828800" cy="774357"/>
          </a:xfrm>
          <a:prstGeom prst="roundRect">
            <a:avLst>
              <a:gd name="adj" fmla="val 1028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A:</a:t>
            </a:r>
          </a:p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 Wind Turbines operated for 15 years</a:t>
            </a:r>
            <a:endParaRPr lang="en-Z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18952" y="1865867"/>
            <a:ext cx="1828800" cy="774357"/>
          </a:xfrm>
          <a:prstGeom prst="roundRect">
            <a:avLst>
              <a:gd name="adj" fmla="val 10284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B:</a:t>
            </a:r>
          </a:p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3700 Wind Turbines operated for 5 years</a:t>
            </a:r>
            <a:endParaRPr lang="en-Z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431960" y="1861745"/>
            <a:ext cx="1828800" cy="774357"/>
          </a:xfrm>
          <a:prstGeom prst="roundRect">
            <a:avLst>
              <a:gd name="adj" fmla="val 10284"/>
            </a:avLst>
          </a:prstGeom>
          <a:solidFill>
            <a:srgbClr val="00B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C:</a:t>
            </a:r>
          </a:p>
          <a:p>
            <a:pPr algn="ctr"/>
            <a:r>
              <a:rPr lang="en-ZA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6000 Wind Turbines operated for 11 years</a:t>
            </a:r>
            <a:endParaRPr lang="en-Z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7233896" y="1861745"/>
            <a:ext cx="4474909" cy="3236317"/>
            <a:chOff x="7233896" y="1861745"/>
            <a:chExt cx="4474909" cy="3236317"/>
          </a:xfrm>
        </p:grpSpPr>
        <p:grpSp>
          <p:nvGrpSpPr>
            <p:cNvPr id="26" name="Group 25"/>
            <p:cNvGrpSpPr/>
            <p:nvPr/>
          </p:nvGrpSpPr>
          <p:grpSpPr>
            <a:xfrm>
              <a:off x="7233896" y="1861745"/>
              <a:ext cx="4474909" cy="3236317"/>
              <a:chOff x="7233896" y="1861745"/>
              <a:chExt cx="4474909" cy="3236317"/>
            </a:xfrm>
          </p:grpSpPr>
          <p:pic>
            <p:nvPicPr>
              <p:cNvPr id="18" name="Picture 17"/>
              <p:cNvPicPr/>
              <p:nvPr/>
            </p:nvPicPr>
            <p:blipFill rotWithShape="1">
              <a:blip r:embed="rId5"/>
              <a:srcRect t="16189" r="73280" b="20735"/>
              <a:stretch/>
            </p:blipFill>
            <p:spPr bwMode="auto">
              <a:xfrm>
                <a:off x="7233896" y="1861745"/>
                <a:ext cx="4474909" cy="323631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8311654" y="1861745"/>
                <a:ext cx="1047750" cy="23050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ZA"/>
              </a:p>
            </p:txBody>
          </p:sp>
        </p:grpSp>
        <p:sp>
          <p:nvSpPr>
            <p:cNvPr id="22" name="Isosceles Triangle 21"/>
            <p:cNvSpPr/>
            <p:nvPr/>
          </p:nvSpPr>
          <p:spPr>
            <a:xfrm rot="3626601">
              <a:off x="8494624" y="3731071"/>
              <a:ext cx="601951" cy="1130372"/>
            </a:xfrm>
            <a:prstGeom prst="triangle">
              <a:avLst>
                <a:gd name="adj" fmla="val 100000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ZA"/>
            </a:p>
          </p:txBody>
        </p:sp>
      </p:grpSp>
      <p:sp>
        <p:nvSpPr>
          <p:cNvPr id="23" name="Rectangle 22"/>
          <p:cNvSpPr/>
          <p:nvPr/>
        </p:nvSpPr>
        <p:spPr>
          <a:xfrm rot="19987623">
            <a:off x="6878151" y="4691358"/>
            <a:ext cx="1591945" cy="5232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grpSp>
        <p:nvGrpSpPr>
          <p:cNvPr id="35" name="Group 34"/>
          <p:cNvGrpSpPr/>
          <p:nvPr/>
        </p:nvGrpSpPr>
        <p:grpSpPr>
          <a:xfrm>
            <a:off x="6900599" y="1861745"/>
            <a:ext cx="4830654" cy="3638939"/>
            <a:chOff x="6900599" y="1861745"/>
            <a:chExt cx="4830654" cy="3638939"/>
          </a:xfrm>
        </p:grpSpPr>
        <p:sp>
          <p:nvSpPr>
            <p:cNvPr id="19" name="Rectangle 18"/>
            <p:cNvSpPr/>
            <p:nvPr/>
          </p:nvSpPr>
          <p:spPr>
            <a:xfrm>
              <a:off x="8723548" y="5291129"/>
              <a:ext cx="219075" cy="18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ZA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292860" y="5287007"/>
              <a:ext cx="219075" cy="18986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ZA"/>
            </a:p>
          </p:txBody>
        </p:sp>
        <p:sp>
          <p:nvSpPr>
            <p:cNvPr id="24" name="Text Box 43"/>
            <p:cNvSpPr txBox="1"/>
            <p:nvPr/>
          </p:nvSpPr>
          <p:spPr>
            <a:xfrm>
              <a:off x="9014150" y="5263194"/>
              <a:ext cx="914400" cy="23749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schemeClr val="bg1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Failure Rate</a:t>
              </a:r>
              <a:endParaRPr lang="en-ZA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47"/>
            <p:cNvSpPr txBox="1"/>
            <p:nvPr/>
          </p:nvSpPr>
          <p:spPr>
            <a:xfrm>
              <a:off x="10610255" y="5249623"/>
              <a:ext cx="109855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ysClr val="window" lastClr="FFFFFF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Downtime Rate </a:t>
              </a:r>
              <a:endParaRPr lang="en-Z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900599" y="1861745"/>
              <a:ext cx="4830654" cy="3352853"/>
              <a:chOff x="6900599" y="1861745"/>
              <a:chExt cx="4830654" cy="3352853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7256344" y="1861745"/>
                <a:ext cx="4474909" cy="3236317"/>
                <a:chOff x="7233896" y="1861745"/>
                <a:chExt cx="4474909" cy="3236317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7233896" y="1861745"/>
                  <a:ext cx="4474909" cy="3236317"/>
                  <a:chOff x="7233896" y="1861745"/>
                  <a:chExt cx="4474909" cy="3236317"/>
                </a:xfrm>
              </p:grpSpPr>
              <p:pic>
                <p:nvPicPr>
                  <p:cNvPr id="31" name="Picture 30"/>
                  <p:cNvPicPr/>
                  <p:nvPr/>
                </p:nvPicPr>
                <p:blipFill rotWithShape="1">
                  <a:blip r:embed="rId5"/>
                  <a:srcRect t="16189" r="73280" b="20735"/>
                  <a:stretch/>
                </p:blipFill>
                <p:spPr bwMode="auto">
                  <a:xfrm>
                    <a:off x="7233896" y="1861745"/>
                    <a:ext cx="4474909" cy="3236317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32" name="Rectangle 31"/>
                  <p:cNvSpPr/>
                  <p:nvPr/>
                </p:nvSpPr>
                <p:spPr>
                  <a:xfrm>
                    <a:off x="8311654" y="1861745"/>
                    <a:ext cx="1101602" cy="2305007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solidFill>
                      <a:schemeClr val="accent5">
                        <a:lumMod val="20000"/>
                        <a:lumOff val="8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ZA"/>
                  </a:p>
                </p:txBody>
              </p:sp>
            </p:grpSp>
            <p:sp>
              <p:nvSpPr>
                <p:cNvPr id="30" name="Isosceles Triangle 29"/>
                <p:cNvSpPr/>
                <p:nvPr/>
              </p:nvSpPr>
              <p:spPr>
                <a:xfrm rot="3626601">
                  <a:off x="8494624" y="3731071"/>
                  <a:ext cx="601951" cy="1130372"/>
                </a:xfrm>
                <a:prstGeom prst="triangle">
                  <a:avLst>
                    <a:gd name="adj" fmla="val 100000"/>
                  </a:avLst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ZA"/>
                </a:p>
              </p:txBody>
            </p:sp>
          </p:grpSp>
          <p:sp>
            <p:nvSpPr>
              <p:cNvPr id="33" name="Rectangle 32"/>
              <p:cNvSpPr/>
              <p:nvPr/>
            </p:nvSpPr>
            <p:spPr>
              <a:xfrm rot="19987623">
                <a:off x="6900599" y="4691358"/>
                <a:ext cx="1591945" cy="5232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ZA"/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5966150" y="5775892"/>
            <a:ext cx="60960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Fig. 5: </a:t>
            </a:r>
            <a:r>
              <a:rPr lang="en-ZA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Breakdown of the Failure Rates and Downtimes of Electrical Subsystem Components of Direct Drive WECS </a:t>
            </a:r>
            <a:endParaRPr lang="en-Z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493535" y="1390823"/>
            <a:ext cx="261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Why Transformer-less?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 bwMode="auto">
          <a:xfrm>
            <a:off x="963827" y="2273643"/>
            <a:ext cx="10025449" cy="29326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61965" y="5565913"/>
            <a:ext cx="7397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Fig. 6: A </a:t>
            </a:r>
            <a:r>
              <a:rPr lang="en-Z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Wind Power Plant with Transformer-less Wind Energy Conversion System (WECS).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91382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3262192" y="1458094"/>
            <a:ext cx="6878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Conventional Wind Power Plants.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671" y="1851752"/>
            <a:ext cx="11458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Based on a MATLAB/Simulink Model of a Wind Power Plant with five Permanent Magnet Synchronous Generator (PMSG) using the following parameters:</a:t>
            </a:r>
            <a:endParaRPr lang="en-ZA" sz="1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133684"/>
              </p:ext>
            </p:extLst>
          </p:nvPr>
        </p:nvGraphicFramePr>
        <p:xfrm>
          <a:off x="255372" y="2247380"/>
          <a:ext cx="4648887" cy="37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351"/>
                <a:gridCol w="14995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Value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Nominal Power Rating of PMSG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</a:t>
                      </a:r>
                      <a:r>
                        <a:rPr lang="en-ZA" baseline="0" dirty="0" smtClean="0"/>
                        <a:t> MW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Terminal Voltage Rating of PMSG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690 V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Fundamental</a:t>
                      </a:r>
                      <a:r>
                        <a:rPr lang="en-ZA" baseline="0" dirty="0" smtClean="0"/>
                        <a:t> Frequency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60 Hz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Power Rating of Transformer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2.5 MVA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DC-Link</a:t>
                      </a:r>
                      <a:r>
                        <a:rPr lang="en-ZA" baseline="0" dirty="0" smtClean="0"/>
                        <a:t> Voltage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1100 V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DC-Link Voltage Controller Proportional</a:t>
                      </a:r>
                      <a:r>
                        <a:rPr lang="en-ZA" baseline="0" dirty="0" smtClean="0"/>
                        <a:t> Gain (</a:t>
                      </a:r>
                      <a:r>
                        <a:rPr lang="en-ZA" baseline="0" dirty="0" err="1" smtClean="0"/>
                        <a:t>Kp</a:t>
                      </a:r>
                      <a:r>
                        <a:rPr lang="en-ZA" baseline="0" dirty="0" smtClean="0"/>
                        <a:t>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1.1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DC-Link Voltage Controller Integral</a:t>
                      </a:r>
                      <a:r>
                        <a:rPr lang="en-ZA" baseline="0" dirty="0" smtClean="0"/>
                        <a:t> Gain (Ki)</a:t>
                      </a:r>
                      <a:endParaRPr lang="en-Z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27.5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4527" t="46486" r="9595" b="24805"/>
          <a:stretch/>
        </p:blipFill>
        <p:spPr>
          <a:xfrm>
            <a:off x="5198076" y="2199497"/>
            <a:ext cx="6532605" cy="1977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28310" t="19099" r="24794" b="21321"/>
          <a:stretch/>
        </p:blipFill>
        <p:spPr>
          <a:xfrm>
            <a:off x="5115697" y="4415481"/>
            <a:ext cx="6614984" cy="1818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79304" y="4078052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200" dirty="0" smtClean="0"/>
              <a:t>(a)</a:t>
            </a:r>
            <a:endParaRPr lang="en-ZA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8379304" y="6196405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200" dirty="0" smtClean="0"/>
              <a:t>(b)</a:t>
            </a:r>
            <a:endParaRPr lang="en-ZA" sz="1200" dirty="0"/>
          </a:p>
        </p:txBody>
      </p:sp>
      <p:sp>
        <p:nvSpPr>
          <p:cNvPr id="18" name="Rectangle 17"/>
          <p:cNvSpPr/>
          <p:nvPr/>
        </p:nvSpPr>
        <p:spPr>
          <a:xfrm>
            <a:off x="5565370" y="6432536"/>
            <a:ext cx="5715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Fig. </a:t>
            </a:r>
            <a:r>
              <a:rPr lang="en-Z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 (a) Wind Turbine Output Voltage; (b) DC-Link Voltage Transient.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28533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3204527" y="1251990"/>
            <a:ext cx="6878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Conventional Wind Power Plants.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881733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 smtClean="0">
                <a:latin typeface="Times New Roman" panose="02020603050405020304" pitchFamily="18" charset="0"/>
              </a:rPr>
              <a:t>Asymmetrical Sag 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1275" y="2336151"/>
            <a:ext cx="3435179" cy="2721881"/>
          </a:xfrm>
          <a:prstGeom prst="roundRect">
            <a:avLst>
              <a:gd name="adj" fmla="val 19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Consist of positive sequence component.</a:t>
            </a:r>
          </a:p>
          <a:p>
            <a:pPr marL="284400" indent="-285750" algn="just">
              <a:buFont typeface="Arial" panose="020B0604020202020204" pitchFamily="34" charset="0"/>
              <a:buChar char="•"/>
            </a:pPr>
            <a:r>
              <a:rPr lang="en-ZA" dirty="0" smtClean="0"/>
              <a:t>Overshoot of dc-link </a:t>
            </a:r>
            <a:r>
              <a:rPr lang="en-ZA" dirty="0"/>
              <a:t>v</a:t>
            </a:r>
            <a:r>
              <a:rPr lang="en-ZA" dirty="0" smtClean="0"/>
              <a:t>oltage is directly proportional to the amplitude of positive sequence in the grid voltage</a:t>
            </a:r>
          </a:p>
          <a:p>
            <a:pPr marL="284400" indent="-285750" algn="just">
              <a:buFont typeface="Arial" panose="020B0604020202020204" pitchFamily="34" charset="0"/>
              <a:buChar char="•"/>
            </a:pPr>
            <a:r>
              <a:rPr lang="en-ZA" dirty="0" smtClean="0"/>
              <a:t>Largest overshoot in the dc-link voltage in the type A sag.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ZA" dirty="0"/>
          </a:p>
        </p:txBody>
      </p:sp>
      <p:pic>
        <p:nvPicPr>
          <p:cNvPr id="12" name="Picture 11"/>
          <p:cNvPicPr/>
          <p:nvPr/>
        </p:nvPicPr>
        <p:blipFill rotWithShape="1">
          <a:blip r:embed="rId4"/>
          <a:srcRect l="28151" t="18731" r="24479" b="21063"/>
          <a:stretch/>
        </p:blipFill>
        <p:spPr bwMode="auto">
          <a:xfrm>
            <a:off x="4234249" y="4300150"/>
            <a:ext cx="7506635" cy="2268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5255745" y="4604954"/>
            <a:ext cx="992445" cy="1412800"/>
            <a:chOff x="4662617" y="4563762"/>
            <a:chExt cx="992445" cy="1412800"/>
          </a:xfrm>
        </p:grpSpPr>
        <p:grpSp>
          <p:nvGrpSpPr>
            <p:cNvPr id="14" name="Group 13"/>
            <p:cNvGrpSpPr/>
            <p:nvPr/>
          </p:nvGrpSpPr>
          <p:grpSpPr>
            <a:xfrm>
              <a:off x="4662617" y="4563762"/>
              <a:ext cx="148116" cy="1412800"/>
              <a:chOff x="4662617" y="4563762"/>
              <a:chExt cx="148116" cy="141280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flipH="1">
                <a:off x="4736757" y="4572000"/>
                <a:ext cx="0" cy="140400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662617" y="4563762"/>
                <a:ext cx="144000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4666733" y="5976562"/>
                <a:ext cx="144000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4734617" y="4999224"/>
              <a:ext cx="9204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000" b="1" dirty="0" smtClean="0">
                  <a:solidFill>
                    <a:srgbClr val="00B050"/>
                  </a:solidFill>
                </a:rPr>
                <a:t>83% transient</a:t>
              </a:r>
              <a:endParaRPr lang="en-ZA" sz="10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63875" y="5423749"/>
            <a:ext cx="3709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Transient overshoot in the dc-link voltage </a:t>
            </a:r>
          </a:p>
          <a:p>
            <a:pPr algn="just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by 83% and it lasts for about 1 minute.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878" t="4093" b="5173"/>
          <a:stretch/>
        </p:blipFill>
        <p:spPr>
          <a:xfrm>
            <a:off x="4234249" y="1713470"/>
            <a:ext cx="7506636" cy="24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2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3221002" y="1340310"/>
            <a:ext cx="6878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Conventional Wind Power Plants.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881733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>
                <a:latin typeface="Times New Roman" panose="02020603050405020304" pitchFamily="18" charset="0"/>
              </a:rPr>
              <a:t>S</a:t>
            </a:r>
            <a:r>
              <a:rPr lang="en-US" sz="2000" b="1" i="1" dirty="0" smtClean="0">
                <a:latin typeface="Times New Roman" panose="02020603050405020304" pitchFamily="18" charset="0"/>
              </a:rPr>
              <a:t>ymmetrical Sag 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1275" y="2336151"/>
            <a:ext cx="3435179" cy="2342941"/>
          </a:xfrm>
          <a:prstGeom prst="roundRect">
            <a:avLst>
              <a:gd name="adj" fmla="val 19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Consist of positive sequence and negative sequence components.</a:t>
            </a:r>
          </a:p>
          <a:p>
            <a:pPr marL="284400" indent="-285750" algn="just">
              <a:buFont typeface="Arial" panose="020B0604020202020204" pitchFamily="34" charset="0"/>
              <a:buChar char="•"/>
            </a:pPr>
            <a:r>
              <a:rPr lang="en-ZA" dirty="0" smtClean="0"/>
              <a:t>Overshoot of dc-link </a:t>
            </a:r>
            <a:r>
              <a:rPr lang="en-ZA" dirty="0"/>
              <a:t>v</a:t>
            </a:r>
            <a:r>
              <a:rPr lang="en-ZA" dirty="0" smtClean="0"/>
              <a:t>oltage is between 10%-30%.</a:t>
            </a:r>
          </a:p>
          <a:p>
            <a:pPr marL="284400" indent="-285750" algn="just">
              <a:buFont typeface="Arial" panose="020B0604020202020204" pitchFamily="34" charset="0"/>
              <a:buChar char="•"/>
            </a:pPr>
            <a:r>
              <a:rPr lang="en-ZA" dirty="0" smtClean="0"/>
              <a:t>Largest overshoot in the fault current is observed. </a:t>
            </a:r>
            <a:endParaRPr lang="en-ZA" dirty="0"/>
          </a:p>
        </p:txBody>
      </p:sp>
      <p:grpSp>
        <p:nvGrpSpPr>
          <p:cNvPr id="12" name="Group 11"/>
          <p:cNvGrpSpPr/>
          <p:nvPr/>
        </p:nvGrpSpPr>
        <p:grpSpPr>
          <a:xfrm>
            <a:off x="4077731" y="4348675"/>
            <a:ext cx="7662070" cy="2311949"/>
            <a:chOff x="3300678" y="4496579"/>
            <a:chExt cx="7571454" cy="2040477"/>
          </a:xfrm>
        </p:grpSpPr>
        <p:pic>
          <p:nvPicPr>
            <p:cNvPr id="13" name="Picture 12"/>
            <p:cNvPicPr/>
            <p:nvPr/>
          </p:nvPicPr>
          <p:blipFill rotWithShape="1">
            <a:blip r:embed="rId4"/>
            <a:srcRect l="28304" t="18463" r="24738" b="21323"/>
            <a:stretch/>
          </p:blipFill>
          <p:spPr bwMode="auto">
            <a:xfrm>
              <a:off x="3300678" y="4496579"/>
              <a:ext cx="7571454" cy="204047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4" name="Group 13"/>
            <p:cNvGrpSpPr/>
            <p:nvPr/>
          </p:nvGrpSpPr>
          <p:grpSpPr>
            <a:xfrm>
              <a:off x="4258964" y="4794423"/>
              <a:ext cx="1091831" cy="621958"/>
              <a:chOff x="4662617" y="4588476"/>
              <a:chExt cx="1091831" cy="621958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662617" y="4588476"/>
                <a:ext cx="148116" cy="621958"/>
                <a:chOff x="4662617" y="4588476"/>
                <a:chExt cx="148116" cy="621958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 flipH="1">
                  <a:off x="4736757" y="4596714"/>
                  <a:ext cx="0" cy="6120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4662617" y="4588476"/>
                  <a:ext cx="144000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666733" y="5210434"/>
                  <a:ext cx="144000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TextBox 15"/>
              <p:cNvSpPr txBox="1"/>
              <p:nvPr/>
            </p:nvSpPr>
            <p:spPr>
              <a:xfrm>
                <a:off x="4734617" y="4760568"/>
                <a:ext cx="10198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sz="1000" b="1" dirty="0" smtClean="0">
                    <a:solidFill>
                      <a:srgbClr val="00B050"/>
                    </a:solidFill>
                  </a:rPr>
                  <a:t>13.6% transient</a:t>
                </a:r>
                <a:endParaRPr lang="en-ZA" sz="10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98856" y="4971646"/>
            <a:ext cx="36575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Transient overshoot in the dc-link voltage increase by 13.6% and it lasts for about 2 minutes.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l="609" t="5035" b="5520"/>
          <a:stretch/>
        </p:blipFill>
        <p:spPr>
          <a:xfrm>
            <a:off x="4127156" y="1968843"/>
            <a:ext cx="7612645" cy="221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3262192" y="1300822"/>
            <a:ext cx="6878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Conventional Wind Power Plants.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881733"/>
            <a:ext cx="416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sz="2000" b="1" i="1" dirty="0">
                <a:latin typeface="Times New Roman" panose="02020603050405020304" pitchFamily="18" charset="0"/>
              </a:rPr>
              <a:t>S</a:t>
            </a:r>
            <a:r>
              <a:rPr lang="en-US" sz="2000" b="1" i="1" dirty="0" smtClean="0">
                <a:latin typeface="Times New Roman" panose="02020603050405020304" pitchFamily="18" charset="0"/>
              </a:rPr>
              <a:t>ymmetrical Sag </a:t>
            </a:r>
            <a:endParaRPr lang="en-ZA" sz="2000" b="1" i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1275" y="2336151"/>
            <a:ext cx="3435179" cy="1873384"/>
          </a:xfrm>
          <a:prstGeom prst="roundRect">
            <a:avLst>
              <a:gd name="adj" fmla="val 19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Consist of positive sequence, negative sequence, and zero sequence components.</a:t>
            </a:r>
          </a:p>
          <a:p>
            <a:pPr marL="284400" indent="-285750" algn="just">
              <a:buFont typeface="Arial" panose="020B0604020202020204" pitchFamily="34" charset="0"/>
              <a:buChar char="•"/>
            </a:pPr>
            <a:r>
              <a:rPr lang="en-ZA" dirty="0" smtClean="0"/>
              <a:t>Overshoot of dc-link </a:t>
            </a:r>
            <a:r>
              <a:rPr lang="en-ZA" dirty="0"/>
              <a:t>v</a:t>
            </a:r>
            <a:r>
              <a:rPr lang="en-ZA" dirty="0" smtClean="0"/>
              <a:t>oltage is between 10%-30%.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041448" y="4366054"/>
            <a:ext cx="7604362" cy="2200953"/>
            <a:chOff x="3687221" y="4579765"/>
            <a:chExt cx="7604362" cy="1979005"/>
          </a:xfrm>
        </p:grpSpPr>
        <p:pic>
          <p:nvPicPr>
            <p:cNvPr id="14" name="Picture 13"/>
            <p:cNvPicPr/>
            <p:nvPr/>
          </p:nvPicPr>
          <p:blipFill rotWithShape="1">
            <a:blip r:embed="rId4"/>
            <a:srcRect l="28295" t="18464" r="24711" b="20516"/>
            <a:stretch/>
          </p:blipFill>
          <p:spPr bwMode="auto">
            <a:xfrm>
              <a:off x="3687221" y="4579765"/>
              <a:ext cx="7604362" cy="19790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5" name="Group 14"/>
            <p:cNvGrpSpPr/>
            <p:nvPr/>
          </p:nvGrpSpPr>
          <p:grpSpPr>
            <a:xfrm>
              <a:off x="5453453" y="4703805"/>
              <a:ext cx="1091831" cy="720814"/>
              <a:chOff x="4662617" y="4522572"/>
              <a:chExt cx="1091831" cy="720814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662617" y="4522572"/>
                <a:ext cx="148116" cy="720814"/>
                <a:chOff x="4662617" y="4522572"/>
                <a:chExt cx="148116" cy="720814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 flipH="1">
                  <a:off x="4736757" y="4522572"/>
                  <a:ext cx="0" cy="7200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662617" y="4530810"/>
                  <a:ext cx="144000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666733" y="5243386"/>
                  <a:ext cx="144000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4734617" y="4760568"/>
                <a:ext cx="10198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sz="1000" b="1" dirty="0" smtClean="0">
                    <a:solidFill>
                      <a:srgbClr val="00B050"/>
                    </a:solidFill>
                  </a:rPr>
                  <a:t>18.2% transient</a:t>
                </a:r>
                <a:endParaRPr lang="en-ZA" sz="10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321275" y="4566090"/>
            <a:ext cx="3105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Transient overshoot in the dc-link voltage increase by 18.2% and it lasts for about 2 minutes.</a:t>
            </a:r>
            <a:endParaRPr lang="en-ZA" sz="1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t="4273" b="5984"/>
          <a:stretch/>
        </p:blipFill>
        <p:spPr>
          <a:xfrm>
            <a:off x="4041448" y="1868823"/>
            <a:ext cx="7604362" cy="22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2038866" y="1677366"/>
            <a:ext cx="8625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Transformer-less Wind Energy Conversion Systems.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006" y="2110992"/>
            <a:ext cx="11458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Based on a MATLAB/Simulink Model of a Wind Power Plant with five Permanent Magnet Synchronous Generator (PMSG) using the following parameters:</a:t>
            </a:r>
            <a:endParaRPr lang="en-ZA" sz="1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74264"/>
              </p:ext>
            </p:extLst>
          </p:nvPr>
        </p:nvGraphicFramePr>
        <p:xfrm>
          <a:off x="255372" y="2608978"/>
          <a:ext cx="4648887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351"/>
                <a:gridCol w="14995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Parameter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Value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Nominal Power Rating of PMSG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</a:t>
                      </a:r>
                      <a:r>
                        <a:rPr lang="en-ZA" baseline="0" dirty="0" smtClean="0"/>
                        <a:t> MW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Terminal Voltage Rating of PMSG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11000 V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Fundamental</a:t>
                      </a:r>
                      <a:r>
                        <a:rPr lang="en-ZA" baseline="0" dirty="0" smtClean="0"/>
                        <a:t> Frequency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60 Hz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DC-Link</a:t>
                      </a:r>
                      <a:r>
                        <a:rPr lang="en-ZA" baseline="0" dirty="0" smtClean="0"/>
                        <a:t> Voltage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17000 V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DC-Link Voltage Controller Proportional</a:t>
                      </a:r>
                      <a:r>
                        <a:rPr lang="en-ZA" baseline="0" dirty="0" smtClean="0"/>
                        <a:t> Gain (</a:t>
                      </a:r>
                      <a:r>
                        <a:rPr lang="en-ZA" baseline="0" dirty="0" err="1" smtClean="0"/>
                        <a:t>Kp</a:t>
                      </a:r>
                      <a:r>
                        <a:rPr lang="en-ZA" baseline="0" dirty="0" smtClean="0"/>
                        <a:t>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1.1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DC-Link Voltage Controller Integral</a:t>
                      </a:r>
                      <a:r>
                        <a:rPr lang="en-ZA" baseline="0" dirty="0" smtClean="0"/>
                        <a:t> Gain (Ki)</a:t>
                      </a:r>
                      <a:endParaRPr lang="en-Z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27.5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24594" t="19940" r="9526" b="52673"/>
          <a:stretch/>
        </p:blipFill>
        <p:spPr>
          <a:xfrm>
            <a:off x="5293453" y="2608978"/>
            <a:ext cx="6500386" cy="333881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557132" y="6078309"/>
            <a:ext cx="5715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Fig. 8: Wind Turbine Output Voltage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3223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1988200" y="1580910"/>
            <a:ext cx="8625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Transformer-less Wind Energy Conversion Systems. 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255374" y="2019020"/>
            <a:ext cx="3978875" cy="2340499"/>
            <a:chOff x="378941" y="2257021"/>
            <a:chExt cx="3978875" cy="2340499"/>
          </a:xfrm>
        </p:grpSpPr>
        <p:grpSp>
          <p:nvGrpSpPr>
            <p:cNvPr id="10" name="Group 9"/>
            <p:cNvGrpSpPr/>
            <p:nvPr/>
          </p:nvGrpSpPr>
          <p:grpSpPr>
            <a:xfrm>
              <a:off x="378941" y="2567050"/>
              <a:ext cx="3855308" cy="1561291"/>
              <a:chOff x="3814119" y="4338955"/>
              <a:chExt cx="6865066" cy="1921801"/>
            </a:xfrm>
          </p:grpSpPr>
          <p:pic>
            <p:nvPicPr>
              <p:cNvPr id="11" name="Picture 10"/>
              <p:cNvPicPr/>
              <p:nvPr/>
            </p:nvPicPr>
            <p:blipFill rotWithShape="1">
              <a:blip r:embed="rId4"/>
              <a:srcRect l="28153" t="18464" r="24798" b="20519"/>
              <a:stretch/>
            </p:blipFill>
            <p:spPr bwMode="auto">
              <a:xfrm>
                <a:off x="3814119" y="4338955"/>
                <a:ext cx="6865066" cy="1921801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5634685" y="4506097"/>
                <a:ext cx="1133021" cy="1626983"/>
                <a:chOff x="4662617" y="4522572"/>
                <a:chExt cx="1133021" cy="1626983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4662617" y="4522572"/>
                  <a:ext cx="148116" cy="1626983"/>
                  <a:chOff x="4662617" y="4522572"/>
                  <a:chExt cx="148116" cy="1626983"/>
                </a:xfrm>
              </p:grpSpPr>
              <p:cxnSp>
                <p:nvCxnSpPr>
                  <p:cNvPr id="15" name="Straight Connector 14"/>
                  <p:cNvCxnSpPr/>
                  <p:nvPr/>
                </p:nvCxnSpPr>
                <p:spPr>
                  <a:xfrm flipH="1">
                    <a:off x="4736757" y="4522572"/>
                    <a:ext cx="0" cy="1620000"/>
                  </a:xfrm>
                  <a:prstGeom prst="line">
                    <a:avLst/>
                  </a:prstGeom>
                  <a:ln w="12700">
                    <a:solidFill>
                      <a:srgbClr val="00B05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/>
                  <p:cNvCxnSpPr/>
                  <p:nvPr/>
                </p:nvCxnSpPr>
                <p:spPr>
                  <a:xfrm>
                    <a:off x="4662617" y="4530810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4666733" y="6149555"/>
                    <a:ext cx="144000" cy="0"/>
                  </a:xfrm>
                  <a:prstGeom prst="line">
                    <a:avLst/>
                  </a:prstGeom>
                  <a:ln w="127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/>
                <p:cNvSpPr txBox="1"/>
                <p:nvPr/>
              </p:nvSpPr>
              <p:spPr>
                <a:xfrm>
                  <a:off x="4775807" y="5263081"/>
                  <a:ext cx="101983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ZA" sz="1000" b="1" dirty="0" smtClean="0">
                      <a:solidFill>
                        <a:srgbClr val="00B050"/>
                      </a:solidFill>
                    </a:rPr>
                    <a:t>11.2% transient</a:t>
                  </a:r>
                  <a:endParaRPr lang="en-ZA" sz="1000" b="1" dirty="0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18" name="TextBox 1"/>
            <p:cNvSpPr txBox="1">
              <a:spLocks noChangeArrowheads="1"/>
            </p:cNvSpPr>
            <p:nvPr/>
          </p:nvSpPr>
          <p:spPr bwMode="auto">
            <a:xfrm>
              <a:off x="1985323" y="2257021"/>
              <a:ext cx="7609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§"/>
                <a:defRPr kumimoji="1" sz="3200">
                  <a:solidFill>
                    <a:srgbClr val="0066FF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kumimoji="1" sz="2800">
                  <a:solidFill>
                    <a:srgbClr val="0066FF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Monotype Sorts" charset="2"/>
                <a:buChar char="x"/>
                <a:defRPr kumimoji="1"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Char char="•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kumimoji="1"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ZA" altLang="en-US" sz="1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Type 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8941" y="4135855"/>
              <a:ext cx="3978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ZA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Transient overshoot in the dc-link voltage increase by 11.2% and it lasts for more than 10 minutes.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23735" y="2017475"/>
            <a:ext cx="3852718" cy="2334671"/>
            <a:chOff x="4483975" y="2257020"/>
            <a:chExt cx="3852718" cy="2334671"/>
          </a:xfrm>
        </p:grpSpPr>
        <p:grpSp>
          <p:nvGrpSpPr>
            <p:cNvPr id="38" name="Group 37"/>
            <p:cNvGrpSpPr/>
            <p:nvPr/>
          </p:nvGrpSpPr>
          <p:grpSpPr>
            <a:xfrm>
              <a:off x="4522574" y="2257020"/>
              <a:ext cx="3781167" cy="1878835"/>
              <a:chOff x="4522574" y="2257020"/>
              <a:chExt cx="3781167" cy="1878835"/>
            </a:xfrm>
          </p:grpSpPr>
          <p:sp>
            <p:nvSpPr>
              <p:cNvPr id="21" name="TextBox 1"/>
              <p:cNvSpPr txBox="1">
                <a:spLocks noChangeArrowheads="1"/>
              </p:cNvSpPr>
              <p:nvPr/>
            </p:nvSpPr>
            <p:spPr bwMode="auto">
              <a:xfrm>
                <a:off x="6003856" y="2257020"/>
                <a:ext cx="767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ZA" altLang="en-US" sz="14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Type </a:t>
                </a:r>
                <a:r>
                  <a:rPr lang="en-ZA" altLang="en-US" sz="1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ZA" altLang="en-US" sz="1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0" name="Group 29"/>
              <p:cNvGrpSpPr/>
              <p:nvPr/>
            </p:nvGrpSpPr>
            <p:grpSpPr>
              <a:xfrm>
                <a:off x="4522574" y="2564797"/>
                <a:ext cx="3781167" cy="1571058"/>
                <a:chOff x="3884304" y="4404094"/>
                <a:chExt cx="7558279" cy="2239014"/>
              </a:xfrm>
            </p:grpSpPr>
            <p:pic>
              <p:nvPicPr>
                <p:cNvPr id="31" name="Picture 30"/>
                <p:cNvPicPr/>
                <p:nvPr/>
              </p:nvPicPr>
              <p:blipFill rotWithShape="1">
                <a:blip r:embed="rId5"/>
                <a:srcRect l="28154" t="18195" r="24632" b="21061"/>
                <a:stretch/>
              </p:blipFill>
              <p:spPr bwMode="auto">
                <a:xfrm>
                  <a:off x="3884304" y="4404094"/>
                  <a:ext cx="7558279" cy="2239014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32" name="Group 31"/>
                <p:cNvGrpSpPr/>
                <p:nvPr/>
              </p:nvGrpSpPr>
              <p:grpSpPr>
                <a:xfrm>
                  <a:off x="5634685" y="4786189"/>
                  <a:ext cx="1133021" cy="1734077"/>
                  <a:chOff x="4662617" y="4522572"/>
                  <a:chExt cx="1133021" cy="1734077"/>
                </a:xfrm>
              </p:grpSpPr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4662617" y="4522572"/>
                    <a:ext cx="148116" cy="1734077"/>
                    <a:chOff x="4662617" y="4522572"/>
                    <a:chExt cx="148116" cy="1734077"/>
                  </a:xfrm>
                </p:grpSpPr>
                <p:cxnSp>
                  <p:nvCxnSpPr>
                    <p:cNvPr id="35" name="Straight Connector 34"/>
                    <p:cNvCxnSpPr/>
                    <p:nvPr/>
                  </p:nvCxnSpPr>
                  <p:spPr>
                    <a:xfrm flipH="1">
                      <a:off x="4736757" y="4522572"/>
                      <a:ext cx="0" cy="172800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/>
                    <p:cNvCxnSpPr/>
                    <p:nvPr/>
                  </p:nvCxnSpPr>
                  <p:spPr>
                    <a:xfrm>
                      <a:off x="4662617" y="4530810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/>
                    <p:cNvCxnSpPr/>
                    <p:nvPr/>
                  </p:nvCxnSpPr>
                  <p:spPr>
                    <a:xfrm>
                      <a:off x="4666733" y="6256649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4775807" y="5263081"/>
                    <a:ext cx="1019831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ZA" sz="1000" b="1" dirty="0" smtClean="0">
                        <a:solidFill>
                          <a:srgbClr val="00B050"/>
                        </a:solidFill>
                      </a:rPr>
                      <a:t>7.06% transient</a:t>
                    </a:r>
                    <a:endParaRPr lang="en-ZA" sz="1000" b="1" dirty="0">
                      <a:solidFill>
                        <a:srgbClr val="00B050"/>
                      </a:solidFill>
                    </a:endParaRPr>
                  </a:p>
                </p:txBody>
              </p:sp>
            </p:grpSp>
          </p:grpSp>
        </p:grpSp>
        <p:sp>
          <p:nvSpPr>
            <p:cNvPr id="40" name="TextBox 39"/>
            <p:cNvSpPr txBox="1"/>
            <p:nvPr/>
          </p:nvSpPr>
          <p:spPr>
            <a:xfrm>
              <a:off x="4483975" y="4130026"/>
              <a:ext cx="3852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ZA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Transient overshoot in the dc-link voltage increase by 7.06% and it lasts for more than 10 minutes.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899712" y="4198257"/>
            <a:ext cx="8262553" cy="2409277"/>
            <a:chOff x="3443416" y="4198257"/>
            <a:chExt cx="8262553" cy="2409277"/>
          </a:xfrm>
        </p:grpSpPr>
        <p:grpSp>
          <p:nvGrpSpPr>
            <p:cNvPr id="51" name="Group 50"/>
            <p:cNvGrpSpPr/>
            <p:nvPr/>
          </p:nvGrpSpPr>
          <p:grpSpPr>
            <a:xfrm>
              <a:off x="3443416" y="4198257"/>
              <a:ext cx="5239265" cy="2409277"/>
              <a:chOff x="3443416" y="4198257"/>
              <a:chExt cx="5239265" cy="2409277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443416" y="4492065"/>
                <a:ext cx="5239265" cy="2115469"/>
                <a:chOff x="4044779" y="4521756"/>
                <a:chExt cx="7582362" cy="2115469"/>
              </a:xfrm>
            </p:grpSpPr>
            <p:pic>
              <p:nvPicPr>
                <p:cNvPr id="43" name="Picture 42"/>
                <p:cNvPicPr/>
                <p:nvPr/>
              </p:nvPicPr>
              <p:blipFill rotWithShape="1">
                <a:blip r:embed="rId6"/>
                <a:srcRect l="28296" t="18196" r="24670" b="21034"/>
                <a:stretch/>
              </p:blipFill>
              <p:spPr bwMode="auto">
                <a:xfrm>
                  <a:off x="4044779" y="4521756"/>
                  <a:ext cx="7582362" cy="2115469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44" name="Group 43"/>
                <p:cNvGrpSpPr/>
                <p:nvPr/>
              </p:nvGrpSpPr>
              <p:grpSpPr>
                <a:xfrm>
                  <a:off x="5626447" y="4712451"/>
                  <a:ext cx="1133021" cy="1808219"/>
                  <a:chOff x="4662617" y="4522572"/>
                  <a:chExt cx="1133021" cy="1808219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4662617" y="4522572"/>
                    <a:ext cx="148116" cy="1808219"/>
                    <a:chOff x="4662617" y="4522572"/>
                    <a:chExt cx="148116" cy="1808219"/>
                  </a:xfrm>
                </p:grpSpPr>
                <p:cxnSp>
                  <p:nvCxnSpPr>
                    <p:cNvPr id="47" name="Straight Connector 46"/>
                    <p:cNvCxnSpPr/>
                    <p:nvPr/>
                  </p:nvCxnSpPr>
                  <p:spPr>
                    <a:xfrm flipH="1">
                      <a:off x="4736757" y="4522572"/>
                      <a:ext cx="0" cy="180000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Straight Connector 47"/>
                    <p:cNvCxnSpPr/>
                    <p:nvPr/>
                  </p:nvCxnSpPr>
                  <p:spPr>
                    <a:xfrm>
                      <a:off x="4662617" y="4530810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>
                      <a:off x="4666733" y="6330791"/>
                      <a:ext cx="144000" cy="0"/>
                    </a:xfrm>
                    <a:prstGeom prst="line">
                      <a:avLst/>
                    </a:prstGeom>
                    <a:ln w="12700">
                      <a:solidFill>
                        <a:srgbClr val="00B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4775807" y="5263081"/>
                    <a:ext cx="1019831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ZA" sz="1000" b="1" dirty="0" smtClean="0">
                        <a:solidFill>
                          <a:srgbClr val="00B050"/>
                        </a:solidFill>
                      </a:rPr>
                      <a:t>7.65% transient</a:t>
                    </a:r>
                    <a:endParaRPr lang="en-ZA" sz="1000" b="1" dirty="0">
                      <a:solidFill>
                        <a:srgbClr val="00B050"/>
                      </a:solidFill>
                    </a:endParaRPr>
                  </a:p>
                </p:txBody>
              </p:sp>
            </p:grpSp>
          </p:grpSp>
          <p:sp>
            <p:nvSpPr>
              <p:cNvPr id="50" name="TextBox 1"/>
              <p:cNvSpPr txBox="1">
                <a:spLocks noChangeArrowheads="1"/>
              </p:cNvSpPr>
              <p:nvPr/>
            </p:nvSpPr>
            <p:spPr bwMode="auto">
              <a:xfrm>
                <a:off x="5505588" y="4198257"/>
                <a:ext cx="7468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kumimoji="1" sz="32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•"/>
                  <a:defRPr kumimoji="1" sz="2800">
                    <a:solidFill>
                      <a:srgbClr val="0066FF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Font typeface="Monotype Sorts" charset="2"/>
                  <a:buChar char="x"/>
                  <a:defRPr kumimoji="1"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ZA" altLang="en-US" sz="14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Type F</a:t>
                </a: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8600303" y="5386160"/>
              <a:ext cx="31056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ZA" sz="1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Transient overshoot in the dc-link voltage increase by 7.65% and it lasts for more than 10 minutes.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143350" y="1762897"/>
            <a:ext cx="11488477" cy="4934480"/>
            <a:chOff x="225728" y="1507524"/>
            <a:chExt cx="11488477" cy="4934480"/>
          </a:xfrm>
        </p:grpSpPr>
        <p:sp>
          <p:nvSpPr>
            <p:cNvPr id="10" name="TextBox 9"/>
            <p:cNvSpPr txBox="1"/>
            <p:nvPr/>
          </p:nvSpPr>
          <p:spPr>
            <a:xfrm>
              <a:off x="225728" y="1909286"/>
              <a:ext cx="32704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Major Impact of Voltage Sags on </a:t>
              </a:r>
            </a:p>
            <a:p>
              <a:r>
                <a:rPr lang="en-ZA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Wind Energy Conversion System.</a:t>
              </a:r>
              <a:endPara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893806" y="1507524"/>
              <a:ext cx="10820399" cy="4934480"/>
              <a:chOff x="893806" y="1507524"/>
              <a:chExt cx="10820399" cy="493448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893806" y="1507524"/>
                <a:ext cx="10820399" cy="4934480"/>
                <a:chOff x="893806" y="1507524"/>
                <a:chExt cx="10820399" cy="4934480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893806" y="1507524"/>
                  <a:ext cx="10820399" cy="4504928"/>
                  <a:chOff x="893806" y="1507524"/>
                  <a:chExt cx="10820399" cy="4504928"/>
                </a:xfrm>
              </p:grpSpPr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893806" y="1507524"/>
                    <a:ext cx="10663880" cy="4504928"/>
                    <a:chOff x="893806" y="1507524"/>
                    <a:chExt cx="10663880" cy="4504928"/>
                  </a:xfrm>
                </p:grpSpPr>
                <p:grpSp>
                  <p:nvGrpSpPr>
                    <p:cNvPr id="24" name="Group 23"/>
                    <p:cNvGrpSpPr/>
                    <p:nvPr/>
                  </p:nvGrpSpPr>
                  <p:grpSpPr>
                    <a:xfrm>
                      <a:off x="893806" y="2232452"/>
                      <a:ext cx="2788506" cy="3780000"/>
                      <a:chOff x="893806" y="2232452"/>
                      <a:chExt cx="2788506" cy="3780000"/>
                    </a:xfrm>
                  </p:grpSpPr>
                  <p:grpSp>
                    <p:nvGrpSpPr>
                      <p:cNvPr id="31" name="Group 30"/>
                      <p:cNvGrpSpPr/>
                      <p:nvPr/>
                    </p:nvGrpSpPr>
                    <p:grpSpPr>
                      <a:xfrm>
                        <a:off x="893806" y="3599942"/>
                        <a:ext cx="2780270" cy="939115"/>
                        <a:chOff x="893806" y="2710248"/>
                        <a:chExt cx="2780270" cy="939115"/>
                      </a:xfrm>
                    </p:grpSpPr>
                    <p:sp>
                      <p:nvSpPr>
                        <p:cNvPr id="33" name="Rounded Rectangle 32"/>
                        <p:cNvSpPr/>
                        <p:nvPr/>
                      </p:nvSpPr>
                      <p:spPr>
                        <a:xfrm>
                          <a:off x="893806" y="2710248"/>
                          <a:ext cx="2211860" cy="939115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ZA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Fault Ride-Through Requirement</a:t>
                          </a:r>
                          <a:endParaRPr lang="en-ZA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p:txBody>
                    </p:sp>
                    <p:cxnSp>
                      <p:nvCxnSpPr>
                        <p:cNvPr id="34" name="Straight Arrow Connector 33"/>
                        <p:cNvCxnSpPr/>
                        <p:nvPr/>
                      </p:nvCxnSpPr>
                      <p:spPr>
                        <a:xfrm flipV="1">
                          <a:off x="3105666" y="3188043"/>
                          <a:ext cx="568410" cy="1"/>
                        </a:xfrm>
                        <a:prstGeom prst="straightConnector1">
                          <a:avLst/>
                        </a:prstGeom>
                        <a:ln w="57150">
                          <a:tailEnd type="triangle"/>
                        </a:ln>
                      </p:spPr>
                      <p:style>
                        <a:lnRef idx="3">
                          <a:schemeClr val="dk1"/>
                        </a:lnRef>
                        <a:fillRef idx="0">
                          <a:schemeClr val="dk1"/>
                        </a:fillRef>
                        <a:effectRef idx="2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32" name="Straight Connector 31"/>
                      <p:cNvCxnSpPr/>
                      <p:nvPr/>
                    </p:nvCxnSpPr>
                    <p:spPr>
                      <a:xfrm flipH="1">
                        <a:off x="3682312" y="2232452"/>
                        <a:ext cx="0" cy="3780000"/>
                      </a:xfrm>
                      <a:prstGeom prst="line">
                        <a:avLst/>
                      </a:pr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5" name="Group 24"/>
                    <p:cNvGrpSpPr/>
                    <p:nvPr/>
                  </p:nvGrpSpPr>
                  <p:grpSpPr>
                    <a:xfrm>
                      <a:off x="3674076" y="1507524"/>
                      <a:ext cx="7883610" cy="1845458"/>
                      <a:chOff x="3674076" y="1507524"/>
                      <a:chExt cx="7883610" cy="1845458"/>
                    </a:xfrm>
                  </p:grpSpPr>
                  <p:grpSp>
                    <p:nvGrpSpPr>
                      <p:cNvPr id="26" name="Group 25"/>
                      <p:cNvGrpSpPr/>
                      <p:nvPr/>
                    </p:nvGrpSpPr>
                    <p:grpSpPr>
                      <a:xfrm>
                        <a:off x="3674076" y="1799966"/>
                        <a:ext cx="4329824" cy="914400"/>
                        <a:chOff x="3674076" y="1799966"/>
                        <a:chExt cx="4329824" cy="914400"/>
                      </a:xfrm>
                    </p:grpSpPr>
                    <p:cxnSp>
                      <p:nvCxnSpPr>
                        <p:cNvPr id="28" name="Straight Arrow Connector 27"/>
                        <p:cNvCxnSpPr/>
                        <p:nvPr/>
                      </p:nvCxnSpPr>
                      <p:spPr>
                        <a:xfrm flipV="1">
                          <a:off x="3674076" y="2257166"/>
                          <a:ext cx="1080000" cy="1"/>
                        </a:xfrm>
                        <a:prstGeom prst="straightConnector1">
                          <a:avLst/>
                        </a:prstGeom>
                        <a:ln w="57150">
                          <a:tailEnd type="triangle"/>
                        </a:ln>
                      </p:spPr>
                      <p:style>
                        <a:lnRef idx="3">
                          <a:schemeClr val="dk1"/>
                        </a:lnRef>
                        <a:fillRef idx="0">
                          <a:schemeClr val="dk1"/>
                        </a:fillRef>
                        <a:effectRef idx="2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29" name="Rounded Rectangle 28"/>
                        <p:cNvSpPr/>
                        <p:nvPr/>
                      </p:nvSpPr>
                      <p:spPr>
                        <a:xfrm>
                          <a:off x="4762311" y="1799966"/>
                          <a:ext cx="2684693" cy="914400"/>
                        </a:xfrm>
                        <a:prstGeom prst="roundRect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ZA" dirty="0" smtClean="0"/>
                            <a:t>Grid Code under Fault Ride-Through</a:t>
                          </a:r>
                          <a:endParaRPr lang="en-ZA" dirty="0"/>
                        </a:p>
                      </p:txBody>
                    </p:sp>
                    <p:cxnSp>
                      <p:nvCxnSpPr>
                        <p:cNvPr id="30" name="Straight Arrow Connector 29"/>
                        <p:cNvCxnSpPr/>
                        <p:nvPr/>
                      </p:nvCxnSpPr>
                      <p:spPr>
                        <a:xfrm flipV="1">
                          <a:off x="7435490" y="2257166"/>
                          <a:ext cx="568410" cy="1"/>
                        </a:xfrm>
                        <a:prstGeom prst="straightConnector1">
                          <a:avLst/>
                        </a:prstGeom>
                        <a:ln w="57150">
                          <a:tailEnd type="triangle"/>
                        </a:ln>
                      </p:spPr>
                      <p:style>
                        <a:lnRef idx="3">
                          <a:schemeClr val="dk1"/>
                        </a:lnRef>
                        <a:fillRef idx="0">
                          <a:schemeClr val="dk1"/>
                        </a:fillRef>
                        <a:effectRef idx="2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pic>
                    <p:nvPicPr>
                      <p:cNvPr id="27" name="Picture 2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52729" t="54221" r="20936" b="13873"/>
                      <a:stretch/>
                    </p:blipFill>
                    <p:spPr>
                      <a:xfrm>
                        <a:off x="8031890" y="1507524"/>
                        <a:ext cx="3525796" cy="1845458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694012" y="3492517"/>
                    <a:ext cx="8020193" cy="1542706"/>
                    <a:chOff x="3694012" y="3492517"/>
                    <a:chExt cx="8020193" cy="1542706"/>
                  </a:xfrm>
                </p:grpSpPr>
                <p:cxnSp>
                  <p:nvCxnSpPr>
                    <p:cNvPr id="20" name="Straight Arrow Connector 19"/>
                    <p:cNvCxnSpPr/>
                    <p:nvPr/>
                  </p:nvCxnSpPr>
                  <p:spPr>
                    <a:xfrm flipV="1">
                      <a:off x="3694012" y="4069498"/>
                      <a:ext cx="1080000" cy="1"/>
                    </a:xfrm>
                    <a:prstGeom prst="straightConnector1">
                      <a:avLst/>
                    </a:prstGeom>
                    <a:ln w="57150"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" name="Rounded Rectangle 20"/>
                    <p:cNvSpPr/>
                    <p:nvPr/>
                  </p:nvSpPr>
                  <p:spPr>
                    <a:xfrm>
                      <a:off x="4765774" y="3595479"/>
                      <a:ext cx="2684693" cy="914400"/>
                    </a:xfrm>
                    <a:prstGeom prst="round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ZA" dirty="0" smtClean="0"/>
                        <a:t>Thermal Loading of semiconductor devices</a:t>
                      </a:r>
                      <a:endParaRPr lang="en-ZA" dirty="0"/>
                    </a:p>
                  </p:txBody>
                </p:sp>
                <p:cxnSp>
                  <p:nvCxnSpPr>
                    <p:cNvPr id="22" name="Straight Arrow Connector 21"/>
                    <p:cNvCxnSpPr/>
                    <p:nvPr/>
                  </p:nvCxnSpPr>
                  <p:spPr>
                    <a:xfrm flipV="1">
                      <a:off x="7438533" y="4069499"/>
                      <a:ext cx="568410" cy="1"/>
                    </a:xfrm>
                    <a:prstGeom prst="straightConnector1">
                      <a:avLst/>
                    </a:prstGeom>
                    <a:ln w="57150"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23" name="Picture 22"/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rcRect l="17364" t="35916" r="50811" b="33213"/>
                    <a:stretch/>
                  </p:blipFill>
                  <p:spPr>
                    <a:xfrm>
                      <a:off x="8031890" y="3492517"/>
                      <a:ext cx="3682315" cy="1542706"/>
                    </a:xfrm>
                    <a:prstGeom prst="rect">
                      <a:avLst/>
                    </a:prstGeom>
                  </p:spPr>
                </p:pic>
              </p:grpSp>
            </p:grpSp>
            <p:cxnSp>
              <p:nvCxnSpPr>
                <p:cNvPr id="16" name="Straight Arrow Connector 15"/>
                <p:cNvCxnSpPr/>
                <p:nvPr/>
              </p:nvCxnSpPr>
              <p:spPr>
                <a:xfrm flipV="1">
                  <a:off x="3681652" y="5984804"/>
                  <a:ext cx="1080000" cy="1"/>
                </a:xfrm>
                <a:prstGeom prst="straightConnector1">
                  <a:avLst/>
                </a:prstGeom>
                <a:ln w="5715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ounded Rectangle 16"/>
                <p:cNvSpPr/>
                <p:nvPr/>
              </p:nvSpPr>
              <p:spPr>
                <a:xfrm>
                  <a:off x="4769888" y="5527604"/>
                  <a:ext cx="2684693" cy="914400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ZA" dirty="0" smtClean="0"/>
                    <a:t>Dynamics of the Voltage and Current Controllers</a:t>
                  </a:r>
                  <a:endParaRPr lang="en-ZA" dirty="0"/>
                </a:p>
              </p:txBody>
            </p:sp>
          </p:grpSp>
          <p:cxnSp>
            <p:nvCxnSpPr>
              <p:cNvPr id="13" name="Straight Arrow Connector 12"/>
              <p:cNvCxnSpPr/>
              <p:nvPr/>
            </p:nvCxnSpPr>
            <p:spPr>
              <a:xfrm flipV="1">
                <a:off x="7446768" y="5992881"/>
                <a:ext cx="568410" cy="1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Rounded Rectangle 13"/>
              <p:cNvSpPr/>
              <p:nvPr/>
            </p:nvSpPr>
            <p:spPr>
              <a:xfrm>
                <a:off x="8011479" y="5523482"/>
                <a:ext cx="2977797" cy="91440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dirty="0" smtClean="0"/>
                  <a:t>Combined control algorithm (using both PI control and Predictive control)</a:t>
                </a:r>
                <a:endParaRPr lang="en-ZA" dirty="0"/>
              </a:p>
            </p:txBody>
          </p:sp>
        </p:grpSp>
      </p:grpSp>
      <p:sp>
        <p:nvSpPr>
          <p:cNvPr id="35" name="Rectangle 34"/>
          <p:cNvSpPr/>
          <p:nvPr/>
        </p:nvSpPr>
        <p:spPr>
          <a:xfrm>
            <a:off x="1917358" y="1522630"/>
            <a:ext cx="8625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Impact of Voltage Sags on a Transformer-less Wind Energy Conversion Systems. </a:t>
            </a:r>
          </a:p>
        </p:txBody>
      </p:sp>
    </p:spTree>
    <p:extLst>
      <p:ext uri="{BB962C8B-B14F-4D97-AF65-F5344CB8AC3E}">
        <p14:creationId xmlns:p14="http://schemas.microsoft.com/office/powerpoint/2010/main" val="33134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588556" y="1548712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Conclusions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654" y="2290119"/>
            <a:ext cx="1102648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A transformer-less WECS will be operated at the medium voltage range between 6.6 kV to 33 kV, and high power</a:t>
            </a:r>
          </a:p>
          <a:p>
            <a:r>
              <a:rPr lang="en-ZA" dirty="0"/>
              <a:t> </a:t>
            </a:r>
            <a:r>
              <a:rPr lang="en-ZA" dirty="0" smtClean="0"/>
              <a:t>    megawatt range (1MW to 10MW).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Therefore, the PMSG will be more suitable for the transformer-less WECS and will require a full-scale converter.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A multilevel converter topology will be required at the grid-side converter of the WECS.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The current controller of the grid-side converter must provide fast response to the severe grid faults.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59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56788" y="2761788"/>
            <a:ext cx="55034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Z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Thank you very much !!!!!!</a:t>
            </a:r>
            <a:endParaRPr lang="en-Z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5903"/>
            <a:ext cx="11909597" cy="1482809"/>
            <a:chOff x="0" y="65903"/>
            <a:chExt cx="11909597" cy="148280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903"/>
              <a:ext cx="4234249" cy="74140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55372" y="576475"/>
              <a:ext cx="37235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9</a:t>
              </a:r>
              <a:r>
                <a:rPr lang="en-ZA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th </a:t>
              </a:r>
              <a:r>
                <a:rPr lang="en-ZA" sz="12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RENEWABLE ENERGY POSTGRADUATE SYMPOSIUM </a:t>
              </a:r>
              <a:endParaRPr lang="en-ZA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06162" y="779271"/>
              <a:ext cx="2133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ZA" sz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13 – 14 September 2018, </a:t>
              </a:r>
              <a:endParaRPr lang="en-ZA" sz="10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n-ZA" sz="10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Faculty of Engineering, Stellenbosch University </a:t>
              </a:r>
              <a:endParaRPr lang="en-ZA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847" y="100912"/>
              <a:ext cx="1428750" cy="144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47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1440</Words>
  <Application>Microsoft Office PowerPoint</Application>
  <PresentationFormat>Widescreen</PresentationFormat>
  <Paragraphs>335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Cambria Math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 Purpose of a Transformer in a Conventional Wind Power Plant </vt:lpstr>
      <vt:lpstr> Purpose of a Transformer in a Conventional Wind Power Plant </vt:lpstr>
      <vt:lpstr> Purpose of a Transformer in a Conventional Wind Power Plant </vt:lpstr>
      <vt:lpstr> Purpose of a Transformer in a Conventional Wind Power Plant </vt:lpstr>
      <vt:lpstr> Purpose of a Transformer in a Conventional Wind Power Plant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Cape Town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Akinola Ajayi-Obe</dc:creator>
  <cp:lastModifiedBy>Akinola Ajayi-Obe</cp:lastModifiedBy>
  <cp:revision>184</cp:revision>
  <dcterms:created xsi:type="dcterms:W3CDTF">2018-08-29T14:36:33Z</dcterms:created>
  <dcterms:modified xsi:type="dcterms:W3CDTF">2018-09-13T16:57:26Z</dcterms:modified>
</cp:coreProperties>
</file>