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384" r:id="rId5"/>
    <p:sldId id="389" r:id="rId6"/>
    <p:sldId id="409" r:id="rId7"/>
    <p:sldId id="406" r:id="rId8"/>
    <p:sldId id="410" r:id="rId9"/>
    <p:sldId id="411" r:id="rId10"/>
    <p:sldId id="401" r:id="rId11"/>
    <p:sldId id="400" r:id="rId12"/>
    <p:sldId id="415" r:id="rId13"/>
    <p:sldId id="404" r:id="rId14"/>
    <p:sldId id="416" r:id="rId15"/>
    <p:sldId id="428" r:id="rId16"/>
    <p:sldId id="432" r:id="rId17"/>
    <p:sldId id="420" r:id="rId18"/>
    <p:sldId id="425" r:id="rId19"/>
    <p:sldId id="421" r:id="rId20"/>
    <p:sldId id="405" r:id="rId21"/>
    <p:sldId id="419" r:id="rId22"/>
    <p:sldId id="418" r:id="rId23"/>
    <p:sldId id="408" r:id="rId24"/>
    <p:sldId id="429" r:id="rId25"/>
    <p:sldId id="430" r:id="rId26"/>
    <p:sldId id="387" r:id="rId27"/>
  </p:sldIdLst>
  <p:sldSz cx="9144000" cy="5143500" type="screen16x9"/>
  <p:notesSz cx="6858000" cy="9144000"/>
  <p:embeddedFontLst>
    <p:embeddedFont>
      <p:font typeface="Montserrat" panose="020B0604020202020204" charset="0"/>
      <p:regular r:id="rId30"/>
      <p:bold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C2E"/>
    <a:srgbClr val="232731"/>
    <a:srgbClr val="2F35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9206" autoAdjust="0"/>
  </p:normalViewPr>
  <p:slideViewPr>
    <p:cSldViewPr snapToGrid="0" snapToObjects="1">
      <p:cViewPr varScale="1">
        <p:scale>
          <a:sx n="110" d="100"/>
          <a:sy n="110" d="100"/>
        </p:scale>
        <p:origin x="114" y="27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9179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9" d="100"/>
          <a:sy n="69" d="100"/>
        </p:scale>
        <p:origin x="-331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4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19834632\OneDrive%20-%20Stellenbosch%20University\Stellenbosch\M%20Project\Project\Cost%20analysis\Costing%20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A" sz="2000" b="1"/>
              <a:t>System Production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Summary!$E$2</c:f>
              <c:strCache>
                <c:ptCount val="1"/>
                <c:pt idx="0">
                  <c:v>Qsolar</c:v>
                </c:pt>
              </c:strCache>
            </c:strRef>
          </c:tx>
          <c:spPr>
            <a:solidFill>
              <a:srgbClr val="FF9900"/>
            </a:solidFill>
            <a:ln>
              <a:noFill/>
            </a:ln>
            <a:effectLst/>
          </c:spPr>
          <c:invertIfNegative val="0"/>
          <c:cat>
            <c:strRef>
              <c:f>Summary!$B$19:$B$30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Summary!$E$19:$E$30</c:f>
              <c:numCache>
                <c:formatCode>General</c:formatCode>
                <c:ptCount val="12"/>
                <c:pt idx="0">
                  <c:v>2219.7820927173666</c:v>
                </c:pt>
                <c:pt idx="1">
                  <c:v>2208.7846859409365</c:v>
                </c:pt>
                <c:pt idx="2">
                  <c:v>1613.6731166404713</c:v>
                </c:pt>
                <c:pt idx="3">
                  <c:v>750.31572480751504</c:v>
                </c:pt>
                <c:pt idx="4">
                  <c:v>1068.3858366775039</c:v>
                </c:pt>
                <c:pt idx="5">
                  <c:v>522.704406420655</c:v>
                </c:pt>
                <c:pt idx="6">
                  <c:v>621.19350080649872</c:v>
                </c:pt>
                <c:pt idx="7">
                  <c:v>1055.3850155775115</c:v>
                </c:pt>
                <c:pt idx="8">
                  <c:v>1620.0916770348247</c:v>
                </c:pt>
                <c:pt idx="9">
                  <c:v>2352.340335326011</c:v>
                </c:pt>
                <c:pt idx="10">
                  <c:v>2500.9563065540096</c:v>
                </c:pt>
                <c:pt idx="11">
                  <c:v>2433.4111641560303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76-468E-B968-C040818059B3}"/>
            </c:ext>
          </c:extLst>
        </c:ser>
        <c:ser>
          <c:idx val="1"/>
          <c:order val="1"/>
          <c:tx>
            <c:strRef>
              <c:f>Summary!$F$2</c:f>
              <c:strCache>
                <c:ptCount val="1"/>
                <c:pt idx="0">
                  <c:v>Qconv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Summary!$B$19:$B$30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Summary!$F$19:$F$30</c:f>
              <c:numCache>
                <c:formatCode>General</c:formatCode>
                <c:ptCount val="12"/>
                <c:pt idx="0">
                  <c:v>270.80124061596655</c:v>
                </c:pt>
                <c:pt idx="1">
                  <c:v>508.21531405906347</c:v>
                </c:pt>
                <c:pt idx="2">
                  <c:v>650.49355002619529</c:v>
                </c:pt>
                <c:pt idx="3">
                  <c:v>608.18427519248496</c:v>
                </c:pt>
                <c:pt idx="4">
                  <c:v>969.36416332249621</c:v>
                </c:pt>
                <c:pt idx="5">
                  <c:v>835.795593579345</c:v>
                </c:pt>
                <c:pt idx="6">
                  <c:v>737.30649919350128</c:v>
                </c:pt>
                <c:pt idx="7">
                  <c:v>982.36498442248853</c:v>
                </c:pt>
                <c:pt idx="8">
                  <c:v>1096.9083229651753</c:v>
                </c:pt>
                <c:pt idx="9">
                  <c:v>817.49299800732229</c:v>
                </c:pt>
                <c:pt idx="10">
                  <c:v>442.46036011265693</c:v>
                </c:pt>
                <c:pt idx="11">
                  <c:v>283.58883584396966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76-468E-B968-C040818059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10763368"/>
        <c:axId val="1110760416"/>
      </c:barChart>
      <c:lineChart>
        <c:grouping val="standard"/>
        <c:varyColors val="0"/>
        <c:ser>
          <c:idx val="2"/>
          <c:order val="2"/>
          <c:tx>
            <c:strRef>
              <c:f>Summary!$G$2</c:f>
              <c:strCache>
                <c:ptCount val="1"/>
                <c:pt idx="0">
                  <c:v>Solar fraction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5984848484848495E-2"/>
                  <c:y val="-3.0245746691871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776-468E-B968-C040818059B3}"/>
                </c:ext>
              </c:extLst>
            </c:dLbl>
            <c:dLbl>
              <c:idx val="1"/>
              <c:layout>
                <c:manualLayout>
                  <c:x val="-3.4090909090909088E-2"/>
                  <c:y val="-3.02457466918714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776-468E-B968-C040818059B3}"/>
                </c:ext>
              </c:extLst>
            </c:dLbl>
            <c:dLbl>
              <c:idx val="2"/>
              <c:layout>
                <c:manualLayout>
                  <c:x val="-3.4090909090909123E-2"/>
                  <c:y val="-3.7807183364839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776-468E-B968-C040818059B3}"/>
                </c:ext>
              </c:extLst>
            </c:dLbl>
            <c:dLbl>
              <c:idx val="3"/>
              <c:layout>
                <c:manualLayout>
                  <c:x val="-2.2727272727272728E-2"/>
                  <c:y val="-3.7807183364839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776-468E-B968-C040818059B3}"/>
                </c:ext>
              </c:extLst>
            </c:dLbl>
            <c:dLbl>
              <c:idx val="4"/>
              <c:layout>
                <c:manualLayout>
                  <c:x val="-6.9597286784935019E-3"/>
                  <c:y val="-5.67541530151356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776-468E-B968-C040818059B3}"/>
                </c:ext>
              </c:extLst>
            </c:dLbl>
            <c:dLbl>
              <c:idx val="5"/>
              <c:layout>
                <c:manualLayout>
                  <c:x val="-2.2727272727272728E-2"/>
                  <c:y val="-4.5368620037807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776-468E-B968-C040818059B3}"/>
                </c:ext>
              </c:extLst>
            </c:dLbl>
            <c:dLbl>
              <c:idx val="6"/>
              <c:layout>
                <c:manualLayout>
                  <c:x val="-4.8489430161591338E-2"/>
                  <c:y val="-3.8537258663063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2776-468E-B968-C040818059B3}"/>
                </c:ext>
              </c:extLst>
            </c:dLbl>
            <c:dLbl>
              <c:idx val="7"/>
              <c:layout>
                <c:manualLayout>
                  <c:x val="-6.4393939393939462E-2"/>
                  <c:y val="-5.2930056710775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2776-468E-B968-C040818059B3}"/>
                </c:ext>
              </c:extLst>
            </c:dLbl>
            <c:dLbl>
              <c:idx val="8"/>
              <c:layout>
                <c:manualLayout>
                  <c:x val="-7.0075757575757638E-2"/>
                  <c:y val="-4.0327662255828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2776-468E-B968-C040818059B3}"/>
                </c:ext>
              </c:extLst>
            </c:dLbl>
            <c:dLbl>
              <c:idx val="9"/>
              <c:layout>
                <c:manualLayout>
                  <c:x val="-6.4393939393939392E-2"/>
                  <c:y val="-3.7807183364839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2776-468E-B968-C040818059B3}"/>
                </c:ext>
              </c:extLst>
            </c:dLbl>
            <c:dLbl>
              <c:idx val="10"/>
              <c:layout>
                <c:manualLayout>
                  <c:x val="-4.5454545454545456E-2"/>
                  <c:y val="-3.0245746691871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2776-468E-B968-C040818059B3}"/>
                </c:ext>
              </c:extLst>
            </c:dLbl>
            <c:dLbl>
              <c:idx val="11"/>
              <c:layout>
                <c:manualLayout>
                  <c:x val="-3.9772727272727272E-2"/>
                  <c:y val="-2.2684310018903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2776-468E-B968-C040818059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Summary!$B$19:$B$30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Summary!$G$19:$G$30</c:f>
              <c:numCache>
                <c:formatCode>0%</c:formatCode>
                <c:ptCount val="12"/>
                <c:pt idx="0">
                  <c:v>0.89126995391335351</c:v>
                </c:pt>
                <c:pt idx="1">
                  <c:v>0.81294982920166969</c:v>
                </c:pt>
                <c:pt idx="2">
                  <c:v>0.71270067720594987</c:v>
                </c:pt>
                <c:pt idx="3">
                  <c:v>0.55231190637284877</c:v>
                </c:pt>
                <c:pt idx="4">
                  <c:v>0.52429681593792365</c:v>
                </c:pt>
                <c:pt idx="5">
                  <c:v>0.3847658494079168</c:v>
                </c:pt>
                <c:pt idx="6">
                  <c:v>0.45726426264740427</c:v>
                </c:pt>
                <c:pt idx="7">
                  <c:v>0.51791682766654956</c:v>
                </c:pt>
                <c:pt idx="8">
                  <c:v>0.59627960141141867</c:v>
                </c:pt>
                <c:pt idx="9">
                  <c:v>0.7421022142045357</c:v>
                </c:pt>
                <c:pt idx="10">
                  <c:v>0.84967797283905089</c:v>
                </c:pt>
                <c:pt idx="11">
                  <c:v>0.89562427830549518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776-468E-B968-C040818059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8014208"/>
        <c:axId val="1098018144"/>
      </c:lineChart>
      <c:catAx>
        <c:axId val="111076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0760416"/>
        <c:crosses val="autoZero"/>
        <c:auto val="1"/>
        <c:lblAlgn val="ctr"/>
        <c:lblOffset val="100"/>
        <c:noMultiLvlLbl val="0"/>
      </c:catAx>
      <c:valAx>
        <c:axId val="111076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b="1"/>
                  <a:t>Process Thermal Demand [kWh</a:t>
                </a:r>
                <a:r>
                  <a:rPr lang="en-ZA" b="1" baseline="-25000"/>
                  <a:t>th</a:t>
                </a:r>
                <a:r>
                  <a:rPr lang="en-ZA" b="1"/>
                  <a:t>]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0763368"/>
        <c:crosses val="autoZero"/>
        <c:crossBetween val="between"/>
      </c:valAx>
      <c:valAx>
        <c:axId val="109801814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b="1"/>
                  <a:t>Solar Fraction [%]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8014208"/>
        <c:crosses val="max"/>
        <c:crossBetween val="between"/>
      </c:valAx>
      <c:catAx>
        <c:axId val="10980142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980181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SPH System Component Specific Cost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Sheet1!$G$2</c:f>
              <c:strCache>
                <c:ptCount val="1"/>
                <c:pt idx="0">
                  <c:v>Minimum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Sheet1!$F$3:$F$9</c:f>
              <c:strCache>
                <c:ptCount val="7"/>
                <c:pt idx="0">
                  <c:v>Collectors</c:v>
                </c:pt>
                <c:pt idx="1">
                  <c:v>HE, pumps and control</c:v>
                </c:pt>
                <c:pt idx="2">
                  <c:v>Piping</c:v>
                </c:pt>
                <c:pt idx="3">
                  <c:v>Installation</c:v>
                </c:pt>
                <c:pt idx="4">
                  <c:v>Maintenance</c:v>
                </c:pt>
                <c:pt idx="5">
                  <c:v>Roof strengthning</c:v>
                </c:pt>
                <c:pt idx="6">
                  <c:v>Storage</c:v>
                </c:pt>
              </c:strCache>
            </c:strRef>
          </c:cat>
          <c:val>
            <c:numRef>
              <c:f>Sheet1!$G$3:$G$9</c:f>
              <c:numCache>
                <c:formatCode>_ [$R-1C09]\ * #\ ##0.00_ ;_ [$R-1C09]\ * \-#\ ##0.00_ ;_ [$R-1C09]\ * "-"??_ ;_ @_ </c:formatCode>
                <c:ptCount val="7"/>
                <c:pt idx="0">
                  <c:v>1989</c:v>
                </c:pt>
                <c:pt idx="1">
                  <c:v>918</c:v>
                </c:pt>
                <c:pt idx="2">
                  <c:v>1224</c:v>
                </c:pt>
                <c:pt idx="3">
                  <c:v>765</c:v>
                </c:pt>
                <c:pt idx="4">
                  <c:v>459</c:v>
                </c:pt>
                <c:pt idx="5">
                  <c:v>1071</c:v>
                </c:pt>
                <c:pt idx="6">
                  <c:v>1683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3F-4951-8B4C-D9BF52B83F40}"/>
            </c:ext>
          </c:extLst>
        </c:ser>
        <c:ser>
          <c:idx val="1"/>
          <c:order val="1"/>
          <c:tx>
            <c:strRef>
              <c:f>Sheet1!$I$2</c:f>
              <c:strCache>
                <c:ptCount val="1"/>
                <c:pt idx="0">
                  <c:v>BRB</c:v>
                </c:pt>
              </c:strCache>
            </c:strRef>
          </c:tx>
          <c:spPr>
            <a:pattFill prst="dkUpDiag">
              <a:fgClr>
                <a:schemeClr val="accent4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cat>
            <c:strRef>
              <c:f>Sheet1!$F$3:$F$9</c:f>
              <c:strCache>
                <c:ptCount val="7"/>
                <c:pt idx="0">
                  <c:v>Collectors</c:v>
                </c:pt>
                <c:pt idx="1">
                  <c:v>HE, pumps and control</c:v>
                </c:pt>
                <c:pt idx="2">
                  <c:v>Piping</c:v>
                </c:pt>
                <c:pt idx="3">
                  <c:v>Installation</c:v>
                </c:pt>
                <c:pt idx="4">
                  <c:v>Maintenance</c:v>
                </c:pt>
                <c:pt idx="5">
                  <c:v>Roof strengthning</c:v>
                </c:pt>
                <c:pt idx="6">
                  <c:v>Storage</c:v>
                </c:pt>
              </c:strCache>
            </c:strRef>
          </c:cat>
          <c:val>
            <c:numRef>
              <c:f>Sheet1!$I$3:$I$9</c:f>
              <c:numCache>
                <c:formatCode>_ [$R-1C09]\ * #\ ##0.00_ ;_ [$R-1C09]\ * \-#\ ##0.00_ ;_ [$R-1C09]\ * "-"??_ ;_ @_ </c:formatCode>
                <c:ptCount val="7"/>
                <c:pt idx="0">
                  <c:v>3477.2285856573708</c:v>
                </c:pt>
                <c:pt idx="1">
                  <c:v>6536.2400398406389</c:v>
                </c:pt>
                <c:pt idx="2">
                  <c:v>3062.7768924302791</c:v>
                </c:pt>
                <c:pt idx="3">
                  <c:v>2886.4541832669324</c:v>
                </c:pt>
                <c:pt idx="4">
                  <c:v>747.01195219123508</c:v>
                </c:pt>
                <c:pt idx="5">
                  <c:v>1002.2410358565738</c:v>
                </c:pt>
                <c:pt idx="6">
                  <c:v>3086.272410358566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3F-4951-8B4C-D9BF52B83F40}"/>
            </c:ext>
          </c:extLst>
        </c:ser>
        <c:ser>
          <c:idx val="2"/>
          <c:order val="2"/>
          <c:tx>
            <c:strRef>
              <c:f>Sheet1!$J$2</c:f>
              <c:strCache>
                <c:ptCount val="1"/>
                <c:pt idx="0">
                  <c:v>Maximum</c:v>
                </c:pt>
              </c:strCache>
            </c:strRef>
          </c:tx>
          <c:spPr>
            <a:pattFill prst="pct80">
              <a:fgClr>
                <a:schemeClr val="accent4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cat>
            <c:strRef>
              <c:f>Sheet1!$F$3:$F$9</c:f>
              <c:strCache>
                <c:ptCount val="7"/>
                <c:pt idx="0">
                  <c:v>Collectors</c:v>
                </c:pt>
                <c:pt idx="1">
                  <c:v>HE, pumps and control</c:v>
                </c:pt>
                <c:pt idx="2">
                  <c:v>Piping</c:v>
                </c:pt>
                <c:pt idx="3">
                  <c:v>Installation</c:v>
                </c:pt>
                <c:pt idx="4">
                  <c:v>Maintenance</c:v>
                </c:pt>
                <c:pt idx="5">
                  <c:v>Roof strengthning</c:v>
                </c:pt>
                <c:pt idx="6">
                  <c:v>Storage</c:v>
                </c:pt>
              </c:strCache>
            </c:strRef>
          </c:cat>
          <c:val>
            <c:numRef>
              <c:f>Sheet1!$J$3:$J$9</c:f>
              <c:numCache>
                <c:formatCode>_ [$R-1C09]\ * #\ ##0.00_ ;_ [$R-1C09]\ * \-#\ ##0.00_ ;_ [$R-1C09]\ * "-"??_ ;_ @_ </c:formatCode>
                <c:ptCount val="7"/>
                <c:pt idx="0">
                  <c:v>5508</c:v>
                </c:pt>
                <c:pt idx="1">
                  <c:v>6120</c:v>
                </c:pt>
                <c:pt idx="2">
                  <c:v>5661</c:v>
                </c:pt>
                <c:pt idx="3">
                  <c:v>3213</c:v>
                </c:pt>
                <c:pt idx="4">
                  <c:v>1377</c:v>
                </c:pt>
                <c:pt idx="5">
                  <c:v>1683</c:v>
                </c:pt>
                <c:pt idx="6">
                  <c:v>8109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3F-4951-8B4C-D9BF52B83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8212192"/>
        <c:axId val="1108222688"/>
      </c:barChart>
      <c:catAx>
        <c:axId val="110821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8222688"/>
        <c:crosses val="autoZero"/>
        <c:auto val="1"/>
        <c:lblAlgn val="ctr"/>
        <c:lblOffset val="100"/>
        <c:noMultiLvlLbl val="0"/>
      </c:catAx>
      <c:valAx>
        <c:axId val="1108222688"/>
        <c:scaling>
          <c:orientation val="minMax"/>
          <c:max val="9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Cost per collector area [R/m</a:t>
                </a:r>
                <a:r>
                  <a:rPr lang="en-US" baseline="30000"/>
                  <a:t>2</a:t>
                </a:r>
                <a:r>
                  <a:rPr lang="en-US"/>
                  <a:t>]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 [$R-1C09]\ * #\ ##0.00_ ;_ [$R-1C09]\ * \-#\ ##0.00_ ;_ [$R-1C09]\ * &quot;-&quot;??_ ;_ @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821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C8238-B392-844F-AC6B-4C2BEF32F14B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9987C-A00B-D241-AD28-68868C4E43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377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F838F-EF72-CC4C-B2BF-0B4AB303BA53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0F931-C0EF-2945-BDB6-8EFC55327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62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Placeholder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39" b="10137"/>
          <a:stretch/>
        </p:blipFill>
        <p:spPr>
          <a:xfrm>
            <a:off x="0" y="-30480"/>
            <a:ext cx="9252623" cy="5204460"/>
          </a:xfrm>
          <a:prstGeom prst="rect">
            <a:avLst/>
          </a:prstGeom>
        </p:spPr>
      </p:pic>
      <p:pic>
        <p:nvPicPr>
          <p:cNvPr id="1027" name="Picture 3" descr="C:\STERG\ci\Sterg Replacement logo's\Sterg-Large-logo1.jpg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2000" y="428400"/>
            <a:ext cx="2512800" cy="8263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7093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RSES banner wit nuut 201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040" y="4353575"/>
            <a:ext cx="2041136" cy="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Placeholder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000"/>
          <a:stretch/>
        </p:blipFill>
        <p:spPr bwMode="auto">
          <a:xfrm>
            <a:off x="0" y="0"/>
            <a:ext cx="9144000" cy="1611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 userDrawn="1"/>
        </p:nvSpPr>
        <p:spPr>
          <a:xfrm>
            <a:off x="4425519" y="41632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43638" y="1087400"/>
            <a:ext cx="284182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2"/>
          <p:cNvSpPr>
            <a:spLocks noGrp="1"/>
          </p:cNvSpPr>
          <p:nvPr>
            <p:ph type="title" hasCustomPrompt="1"/>
          </p:nvPr>
        </p:nvSpPr>
        <p:spPr>
          <a:xfrm>
            <a:off x="720725" y="619401"/>
            <a:ext cx="7317368" cy="46799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12" name="Rectangle 4"/>
          <p:cNvSpPr>
            <a:spLocks noGrp="1" noChangeArrowheads="1"/>
          </p:cNvSpPr>
          <p:nvPr>
            <p:ph idx="10" hasCustomPrompt="1"/>
          </p:nvPr>
        </p:nvSpPr>
        <p:spPr bwMode="auto">
          <a:xfrm>
            <a:off x="720724" y="1895913"/>
            <a:ext cx="7869009" cy="74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>
              <a:buFont typeface="Arial"/>
              <a:buNone/>
              <a:defRPr>
                <a:solidFill>
                  <a:schemeClr val="accent1"/>
                </a:solidFill>
              </a:defRPr>
            </a:lvl1pPr>
            <a:lvl2pPr marL="457200" indent="0" algn="ctr">
              <a:buFont typeface="Arial"/>
              <a:buNone/>
              <a:defRPr>
                <a:solidFill>
                  <a:schemeClr val="accent1"/>
                </a:solidFill>
              </a:defRPr>
            </a:lvl2pPr>
            <a:lvl3pPr marL="914400" indent="0" algn="ctr">
              <a:buFont typeface="Arial"/>
              <a:buNone/>
              <a:defRPr>
                <a:solidFill>
                  <a:schemeClr val="accent1"/>
                </a:solidFill>
              </a:defRPr>
            </a:lvl3pPr>
            <a:lvl4pPr marL="1371600" indent="0" algn="ctr">
              <a:buFont typeface="Arial"/>
              <a:buNone/>
              <a:defRPr>
                <a:solidFill>
                  <a:schemeClr val="accent1"/>
                </a:solidFill>
              </a:defRPr>
            </a:lvl4pPr>
            <a:lvl5pPr marL="1828800" indent="0" algn="ctr">
              <a:buFont typeface="Arial"/>
              <a:buNone/>
              <a:defRPr>
                <a:solidFill>
                  <a:schemeClr val="accent1"/>
                </a:solidFill>
              </a:defRPr>
            </a:lvl5pPr>
          </a:lstStyle>
          <a:p>
            <a:pPr marL="0" indent="0" algn="ctr">
              <a:buNone/>
            </a:pPr>
            <a:r>
              <a:rPr lang="en-ZA" b="1" dirty="0" smtClean="0">
                <a:solidFill>
                  <a:srgbClr val="F9BC2E"/>
                </a:solidFill>
              </a:rPr>
              <a:t>A. Author, B. Author &amp; C. Author</a:t>
            </a:r>
            <a:endParaRPr lang="en-GB" b="1" dirty="0" smtClean="0">
              <a:solidFill>
                <a:srgbClr val="F9BC2E"/>
              </a:solidFill>
            </a:endParaRPr>
          </a:p>
        </p:txBody>
      </p:sp>
      <p:sp>
        <p:nvSpPr>
          <p:cNvPr id="13" name="Rectangle 4"/>
          <p:cNvSpPr>
            <a:spLocks noGrp="1" noChangeArrowheads="1"/>
          </p:cNvSpPr>
          <p:nvPr>
            <p:ph idx="11"/>
          </p:nvPr>
        </p:nvSpPr>
        <p:spPr bwMode="auto">
          <a:xfrm>
            <a:off x="720723" y="2826539"/>
            <a:ext cx="7869010" cy="1706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6153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879475"/>
            <a:ext cx="7702550" cy="539605"/>
          </a:xfrm>
          <a:prstGeom prst="rect">
            <a:avLst/>
          </a:prstGeom>
        </p:spPr>
        <p:txBody>
          <a:bodyPr lIns="0" tIns="0" rIns="0" bIns="0" numCol="2" spcCol="216000"/>
          <a:lstStyle>
            <a:lvl1pPr marL="0" indent="0" algn="just">
              <a:spcBef>
                <a:spcPts val="0"/>
              </a:spcBef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720725" y="1625600"/>
            <a:ext cx="7136342" cy="2760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pic>
        <p:nvPicPr>
          <p:cNvPr id="6" name="Picture 2" descr="CRSES banner wit nuut 201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345" y="4678825"/>
            <a:ext cx="1140754" cy="406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7564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082" b="9242"/>
          <a:stretch/>
        </p:blipFill>
        <p:spPr>
          <a:xfrm>
            <a:off x="0" y="-15240"/>
            <a:ext cx="9252623" cy="518922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720725" y="776052"/>
            <a:ext cx="3006559" cy="646331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/>
                <a:cs typeface="Montserrat"/>
              </a:rPr>
              <a:t>ACKNOWLEDGEMENTS: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ontserrat"/>
              <a:cs typeface="Montserrat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5239264" y="1789963"/>
            <a:ext cx="2481875" cy="9425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9BC2E"/>
                </a:solidFill>
                <a:effectLst/>
                <a:uLnTx/>
                <a:uFillTx/>
                <a:latin typeface="Montserrat"/>
                <a:cs typeface="Montserrat"/>
              </a:rPr>
              <a:t>CONTACT DETAILS: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600" b="1" i="0" u="none" strike="noStrike" kern="0" cap="none" spc="0" normalizeH="0" baseline="0" noProof="0" dirty="0" smtClean="0">
              <a:ln>
                <a:noFill/>
              </a:ln>
              <a:solidFill>
                <a:srgbClr val="F9BC2E"/>
              </a:solidFill>
              <a:effectLst/>
              <a:uLnTx/>
              <a:uFillTx/>
              <a:latin typeface="Montserrat"/>
              <a:cs typeface="Montserrat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500" b="1" i="0" u="none" strike="noStrike" kern="0" cap="none" spc="0" normalizeH="0" baseline="0" noProof="0" dirty="0" smtClean="0">
              <a:ln>
                <a:noFill/>
              </a:ln>
              <a:solidFill>
                <a:srgbClr val="F9BC2E"/>
              </a:solidFill>
              <a:effectLst/>
              <a:uLnTx/>
              <a:uFillTx/>
              <a:latin typeface="Montserrat"/>
              <a:cs typeface="Montserrat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363458" y="4497940"/>
            <a:ext cx="6883616" cy="5847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Montserrat"/>
              </a:rPr>
              <a:t>visit us: concentrating.sun.ac.za</a:t>
            </a:r>
          </a:p>
        </p:txBody>
      </p:sp>
      <p:sp>
        <p:nvSpPr>
          <p:cNvPr id="2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20725" y="339726"/>
            <a:ext cx="7317368" cy="4679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baseline="0"/>
            </a:lvl1pPr>
          </a:lstStyle>
          <a:p>
            <a:r>
              <a:rPr lang="en-US" dirty="0" smtClean="0"/>
              <a:t>THANK YOU (click to edit)</a:t>
            </a:r>
            <a:endParaRPr lang="en-US" dirty="0"/>
          </a:p>
        </p:txBody>
      </p:sp>
      <p:cxnSp>
        <p:nvCxnSpPr>
          <p:cNvPr id="23" name="직선 연결선 25"/>
          <p:cNvCxnSpPr/>
          <p:nvPr userDrawn="1"/>
        </p:nvCxnSpPr>
        <p:spPr>
          <a:xfrm>
            <a:off x="720725" y="742964"/>
            <a:ext cx="32403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텍스트 개체 틀 4"/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1228395"/>
            <a:ext cx="7702550" cy="1464005"/>
          </a:xfrm>
          <a:prstGeom prst="rect">
            <a:avLst/>
          </a:prstGeom>
        </p:spPr>
        <p:txBody>
          <a:bodyPr lIns="0" tIns="0" rIns="0" bIns="0" numCol="2" spcCol="216000"/>
          <a:lstStyle>
            <a:lvl1pPr marL="0" indent="0" algn="just">
              <a:spcBef>
                <a:spcPts val="0"/>
              </a:spcBef>
              <a:buNone/>
              <a:defRPr lang="en-US" altLang="ko-KR" sz="1800" b="1" kern="1200" dirty="0" smtClean="0">
                <a:solidFill>
                  <a:schemeClr val="tx2">
                    <a:lumMod val="75000"/>
                    <a:alpha val="70000"/>
                  </a:schemeClr>
                </a:solidFill>
                <a:latin typeface="Montserrat"/>
                <a:ea typeface="Montserrat"/>
                <a:cs typeface="Montserrat"/>
              </a:defRPr>
            </a:lvl1pPr>
            <a:lvl2pPr marL="4572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</a:lstStyle>
          <a:p>
            <a:pPr lvl="0"/>
            <a:r>
              <a:rPr lang="en-US" altLang="ko-KR" dirty="0" smtClean="0"/>
              <a:t>CLICK TO EDIT</a:t>
            </a:r>
          </a:p>
        </p:txBody>
      </p:sp>
      <p:sp>
        <p:nvSpPr>
          <p:cNvPr id="25" name="텍스트 개체 틀 4"/>
          <p:cNvSpPr>
            <a:spLocks noGrp="1"/>
          </p:cNvSpPr>
          <p:nvPr>
            <p:ph type="body" sz="quarter" idx="11" hasCustomPrompt="1"/>
          </p:nvPr>
        </p:nvSpPr>
        <p:spPr>
          <a:xfrm>
            <a:off x="5350548" y="2409334"/>
            <a:ext cx="7702550" cy="2114406"/>
          </a:xfrm>
          <a:prstGeom prst="rect">
            <a:avLst/>
          </a:prstGeom>
        </p:spPr>
        <p:txBody>
          <a:bodyPr lIns="0" tIns="0" rIns="0" bIns="0" numCol="2" spcCol="216000"/>
          <a:lstStyle>
            <a:lvl1pPr marL="0" marR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altLang="ko-KR" sz="1500" b="1" kern="120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</a:lstStyle>
          <a:p>
            <a:pPr lvl="0"/>
            <a:r>
              <a:rPr lang="en-US" altLang="ko-KR" dirty="0" smtClean="0"/>
              <a:t>AUTHOR</a:t>
            </a:r>
          </a:p>
          <a:p>
            <a:pPr lvl="0"/>
            <a:endParaRPr lang="en-US" altLang="ko-KR" dirty="0" smtClean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5344993" y="2618229"/>
            <a:ext cx="3170099" cy="1015663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9BC2E"/>
                </a:solidFill>
                <a:effectLst/>
                <a:uLnTx/>
                <a:uFillTx/>
                <a:latin typeface="Montserrat"/>
                <a:cs typeface="Montserrat"/>
              </a:rPr>
              <a:t>Solar Thermal Energy Research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9BC2E"/>
                </a:solidFill>
                <a:effectLst/>
                <a:uLnTx/>
                <a:uFillTx/>
                <a:latin typeface="Montserrat"/>
                <a:cs typeface="Montserrat"/>
              </a:rPr>
              <a:t>Group (STERG)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9BC2E"/>
                </a:solidFill>
                <a:effectLst/>
                <a:uLnTx/>
                <a:uFillTx/>
                <a:latin typeface="Montserrat"/>
                <a:cs typeface="Montserrat"/>
              </a:rPr>
              <a:t>Stellenbosch University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9BC2E"/>
                </a:solidFill>
                <a:effectLst/>
                <a:uLnTx/>
                <a:uFillTx/>
                <a:latin typeface="Montserrat"/>
                <a:cs typeface="Montserrat"/>
              </a:rPr>
              <a:t>South Africa </a:t>
            </a:r>
          </a:p>
        </p:txBody>
      </p:sp>
    </p:spTree>
    <p:extLst>
      <p:ext uri="{BB962C8B-B14F-4D97-AF65-F5344CB8AC3E}">
        <p14:creationId xmlns:p14="http://schemas.microsoft.com/office/powerpoint/2010/main" val="229348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 with 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0" hasCustomPrompt="1"/>
          </p:nvPr>
        </p:nvSpPr>
        <p:spPr>
          <a:xfrm>
            <a:off x="6661150" y="879475"/>
            <a:ext cx="1763713" cy="2994125"/>
          </a:xfrm>
          <a:prstGeom prst="rect">
            <a:avLst/>
          </a:prstGeom>
        </p:spPr>
        <p:txBody>
          <a:bodyPr lIns="0" tIns="0" rIns="0" bIns="0"/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lang="en-US" altLang="ko-KR" sz="1050" kern="1200" dirty="0" smtClean="0">
                <a:gradFill>
                  <a:gsLst>
                    <a:gs pos="0">
                      <a:schemeClr val="tx1">
                        <a:alpha val="70000"/>
                      </a:schemeClr>
                    </a:gs>
                    <a:gs pos="100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Montserrat"/>
                <a:ea typeface="Montserrat"/>
                <a:cs typeface="Montserrat"/>
              </a:defRPr>
            </a:lvl1pPr>
            <a:lvl2pPr marL="4572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31673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42955" y="4682750"/>
            <a:ext cx="1085892" cy="3571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8542" r="2260" b="7774"/>
          <a:stretch/>
        </p:blipFill>
        <p:spPr>
          <a:xfrm>
            <a:off x="2125138" y="4753780"/>
            <a:ext cx="1274064" cy="273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725" y="339726"/>
            <a:ext cx="7317368" cy="4679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Oval 8"/>
          <p:cNvSpPr>
            <a:spLocks noChangeAspect="1"/>
          </p:cNvSpPr>
          <p:nvPr userDrawn="1"/>
        </p:nvSpPr>
        <p:spPr>
          <a:xfrm flipH="1">
            <a:off x="8244863" y="4821221"/>
            <a:ext cx="180000" cy="180000"/>
          </a:xfrm>
          <a:prstGeom prst="ellipse">
            <a:avLst/>
          </a:prstGeom>
          <a:solidFill>
            <a:srgbClr val="F9BC2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10800" rtlCol="0" anchor="ctr"/>
          <a:lstStyle/>
          <a:p>
            <a:pPr algn="ctr"/>
            <a:endParaRPr lang="en-US" sz="900" dirty="0">
              <a:gradFill flip="none" rotWithShape="1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atin typeface="Bebas Neue"/>
            </a:endParaRPr>
          </a:p>
        </p:txBody>
      </p:sp>
      <p:sp>
        <p:nvSpPr>
          <p:cNvPr id="11" name="자유형 64">
            <a:hlinkClick r:id="" action="ppaction://hlinkshowjump?jump=nextslide"/>
          </p:cNvPr>
          <p:cNvSpPr/>
          <p:nvPr userDrawn="1"/>
        </p:nvSpPr>
        <p:spPr>
          <a:xfrm>
            <a:off x="8244863" y="339725"/>
            <a:ext cx="180020" cy="180020"/>
          </a:xfrm>
          <a:custGeom>
            <a:avLst/>
            <a:gdLst>
              <a:gd name="connsiteX0" fmla="*/ 70888 w 180020"/>
              <a:gd name="connsiteY0" fmla="*/ 36035 h 180020"/>
              <a:gd name="connsiteX1" fmla="*/ 70888 w 180020"/>
              <a:gd name="connsiteY1" fmla="*/ 53498 h 180020"/>
              <a:gd name="connsiteX2" fmla="*/ 115338 w 180020"/>
              <a:gd name="connsiteY2" fmla="*/ 90010 h 180020"/>
              <a:gd name="connsiteX3" fmla="*/ 70888 w 180020"/>
              <a:gd name="connsiteY3" fmla="*/ 126523 h 180020"/>
              <a:gd name="connsiteX4" fmla="*/ 70888 w 180020"/>
              <a:gd name="connsiteY4" fmla="*/ 143985 h 180020"/>
              <a:gd name="connsiteX5" fmla="*/ 135975 w 180020"/>
              <a:gd name="connsiteY5" fmla="*/ 90010 h 180020"/>
              <a:gd name="connsiteX6" fmla="*/ 90010 w 180020"/>
              <a:gd name="connsiteY6" fmla="*/ 0 h 180020"/>
              <a:gd name="connsiteX7" fmla="*/ 180020 w 180020"/>
              <a:gd name="connsiteY7" fmla="*/ 90010 h 180020"/>
              <a:gd name="connsiteX8" fmla="*/ 90010 w 180020"/>
              <a:gd name="connsiteY8" fmla="*/ 180020 h 180020"/>
              <a:gd name="connsiteX9" fmla="*/ 0 w 180020"/>
              <a:gd name="connsiteY9" fmla="*/ 90010 h 180020"/>
              <a:gd name="connsiteX10" fmla="*/ 90010 w 180020"/>
              <a:gd name="connsiteY10" fmla="*/ 0 h 18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0020" h="180020">
                <a:moveTo>
                  <a:pt x="70888" y="36035"/>
                </a:moveTo>
                <a:lnTo>
                  <a:pt x="70888" y="53498"/>
                </a:lnTo>
                <a:lnTo>
                  <a:pt x="115338" y="90010"/>
                </a:lnTo>
                <a:lnTo>
                  <a:pt x="70888" y="126523"/>
                </a:lnTo>
                <a:lnTo>
                  <a:pt x="70888" y="143985"/>
                </a:lnTo>
                <a:lnTo>
                  <a:pt x="135975" y="90010"/>
                </a:lnTo>
                <a:close/>
                <a:moveTo>
                  <a:pt x="90010" y="0"/>
                </a:moveTo>
                <a:cubicBezTo>
                  <a:pt x="139721" y="0"/>
                  <a:pt x="180020" y="40299"/>
                  <a:pt x="180020" y="90010"/>
                </a:cubicBezTo>
                <a:cubicBezTo>
                  <a:pt x="180020" y="139721"/>
                  <a:pt x="139721" y="180020"/>
                  <a:pt x="90010" y="180020"/>
                </a:cubicBezTo>
                <a:cubicBezTo>
                  <a:pt x="40299" y="180020"/>
                  <a:pt x="0" y="139721"/>
                  <a:pt x="0" y="90010"/>
                </a:cubicBezTo>
                <a:cubicBezTo>
                  <a:pt x="0" y="40299"/>
                  <a:pt x="40299" y="0"/>
                  <a:pt x="90010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Montserrat"/>
            </a:endParaRPr>
          </a:p>
        </p:txBody>
      </p:sp>
      <p:sp>
        <p:nvSpPr>
          <p:cNvPr id="12" name="자유형 63">
            <a:hlinkClick r:id="" action="ppaction://hlinkshowjump?jump=previousslide"/>
          </p:cNvPr>
          <p:cNvSpPr/>
          <p:nvPr userDrawn="1"/>
        </p:nvSpPr>
        <p:spPr>
          <a:xfrm flipH="1">
            <a:off x="8038093" y="339725"/>
            <a:ext cx="180020" cy="180020"/>
          </a:xfrm>
          <a:custGeom>
            <a:avLst/>
            <a:gdLst>
              <a:gd name="connsiteX0" fmla="*/ 70889 w 180020"/>
              <a:gd name="connsiteY0" fmla="*/ 36035 h 180020"/>
              <a:gd name="connsiteX1" fmla="*/ 135976 w 180020"/>
              <a:gd name="connsiteY1" fmla="*/ 90010 h 180020"/>
              <a:gd name="connsiteX2" fmla="*/ 70889 w 180020"/>
              <a:gd name="connsiteY2" fmla="*/ 143985 h 180020"/>
              <a:gd name="connsiteX3" fmla="*/ 70889 w 180020"/>
              <a:gd name="connsiteY3" fmla="*/ 126523 h 180020"/>
              <a:gd name="connsiteX4" fmla="*/ 115339 w 180020"/>
              <a:gd name="connsiteY4" fmla="*/ 90010 h 180020"/>
              <a:gd name="connsiteX5" fmla="*/ 70889 w 180020"/>
              <a:gd name="connsiteY5" fmla="*/ 53498 h 180020"/>
              <a:gd name="connsiteX6" fmla="*/ 90010 w 180020"/>
              <a:gd name="connsiteY6" fmla="*/ 0 h 180020"/>
              <a:gd name="connsiteX7" fmla="*/ 0 w 180020"/>
              <a:gd name="connsiteY7" fmla="*/ 90010 h 180020"/>
              <a:gd name="connsiteX8" fmla="*/ 90010 w 180020"/>
              <a:gd name="connsiteY8" fmla="*/ 180020 h 180020"/>
              <a:gd name="connsiteX9" fmla="*/ 180020 w 180020"/>
              <a:gd name="connsiteY9" fmla="*/ 90010 h 180020"/>
              <a:gd name="connsiteX10" fmla="*/ 90010 w 180020"/>
              <a:gd name="connsiteY10" fmla="*/ 0 h 18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0020" h="180020">
                <a:moveTo>
                  <a:pt x="70889" y="36035"/>
                </a:moveTo>
                <a:lnTo>
                  <a:pt x="135976" y="90010"/>
                </a:lnTo>
                <a:lnTo>
                  <a:pt x="70889" y="143985"/>
                </a:lnTo>
                <a:lnTo>
                  <a:pt x="70889" y="126523"/>
                </a:lnTo>
                <a:lnTo>
                  <a:pt x="115339" y="90010"/>
                </a:lnTo>
                <a:lnTo>
                  <a:pt x="70889" y="53498"/>
                </a:lnTo>
                <a:close/>
                <a:moveTo>
                  <a:pt x="90010" y="0"/>
                </a:moveTo>
                <a:cubicBezTo>
                  <a:pt x="40299" y="0"/>
                  <a:pt x="0" y="40299"/>
                  <a:pt x="0" y="90010"/>
                </a:cubicBezTo>
                <a:cubicBezTo>
                  <a:pt x="0" y="139721"/>
                  <a:pt x="40299" y="180020"/>
                  <a:pt x="90010" y="180020"/>
                </a:cubicBezTo>
                <a:cubicBezTo>
                  <a:pt x="139721" y="180020"/>
                  <a:pt x="180020" y="139721"/>
                  <a:pt x="180020" y="90010"/>
                </a:cubicBezTo>
                <a:cubicBezTo>
                  <a:pt x="180020" y="40299"/>
                  <a:pt x="139721" y="0"/>
                  <a:pt x="90010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Montserrat"/>
            </a:endParaRPr>
          </a:p>
        </p:txBody>
      </p:sp>
      <p:sp>
        <p:nvSpPr>
          <p:cNvPr id="32" name="슬라이드 번호 개체 틀 4"/>
          <p:cNvSpPr txBox="1">
            <a:spLocks/>
          </p:cNvSpPr>
          <p:nvPr userDrawn="1"/>
        </p:nvSpPr>
        <p:spPr>
          <a:xfrm>
            <a:off x="8126896" y="4802431"/>
            <a:ext cx="413810" cy="180000"/>
          </a:xfrm>
          <a:prstGeom prst="rect">
            <a:avLst/>
          </a:prstGeom>
        </p:spPr>
        <p:txBody>
          <a:bodyPr tIns="0" bIns="0" anchor="ctr"/>
          <a:lstStyle>
            <a:defPPr>
              <a:defRPr lang="ko-KR"/>
            </a:defPPr>
            <a:lvl1pPr marL="0" algn="ctr" defTabSz="914400" rtl="0" eaLnBrk="1" latinLnBrk="1" hangingPunct="1">
              <a:defRPr sz="900" kern="12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atin typeface="Bebas Neue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FEC24EB-3711-4D66-BFBD-A4C517DC603E}" type="slidenum">
              <a:rPr lang="ko-KR" altLang="en-US" b="1" baseline="0" smtClean="0">
                <a:solidFill>
                  <a:schemeClr val="bg2"/>
                </a:solidFill>
                <a:latin typeface="Montserrat"/>
                <a:ea typeface="Montserrat"/>
              </a:rPr>
              <a:pPr/>
              <a:t>‹#›</a:t>
            </a:fld>
            <a:endParaRPr lang="ko-KR" altLang="en-US" b="1" baseline="0" dirty="0">
              <a:solidFill>
                <a:schemeClr val="bg2"/>
              </a:solidFill>
              <a:latin typeface="Montserrat"/>
              <a:ea typeface="Montserrat"/>
            </a:endParaRPr>
          </a:p>
        </p:txBody>
      </p:sp>
      <p:cxnSp>
        <p:nvCxnSpPr>
          <p:cNvPr id="33" name="직선 연결선 25"/>
          <p:cNvCxnSpPr/>
          <p:nvPr userDrawn="1"/>
        </p:nvCxnSpPr>
        <p:spPr>
          <a:xfrm>
            <a:off x="720725" y="742964"/>
            <a:ext cx="32403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 userDrawn="1"/>
        </p:nvGrpSpPr>
        <p:grpSpPr>
          <a:xfrm>
            <a:off x="6206772" y="4702462"/>
            <a:ext cx="2029178" cy="376237"/>
            <a:chOff x="6206772" y="4702462"/>
            <a:chExt cx="2029178" cy="376237"/>
          </a:xfrm>
        </p:grpSpPr>
        <p:sp>
          <p:nvSpPr>
            <p:cNvPr id="8" name="바닥글 개체 틀 3"/>
            <p:cNvSpPr txBox="1">
              <a:spLocks/>
            </p:cNvSpPr>
            <p:nvPr userDrawn="1"/>
          </p:nvSpPr>
          <p:spPr>
            <a:xfrm>
              <a:off x="6206772" y="4702462"/>
              <a:ext cx="2029178" cy="376237"/>
            </a:xfrm>
            <a:prstGeom prst="rect">
              <a:avLst/>
            </a:prstGeom>
          </p:spPr>
          <p:txBody>
            <a:bodyPr anchor="ctr"/>
            <a:lstStyle>
              <a:defPPr>
                <a:defRPr lang="ko-KR"/>
              </a:defPPr>
              <a:lvl1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 typeface="Arial" pitchFamily="34" charset="0"/>
                <a:buNone/>
                <a:tabLst/>
                <a:defRPr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baseline="0" dirty="0" smtClean="0">
                  <a:solidFill>
                    <a:schemeClr val="tx1">
                      <a:alpha val="50000"/>
                    </a:schemeClr>
                  </a:solidFill>
                  <a:latin typeface="Montserrat"/>
                  <a:ea typeface="Roboto Light" pitchFamily="2" charset="0"/>
                  <a:cs typeface="Montserrat"/>
                </a:rPr>
                <a:t>concentrating.sun.ac.za </a:t>
              </a:r>
            </a:p>
            <a:p>
              <a:pPr>
                <a:defRPr/>
              </a:pPr>
              <a:r>
                <a:rPr lang="en-US" dirty="0" smtClean="0">
                  <a:solidFill>
                    <a:schemeClr val="tx1">
                      <a:alpha val="50000"/>
                    </a:schemeClr>
                  </a:solidFill>
                  <a:latin typeface="Montserrat"/>
                  <a:ea typeface="Roboto Light" pitchFamily="2" charset="0"/>
                </a:rPr>
                <a:t>sterg@sun.ac.za</a:t>
              </a:r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6765707" y="4756191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ZA" sz="600" kern="1200" dirty="0" smtClean="0">
                  <a:solidFill>
                    <a:schemeClr val="tx1">
                      <a:alpha val="50000"/>
                    </a:schemeClr>
                  </a:solidFill>
                  <a:latin typeface="Montserrat"/>
                  <a:ea typeface="Roboto Light" pitchFamily="2" charset="0"/>
                  <a:cs typeface="Montserrat"/>
                </a:rPr>
                <a:t>visit</a:t>
              </a:r>
            </a:p>
            <a:p>
              <a:pPr algn="r"/>
              <a:r>
                <a:rPr lang="en-ZA" sz="600" kern="1200" dirty="0" smtClean="0">
                  <a:solidFill>
                    <a:schemeClr val="tx1">
                      <a:alpha val="50000"/>
                    </a:schemeClr>
                  </a:solidFill>
                  <a:latin typeface="Montserrat"/>
                  <a:ea typeface="Roboto Light" pitchFamily="2" charset="0"/>
                  <a:cs typeface="Montserrat"/>
                </a:rPr>
                <a:t>contact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7058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0" r:id="rId2"/>
    <p:sldLayoutId id="2147483654" r:id="rId3"/>
    <p:sldLayoutId id="2147483689" r:id="rId4"/>
    <p:sldLayoutId id="2147483685" r:id="rId5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lnSpc>
          <a:spcPts val="2700"/>
        </a:lnSpc>
        <a:spcBef>
          <a:spcPct val="0"/>
        </a:spcBef>
        <a:buNone/>
        <a:defRPr sz="3000" b="1" kern="1200">
          <a:gradFill flip="none" rotWithShape="1">
            <a:gsLst>
              <a:gs pos="0">
                <a:schemeClr val="tx2"/>
              </a:gs>
              <a:gs pos="100000">
                <a:schemeClr val="tx2"/>
              </a:gs>
            </a:gsLst>
            <a:lin ang="0" scaled="1"/>
            <a:tileRect/>
          </a:gradFill>
          <a:latin typeface="Montserrat"/>
          <a:ea typeface="+mj-ea"/>
          <a:cs typeface="Montserra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Montserrat"/>
          <a:ea typeface="+mn-ea"/>
          <a:cs typeface="Montserra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2"/>
          </a:solidFill>
          <a:latin typeface="Montserrat"/>
          <a:ea typeface="+mn-ea"/>
          <a:cs typeface="Montserra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Montserrat"/>
          <a:ea typeface="+mn-ea"/>
          <a:cs typeface="Montserra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2"/>
          </a:solidFill>
          <a:latin typeface="Montserrat"/>
          <a:ea typeface="+mn-ea"/>
          <a:cs typeface="Montserra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Montserrat"/>
          <a:ea typeface="+mn-ea"/>
          <a:cs typeface="Montserra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755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720724" y="1895913"/>
            <a:ext cx="7869009" cy="930626"/>
          </a:xfrm>
        </p:spPr>
        <p:txBody>
          <a:bodyPr/>
          <a:lstStyle/>
          <a:p>
            <a:r>
              <a:rPr lang="en-GB" dirty="0"/>
              <a:t>Pieter De Wet </a:t>
            </a:r>
            <a:r>
              <a:rPr lang="en-GB" dirty="0" err="1" smtClean="0"/>
              <a:t>Taljaard</a:t>
            </a:r>
            <a:r>
              <a:rPr lang="en-GB" dirty="0" smtClean="0"/>
              <a:t> </a:t>
            </a:r>
            <a:r>
              <a:rPr lang="en-GB" baseline="30000" dirty="0" smtClean="0"/>
              <a:t>a</a:t>
            </a:r>
            <a:r>
              <a:rPr lang="en-GB" dirty="0" smtClean="0"/>
              <a:t>, </a:t>
            </a:r>
            <a:r>
              <a:rPr lang="en-GB" dirty="0"/>
              <a:t>Thomas </a:t>
            </a:r>
            <a:r>
              <a:rPr lang="en-GB" dirty="0" smtClean="0"/>
              <a:t>Harms </a:t>
            </a:r>
            <a:r>
              <a:rPr lang="en-GB" baseline="30000" dirty="0" smtClean="0"/>
              <a:t>a</a:t>
            </a:r>
            <a:r>
              <a:rPr lang="en-GB" dirty="0" smtClean="0"/>
              <a:t>, </a:t>
            </a:r>
            <a:r>
              <a:rPr lang="en-GB" dirty="0"/>
              <a:t>and Ben </a:t>
            </a:r>
            <a:r>
              <a:rPr lang="en-GB" dirty="0" err="1" smtClean="0"/>
              <a:t>Sebitosi</a:t>
            </a:r>
            <a:r>
              <a:rPr lang="en-GB" dirty="0" smtClean="0"/>
              <a:t> </a:t>
            </a:r>
            <a:r>
              <a:rPr lang="en-GB" baseline="30000" dirty="0" smtClean="0"/>
              <a:t>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sz="1800" baseline="30000" dirty="0" smtClean="0"/>
              <a:t>a </a:t>
            </a:r>
            <a:r>
              <a:rPr lang="en-US" sz="1800" dirty="0" smtClean="0"/>
              <a:t>Solar </a:t>
            </a:r>
            <a:r>
              <a:rPr lang="en-US" sz="1800" dirty="0"/>
              <a:t>Thermal Energy </a:t>
            </a:r>
            <a:r>
              <a:rPr lang="en-US" sz="1800" dirty="0" smtClean="0"/>
              <a:t>Research </a:t>
            </a:r>
            <a:r>
              <a:rPr lang="en-US" sz="1800" dirty="0"/>
              <a:t>Group (STERG), </a:t>
            </a:r>
          </a:p>
          <a:p>
            <a:r>
              <a:rPr lang="en-US" sz="1800" dirty="0" smtClean="0"/>
              <a:t>Stellenbosch University</a:t>
            </a:r>
            <a:endParaRPr lang="en-US" sz="1800" dirty="0"/>
          </a:p>
          <a:p>
            <a:r>
              <a:rPr lang="en-US" sz="1800" baseline="30000" dirty="0" smtClean="0"/>
              <a:t>b </a:t>
            </a:r>
            <a:r>
              <a:rPr lang="en-US" sz="1800" dirty="0" smtClean="0"/>
              <a:t>Department of mechanical and mechatronic engineering,</a:t>
            </a:r>
            <a:endParaRPr lang="en-US" sz="1800" dirty="0"/>
          </a:p>
          <a:p>
            <a:r>
              <a:rPr lang="en-US" sz="1800" dirty="0" smtClean="0"/>
              <a:t>Stellenbosch University</a:t>
            </a:r>
            <a:endParaRPr lang="en-US" sz="18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0723" y="331227"/>
            <a:ext cx="7317368" cy="1092056"/>
          </a:xfrm>
        </p:spPr>
        <p:txBody>
          <a:bodyPr/>
          <a:lstStyle/>
          <a:p>
            <a:pPr algn="ctr"/>
            <a:r>
              <a:rPr lang="en-ZA" sz="3200" dirty="0"/>
              <a:t>Integration of solar process heat at a South African microbrewery: a feasibility study </a:t>
            </a:r>
          </a:p>
        </p:txBody>
      </p:sp>
    </p:spTree>
    <p:extLst>
      <p:ext uri="{BB962C8B-B14F-4D97-AF65-F5344CB8AC3E}">
        <p14:creationId xmlns:p14="http://schemas.microsoft.com/office/powerpoint/2010/main" val="419685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SA Solar Resource in Industrial Areas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Background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3" b="4217"/>
          <a:stretch/>
        </p:blipFill>
        <p:spPr>
          <a:xfrm>
            <a:off x="4246212" y="1236362"/>
            <a:ext cx="3913801" cy="3417629"/>
          </a:xfrm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720725" y="1568602"/>
            <a:ext cx="3525487" cy="2478612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 smtClean="0">
                <a:solidFill>
                  <a:schemeClr val="accent5"/>
                </a:solidFill>
              </a:rPr>
              <a:t>Gauteng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000" dirty="0" smtClean="0">
                <a:solidFill>
                  <a:schemeClr val="accent5"/>
                </a:solidFill>
              </a:rPr>
              <a:t>2000 kWh/m</a:t>
            </a:r>
            <a:r>
              <a:rPr lang="en-ZA" sz="2000" baseline="30000" dirty="0" smtClean="0">
                <a:solidFill>
                  <a:schemeClr val="accent5"/>
                </a:solidFill>
              </a:rPr>
              <a:t>2</a:t>
            </a: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Greater Cape Town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000" dirty="0" smtClean="0">
                <a:solidFill>
                  <a:schemeClr val="accent5"/>
                </a:solidFill>
              </a:rPr>
              <a:t>1800 </a:t>
            </a:r>
            <a:r>
              <a:rPr lang="en-ZA" sz="2000" dirty="0">
                <a:solidFill>
                  <a:schemeClr val="accent5"/>
                </a:solidFill>
              </a:rPr>
              <a:t>kWh/m</a:t>
            </a:r>
            <a:r>
              <a:rPr lang="en-ZA" sz="2000" baseline="30000" dirty="0">
                <a:solidFill>
                  <a:schemeClr val="accent5"/>
                </a:solidFill>
              </a:rPr>
              <a:t>2</a:t>
            </a: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Greater Durban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000" dirty="0" smtClean="0">
                <a:solidFill>
                  <a:schemeClr val="accent5"/>
                </a:solidFill>
              </a:rPr>
              <a:t>1600 </a:t>
            </a:r>
            <a:r>
              <a:rPr lang="en-ZA" sz="2000" dirty="0">
                <a:solidFill>
                  <a:schemeClr val="accent5"/>
                </a:solidFill>
              </a:rPr>
              <a:t>kWh/m</a:t>
            </a:r>
            <a:r>
              <a:rPr lang="en-ZA" sz="2000" baseline="30000" dirty="0">
                <a:solidFill>
                  <a:schemeClr val="accent5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421580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Industrial Heat demand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Background</a:t>
            </a:r>
            <a:endParaRPr lang="en-ZA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2"/>
          <a:srcRect t="8205" b="18608"/>
          <a:stretch/>
        </p:blipFill>
        <p:spPr bwMode="auto">
          <a:xfrm>
            <a:off x="4765032" y="807725"/>
            <a:ext cx="2806332" cy="182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5453" b="2373"/>
          <a:stretch/>
        </p:blipFill>
        <p:spPr>
          <a:xfrm>
            <a:off x="994596" y="1911006"/>
            <a:ext cx="2950353" cy="20813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7522"/>
          <a:stretch/>
        </p:blipFill>
        <p:spPr>
          <a:xfrm>
            <a:off x="4891160" y="2766439"/>
            <a:ext cx="2873191" cy="1990170"/>
          </a:xfrm>
          <a:prstGeom prst="rect">
            <a:avLst/>
          </a:prstGeom>
        </p:spPr>
      </p:pic>
      <p:sp>
        <p:nvSpPr>
          <p:cNvPr id="11" name="Text Placeholder 1"/>
          <p:cNvSpPr txBox="1">
            <a:spLocks/>
          </p:cNvSpPr>
          <p:nvPr/>
        </p:nvSpPr>
        <p:spPr>
          <a:xfrm>
            <a:off x="581144" y="4120319"/>
            <a:ext cx="3997758" cy="363962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1600" dirty="0" smtClean="0">
                <a:solidFill>
                  <a:schemeClr val="tx1"/>
                </a:solidFill>
              </a:rPr>
              <a:t>Hess 2015, (Adapted from SATIM 2014)</a:t>
            </a:r>
            <a:endParaRPr lang="en-ZA" sz="1600" dirty="0">
              <a:solidFill>
                <a:schemeClr val="tx1"/>
              </a:solidFill>
            </a:endParaRPr>
          </a:p>
        </p:txBody>
      </p:sp>
      <p:sp>
        <p:nvSpPr>
          <p:cNvPr id="12" name="Text Placeholder 1"/>
          <p:cNvSpPr txBox="1">
            <a:spLocks/>
          </p:cNvSpPr>
          <p:nvPr/>
        </p:nvSpPr>
        <p:spPr>
          <a:xfrm>
            <a:off x="7603192" y="596499"/>
            <a:ext cx="1350012" cy="6190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 smtClean="0">
                <a:solidFill>
                  <a:schemeClr val="accent5"/>
                </a:solidFill>
              </a:rPr>
              <a:t>Sectoral Energy Demand</a:t>
            </a:r>
          </a:p>
        </p:txBody>
      </p:sp>
      <p:sp>
        <p:nvSpPr>
          <p:cNvPr id="14" name="Text Placeholder 1"/>
          <p:cNvSpPr txBox="1">
            <a:spLocks/>
          </p:cNvSpPr>
          <p:nvPr/>
        </p:nvSpPr>
        <p:spPr>
          <a:xfrm>
            <a:off x="174513" y="1545348"/>
            <a:ext cx="1959087" cy="723993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 smtClean="0">
                <a:solidFill>
                  <a:schemeClr val="accent5"/>
                </a:solidFill>
              </a:rPr>
              <a:t>Industrial </a:t>
            </a:r>
            <a:r>
              <a:rPr lang="en-ZA" sz="2000" dirty="0">
                <a:solidFill>
                  <a:schemeClr val="accent5"/>
                </a:solidFill>
              </a:rPr>
              <a:t>E</a:t>
            </a:r>
            <a:r>
              <a:rPr lang="en-ZA" sz="2000" dirty="0" smtClean="0">
                <a:solidFill>
                  <a:schemeClr val="accent5"/>
                </a:solidFill>
              </a:rPr>
              <a:t>nergy Usage </a:t>
            </a:r>
          </a:p>
        </p:txBody>
      </p:sp>
      <p:sp>
        <p:nvSpPr>
          <p:cNvPr id="15" name="Text Placeholder 1"/>
          <p:cNvSpPr txBox="1">
            <a:spLocks/>
          </p:cNvSpPr>
          <p:nvPr/>
        </p:nvSpPr>
        <p:spPr>
          <a:xfrm>
            <a:off x="7603192" y="2443308"/>
            <a:ext cx="1006876" cy="652782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 smtClean="0">
                <a:solidFill>
                  <a:schemeClr val="accent5"/>
                </a:solidFill>
              </a:rPr>
              <a:t>Fuel Source</a:t>
            </a:r>
          </a:p>
        </p:txBody>
      </p:sp>
    </p:spTree>
    <p:extLst>
      <p:ext uri="{BB962C8B-B14F-4D97-AF65-F5344CB8AC3E}">
        <p14:creationId xmlns:p14="http://schemas.microsoft.com/office/powerpoint/2010/main" val="25680090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Technology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B</a:t>
            </a:r>
            <a:r>
              <a:rPr lang="en-ZA" dirty="0" smtClean="0"/>
              <a:t>ackground</a:t>
            </a:r>
            <a:endParaRPr lang="en-ZA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0285" y="722811"/>
            <a:ext cx="5592989" cy="3683726"/>
          </a:xfrm>
          <a:prstGeom prst="rect">
            <a:avLst/>
          </a:prstGeom>
        </p:spPr>
      </p:pic>
      <p:sp>
        <p:nvSpPr>
          <p:cNvPr id="7" name="Text Placeholder 1"/>
          <p:cNvSpPr txBox="1">
            <a:spLocks/>
          </p:cNvSpPr>
          <p:nvPr/>
        </p:nvSpPr>
        <p:spPr>
          <a:xfrm>
            <a:off x="720725" y="1490829"/>
            <a:ext cx="3525487" cy="2987457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 smtClean="0">
                <a:solidFill>
                  <a:schemeClr val="accent5"/>
                </a:solidFill>
              </a:rPr>
              <a:t>Temperature</a:t>
            </a:r>
          </a:p>
          <a:p>
            <a:r>
              <a:rPr lang="en-ZA" sz="2000" dirty="0" smtClean="0">
                <a:solidFill>
                  <a:schemeClr val="accent5"/>
                </a:solidFill>
              </a:rPr>
              <a:t>Supplied</a:t>
            </a:r>
          </a:p>
          <a:p>
            <a:endParaRPr lang="en-ZA" sz="2000" dirty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Stationary vs </a:t>
            </a:r>
          </a:p>
          <a:p>
            <a:r>
              <a:rPr lang="en-ZA" sz="2000" dirty="0" smtClean="0">
                <a:solidFill>
                  <a:schemeClr val="accent5"/>
                </a:solidFill>
              </a:rPr>
              <a:t>Tracking</a:t>
            </a:r>
          </a:p>
          <a:p>
            <a:endParaRPr lang="en-ZA" sz="20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8845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Target industries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Background</a:t>
            </a:r>
            <a:endParaRPr lang="en-Z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720725" y="1419080"/>
            <a:ext cx="6968945" cy="3074543"/>
          </a:xfrm>
        </p:spPr>
        <p:txBody>
          <a:bodyPr/>
          <a:lstStyle/>
          <a:p>
            <a:r>
              <a:rPr lang="en-ZA" dirty="0" smtClean="0"/>
              <a:t>Low temperature heat requirement</a:t>
            </a:r>
          </a:p>
          <a:p>
            <a:r>
              <a:rPr lang="en-ZA" dirty="0" smtClean="0"/>
              <a:t>Constant heat demand</a:t>
            </a:r>
          </a:p>
          <a:p>
            <a:r>
              <a:rPr lang="en-ZA" dirty="0" smtClean="0"/>
              <a:t>High cost fuel source </a:t>
            </a:r>
          </a:p>
          <a:p>
            <a:r>
              <a:rPr lang="en-ZA" dirty="0" smtClean="0"/>
              <a:t>Food and beverage, Textile and </a:t>
            </a:r>
            <a:r>
              <a:rPr lang="en-ZA" dirty="0" err="1" smtClean="0"/>
              <a:t>agri</a:t>
            </a:r>
            <a:r>
              <a:rPr lang="en-ZA" dirty="0" smtClean="0"/>
              <a:t>-processing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310168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Berg River Brewery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Background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20724" y="1419080"/>
            <a:ext cx="7136342" cy="2760133"/>
          </a:xfrm>
        </p:spPr>
        <p:txBody>
          <a:bodyPr/>
          <a:lstStyle/>
          <a:p>
            <a:r>
              <a:rPr lang="en-ZA" dirty="0" smtClean="0"/>
              <a:t>Microbrewery in Paarl, WC</a:t>
            </a:r>
          </a:p>
          <a:p>
            <a:r>
              <a:rPr lang="en-ZA" dirty="0" smtClean="0"/>
              <a:t>Established </a:t>
            </a:r>
            <a:r>
              <a:rPr lang="en-ZA" dirty="0"/>
              <a:t>in </a:t>
            </a:r>
            <a:r>
              <a:rPr lang="en-ZA" dirty="0" smtClean="0"/>
              <a:t>2016</a:t>
            </a:r>
          </a:p>
          <a:p>
            <a:r>
              <a:rPr lang="en-ZA" dirty="0" smtClean="0"/>
              <a:t>Food and Beverage </a:t>
            </a:r>
            <a:r>
              <a:rPr lang="en-ZA" dirty="0"/>
              <a:t>Industry</a:t>
            </a:r>
          </a:p>
          <a:p>
            <a:r>
              <a:rPr lang="en-ZA" dirty="0"/>
              <a:t>Low to medium Temperature requirement </a:t>
            </a:r>
          </a:p>
          <a:p>
            <a:endParaRPr lang="en-ZA" dirty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17" y="98131"/>
            <a:ext cx="2393699" cy="210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043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SPH at BRB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Motivation  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20725" y="1479219"/>
            <a:ext cx="7136342" cy="2760133"/>
          </a:xfrm>
        </p:spPr>
        <p:txBody>
          <a:bodyPr/>
          <a:lstStyle/>
          <a:p>
            <a:r>
              <a:rPr lang="en-ZA" dirty="0" smtClean="0"/>
              <a:t>Unbiased assessment of SPH</a:t>
            </a:r>
          </a:p>
          <a:p>
            <a:r>
              <a:rPr lang="en-ZA" dirty="0" smtClean="0"/>
              <a:t>SPH for small </a:t>
            </a:r>
            <a:r>
              <a:rPr lang="en-ZA" dirty="0"/>
              <a:t>industrial </a:t>
            </a:r>
            <a:r>
              <a:rPr lang="en-ZA" dirty="0" smtClean="0"/>
              <a:t>applications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041661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Per Brew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Thermal Demand</a:t>
            </a:r>
            <a:endParaRPr lang="en-ZA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799475"/>
              </p:ext>
            </p:extLst>
          </p:nvPr>
        </p:nvGraphicFramePr>
        <p:xfrm>
          <a:off x="720725" y="1412036"/>
          <a:ext cx="7702550" cy="2889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7994">
                  <a:extLst>
                    <a:ext uri="{9D8B030D-6E8A-4147-A177-3AD203B41FA5}">
                      <a16:colId xmlns:a16="http://schemas.microsoft.com/office/drawing/2014/main" val="3799304132"/>
                    </a:ext>
                  </a:extLst>
                </a:gridCol>
                <a:gridCol w="903756">
                  <a:extLst>
                    <a:ext uri="{9D8B030D-6E8A-4147-A177-3AD203B41FA5}">
                      <a16:colId xmlns:a16="http://schemas.microsoft.com/office/drawing/2014/main" val="1440337279"/>
                    </a:ext>
                  </a:extLst>
                </a:gridCol>
                <a:gridCol w="966338">
                  <a:extLst>
                    <a:ext uri="{9D8B030D-6E8A-4147-A177-3AD203B41FA5}">
                      <a16:colId xmlns:a16="http://schemas.microsoft.com/office/drawing/2014/main" val="916791431"/>
                    </a:ext>
                  </a:extLst>
                </a:gridCol>
                <a:gridCol w="858109">
                  <a:extLst>
                    <a:ext uri="{9D8B030D-6E8A-4147-A177-3AD203B41FA5}">
                      <a16:colId xmlns:a16="http://schemas.microsoft.com/office/drawing/2014/main" val="3176144130"/>
                    </a:ext>
                  </a:extLst>
                </a:gridCol>
                <a:gridCol w="974069">
                  <a:extLst>
                    <a:ext uri="{9D8B030D-6E8A-4147-A177-3AD203B41FA5}">
                      <a16:colId xmlns:a16="http://schemas.microsoft.com/office/drawing/2014/main" val="2242947671"/>
                    </a:ext>
                  </a:extLst>
                </a:gridCol>
                <a:gridCol w="989531">
                  <a:extLst>
                    <a:ext uri="{9D8B030D-6E8A-4147-A177-3AD203B41FA5}">
                      <a16:colId xmlns:a16="http://schemas.microsoft.com/office/drawing/2014/main" val="1282661497"/>
                    </a:ext>
                  </a:extLst>
                </a:gridCol>
                <a:gridCol w="1020453">
                  <a:extLst>
                    <a:ext uri="{9D8B030D-6E8A-4147-A177-3AD203B41FA5}">
                      <a16:colId xmlns:a16="http://schemas.microsoft.com/office/drawing/2014/main" val="2230935552"/>
                    </a:ext>
                  </a:extLst>
                </a:gridCol>
                <a:gridCol w="1082300">
                  <a:extLst>
                    <a:ext uri="{9D8B030D-6E8A-4147-A177-3AD203B41FA5}">
                      <a16:colId xmlns:a16="http://schemas.microsoft.com/office/drawing/2014/main" val="4211242878"/>
                    </a:ext>
                  </a:extLst>
                </a:gridCol>
              </a:tblGrid>
              <a:tr h="741931"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Start Temp. [°C]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End Temp. [°C]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Specific heat [kWh/m3K]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Volume [L]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Heat Requirement [kWhth]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Percentage of Heat Requirement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7155887"/>
                  </a:ext>
                </a:extLst>
              </a:tr>
              <a:tr h="536912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Mashing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0547034"/>
                  </a:ext>
                </a:extLst>
              </a:tr>
              <a:tr h="536912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Wort filter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0884549"/>
                  </a:ext>
                </a:extLst>
              </a:tr>
              <a:tr h="536912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Boiler/Kettle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sweet wort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3971962"/>
                  </a:ext>
                </a:extLst>
              </a:tr>
              <a:tr h="536912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Boiling/Hot hold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wort</a:t>
                      </a: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&amp; hops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93709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39959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Load Profile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Thermal Demand</a:t>
            </a:r>
            <a:endParaRPr lang="en-ZA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515" y="1040865"/>
            <a:ext cx="5721073" cy="3265129"/>
          </a:xfrm>
          <a:prstGeom prst="rect">
            <a:avLst/>
          </a:prstGeom>
        </p:spPr>
      </p:pic>
      <p:sp>
        <p:nvSpPr>
          <p:cNvPr id="14" name="Text Placeholder 1"/>
          <p:cNvSpPr txBox="1">
            <a:spLocks/>
          </p:cNvSpPr>
          <p:nvPr/>
        </p:nvSpPr>
        <p:spPr>
          <a:xfrm>
            <a:off x="720725" y="1490830"/>
            <a:ext cx="4694113" cy="3006752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dirty="0" smtClean="0"/>
              <a:t> </a:t>
            </a:r>
            <a:endParaRPr lang="en-ZA" dirty="0"/>
          </a:p>
        </p:txBody>
      </p:sp>
      <p:sp>
        <p:nvSpPr>
          <p:cNvPr id="17" name="Text Placeholder 1"/>
          <p:cNvSpPr txBox="1">
            <a:spLocks/>
          </p:cNvSpPr>
          <p:nvPr/>
        </p:nvSpPr>
        <p:spPr>
          <a:xfrm>
            <a:off x="720725" y="1427625"/>
            <a:ext cx="3525487" cy="3370381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 smtClean="0">
                <a:solidFill>
                  <a:schemeClr val="accent5"/>
                </a:solidFill>
              </a:rPr>
              <a:t>3 Brews per day</a:t>
            </a:r>
          </a:p>
          <a:p>
            <a:endParaRPr lang="en-ZA" sz="2000" dirty="0">
              <a:solidFill>
                <a:schemeClr val="accent5"/>
              </a:solidFill>
            </a:endParaRPr>
          </a:p>
          <a:p>
            <a:pPr algn="l"/>
            <a:r>
              <a:rPr lang="en-ZA" sz="2000" dirty="0" smtClean="0">
                <a:solidFill>
                  <a:schemeClr val="accent5"/>
                </a:solidFill>
              </a:rPr>
              <a:t>3 Brewing days per</a:t>
            </a:r>
          </a:p>
          <a:p>
            <a:r>
              <a:rPr lang="en-ZA" sz="2000" dirty="0" smtClean="0">
                <a:solidFill>
                  <a:schemeClr val="accent5"/>
                </a:solidFill>
              </a:rPr>
              <a:t>Brewing week</a:t>
            </a:r>
          </a:p>
          <a:p>
            <a:endParaRPr lang="en-ZA" sz="2000" dirty="0">
              <a:solidFill>
                <a:schemeClr val="accent5"/>
              </a:solidFill>
            </a:endParaRPr>
          </a:p>
          <a:p>
            <a:pPr algn="l"/>
            <a:r>
              <a:rPr lang="en-ZA" sz="2000" dirty="0" smtClean="0">
                <a:solidFill>
                  <a:schemeClr val="accent5"/>
                </a:solidFill>
              </a:rPr>
              <a:t>Seasonal production variation </a:t>
            </a:r>
          </a:p>
          <a:p>
            <a:pPr algn="l"/>
            <a:endParaRPr lang="en-ZA" sz="2000" dirty="0">
              <a:solidFill>
                <a:schemeClr val="accent5"/>
              </a:solidFill>
            </a:endParaRPr>
          </a:p>
          <a:p>
            <a:pPr algn="l"/>
            <a:r>
              <a:rPr lang="en-ZA" sz="2000" dirty="0" smtClean="0">
                <a:solidFill>
                  <a:schemeClr val="accent5"/>
                </a:solidFill>
              </a:rPr>
              <a:t>Summer vs Winter</a:t>
            </a:r>
          </a:p>
          <a:p>
            <a:endParaRPr lang="en-ZA" sz="2000" baseline="30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3699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Concept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System Design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4849" y="879475"/>
            <a:ext cx="5808190" cy="3433350"/>
          </a:xfrm>
          <a:prstGeom prst="rect">
            <a:avLst/>
          </a:prstGeom>
        </p:spPr>
      </p:pic>
      <p:sp>
        <p:nvSpPr>
          <p:cNvPr id="6" name="Text Placeholder 1"/>
          <p:cNvSpPr txBox="1">
            <a:spLocks/>
          </p:cNvSpPr>
          <p:nvPr/>
        </p:nvSpPr>
        <p:spPr>
          <a:xfrm>
            <a:off x="720725" y="1845638"/>
            <a:ext cx="3525487" cy="2467188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 smtClean="0">
                <a:solidFill>
                  <a:schemeClr val="accent5"/>
                </a:solidFill>
              </a:rPr>
              <a:t>External heat </a:t>
            </a:r>
          </a:p>
          <a:p>
            <a:r>
              <a:rPr lang="en-ZA" sz="2000" dirty="0" smtClean="0">
                <a:solidFill>
                  <a:schemeClr val="accent5"/>
                </a:solidFill>
              </a:rPr>
              <a:t>exchangers</a:t>
            </a:r>
            <a:endParaRPr lang="en-ZA" sz="2000" baseline="-25000" dirty="0" smtClean="0">
              <a:solidFill>
                <a:schemeClr val="accent5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sz="2000" dirty="0" smtClean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Heat recovery</a:t>
            </a:r>
            <a:endParaRPr lang="en-ZA" sz="2000" baseline="-25000" dirty="0" smtClean="0">
              <a:solidFill>
                <a:schemeClr val="accent5"/>
              </a:solidFill>
            </a:endParaRPr>
          </a:p>
          <a:p>
            <a:endParaRPr lang="en-ZA" sz="2000" baseline="30000" dirty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Preheating strategy</a:t>
            </a:r>
          </a:p>
          <a:p>
            <a:endParaRPr lang="en-ZA" sz="2000" dirty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Backup System</a:t>
            </a:r>
          </a:p>
          <a:p>
            <a:endParaRPr lang="en-ZA" sz="2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endParaRPr lang="en-ZA" sz="2000" baseline="-25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8311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b="1604"/>
          <a:stretch/>
        </p:blipFill>
        <p:spPr>
          <a:xfrm>
            <a:off x="4246211" y="1419885"/>
            <a:ext cx="4177063" cy="2639702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Collector location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System Design</a:t>
            </a:r>
            <a:endParaRPr lang="en-ZA" dirty="0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720725" y="1845638"/>
            <a:ext cx="3525487" cy="2467188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sz="2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endParaRPr lang="en-ZA" sz="2000" baseline="-25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720725" y="1490830"/>
            <a:ext cx="2910750" cy="2467188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sz="2000" dirty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North: 180 m</a:t>
            </a:r>
            <a:r>
              <a:rPr lang="en-ZA" sz="2000" baseline="30000" dirty="0" smtClean="0">
                <a:solidFill>
                  <a:schemeClr val="accent5"/>
                </a:solidFill>
              </a:rPr>
              <a:t>2</a:t>
            </a:r>
            <a:r>
              <a:rPr lang="en-ZA" sz="2000" dirty="0" smtClean="0">
                <a:solidFill>
                  <a:schemeClr val="accent5"/>
                </a:solidFill>
              </a:rPr>
              <a:t> - 23°</a:t>
            </a: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South: 250 m</a:t>
            </a:r>
            <a:r>
              <a:rPr lang="en-ZA" sz="2000" baseline="30000" dirty="0" smtClean="0">
                <a:solidFill>
                  <a:schemeClr val="accent5"/>
                </a:solidFill>
              </a:rPr>
              <a:t>2</a:t>
            </a:r>
            <a:r>
              <a:rPr lang="en-ZA" sz="2000" dirty="0" smtClean="0">
                <a:solidFill>
                  <a:schemeClr val="accent5"/>
                </a:solidFill>
              </a:rPr>
              <a:t> - 21°</a:t>
            </a:r>
          </a:p>
          <a:p>
            <a:endParaRPr lang="en-ZA" sz="2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endParaRPr lang="en-ZA" sz="2000" baseline="-25000" dirty="0" smtClean="0">
              <a:solidFill>
                <a:schemeClr val="accent5"/>
              </a:solidFill>
            </a:endParaRPr>
          </a:p>
          <a:p>
            <a:endParaRPr lang="en-ZA" sz="2000" baseline="30000" dirty="0">
              <a:solidFill>
                <a:schemeClr val="accent5"/>
              </a:solidFill>
            </a:endParaRPr>
          </a:p>
          <a:p>
            <a:endParaRPr lang="en-ZA" sz="2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endParaRPr lang="en-ZA" sz="2000" baseline="-25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437996">
            <a:off x="5356196" y="3068671"/>
            <a:ext cx="956425" cy="4092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Rectangle 9"/>
          <p:cNvSpPr/>
          <p:nvPr/>
        </p:nvSpPr>
        <p:spPr>
          <a:xfrm rot="437996">
            <a:off x="5501189" y="1708048"/>
            <a:ext cx="838889" cy="3311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426067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b="1604"/>
          <a:stretch/>
        </p:blipFill>
        <p:spPr>
          <a:xfrm>
            <a:off x="4246211" y="1419885"/>
            <a:ext cx="4177063" cy="2639702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Collector location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System Design</a:t>
            </a:r>
            <a:endParaRPr lang="en-ZA" dirty="0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720725" y="1845638"/>
            <a:ext cx="3525487" cy="2467188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sz="2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endParaRPr lang="en-ZA" sz="2000" baseline="-25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720725" y="1490830"/>
            <a:ext cx="2910750" cy="2467188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sz="2000" dirty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North: 180 m</a:t>
            </a:r>
            <a:r>
              <a:rPr lang="en-ZA" sz="2000" baseline="30000" dirty="0" smtClean="0">
                <a:solidFill>
                  <a:schemeClr val="accent5"/>
                </a:solidFill>
              </a:rPr>
              <a:t>2</a:t>
            </a:r>
            <a:r>
              <a:rPr lang="en-ZA" sz="2000" dirty="0" smtClean="0">
                <a:solidFill>
                  <a:schemeClr val="accent5"/>
                </a:solidFill>
              </a:rPr>
              <a:t> - 23°</a:t>
            </a: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South: 250 m</a:t>
            </a:r>
            <a:r>
              <a:rPr lang="en-ZA" sz="2000" baseline="30000" dirty="0" smtClean="0">
                <a:solidFill>
                  <a:schemeClr val="accent5"/>
                </a:solidFill>
              </a:rPr>
              <a:t>2</a:t>
            </a:r>
            <a:r>
              <a:rPr lang="en-ZA" sz="2000" dirty="0" smtClean="0">
                <a:solidFill>
                  <a:schemeClr val="accent5"/>
                </a:solidFill>
              </a:rPr>
              <a:t> - 21°</a:t>
            </a:r>
          </a:p>
          <a:p>
            <a:endParaRPr lang="en-ZA" sz="2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r>
              <a:rPr lang="en-ZA" sz="2000" dirty="0">
                <a:solidFill>
                  <a:srgbClr val="C00000"/>
                </a:solidFill>
              </a:rPr>
              <a:t>Asbestos Roof!!!</a:t>
            </a:r>
          </a:p>
          <a:p>
            <a:endParaRPr lang="en-ZA" sz="2000" baseline="-25000" dirty="0" smtClean="0">
              <a:solidFill>
                <a:schemeClr val="accent5"/>
              </a:solidFill>
            </a:endParaRPr>
          </a:p>
          <a:p>
            <a:endParaRPr lang="en-ZA" sz="2000" baseline="30000" dirty="0">
              <a:solidFill>
                <a:schemeClr val="accent5"/>
              </a:solidFill>
            </a:endParaRPr>
          </a:p>
          <a:p>
            <a:endParaRPr lang="en-ZA" sz="2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endParaRPr lang="en-ZA" sz="2000" baseline="-25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437996">
            <a:off x="5356196" y="3068671"/>
            <a:ext cx="956425" cy="4092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Rectangle 9"/>
          <p:cNvSpPr/>
          <p:nvPr/>
        </p:nvSpPr>
        <p:spPr>
          <a:xfrm rot="437996">
            <a:off x="5501189" y="1708048"/>
            <a:ext cx="838889" cy="3311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885021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Specifics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System Design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20725" y="1419080"/>
            <a:ext cx="4643755" cy="2821994"/>
          </a:xfrm>
        </p:spPr>
        <p:txBody>
          <a:bodyPr/>
          <a:lstStyle/>
          <a:p>
            <a:r>
              <a:rPr lang="en-ZA" sz="2000" dirty="0" smtClean="0"/>
              <a:t>Collector Aperture Area: 18.42 m</a:t>
            </a:r>
            <a:r>
              <a:rPr lang="en-ZA" sz="2000" baseline="30000" dirty="0" smtClean="0"/>
              <a:t>2</a:t>
            </a:r>
          </a:p>
          <a:p>
            <a:r>
              <a:rPr lang="en-ZA" sz="2000" dirty="0" smtClean="0"/>
              <a:t>Storage Volume: 1500 L</a:t>
            </a:r>
          </a:p>
          <a:p>
            <a:r>
              <a:rPr lang="en-ZA" sz="2000" dirty="0" smtClean="0"/>
              <a:t>VSD drives on Solar and tank loops </a:t>
            </a:r>
          </a:p>
          <a:p>
            <a:r>
              <a:rPr lang="en-ZA" sz="2000" dirty="0" smtClean="0"/>
              <a:t>Stainless steel food grade components</a:t>
            </a:r>
          </a:p>
          <a:p>
            <a:endParaRPr lang="en-ZA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1604"/>
          <a:stretch/>
        </p:blipFill>
        <p:spPr>
          <a:xfrm>
            <a:off x="5190308" y="1567126"/>
            <a:ext cx="3666257" cy="23168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535156">
            <a:off x="6255972" y="2802213"/>
            <a:ext cx="269966" cy="148045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1085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Input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System Performance </a:t>
            </a:r>
            <a:r>
              <a:rPr lang="en-ZA" dirty="0" smtClean="0"/>
              <a:t>Modelling</a:t>
            </a:r>
            <a:endParaRPr lang="en-ZA" dirty="0"/>
          </a:p>
        </p:txBody>
      </p:sp>
      <p:sp>
        <p:nvSpPr>
          <p:cNvPr id="14" name="Text Placeholder 1"/>
          <p:cNvSpPr txBox="1">
            <a:spLocks/>
          </p:cNvSpPr>
          <p:nvPr/>
        </p:nvSpPr>
        <p:spPr>
          <a:xfrm>
            <a:off x="720726" y="1490830"/>
            <a:ext cx="3076212" cy="3006752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dirty="0" smtClean="0"/>
              <a:t> </a:t>
            </a:r>
            <a:endParaRPr lang="en-ZA" dirty="0"/>
          </a:p>
        </p:txBody>
      </p:sp>
      <p:sp>
        <p:nvSpPr>
          <p:cNvPr id="17" name="Text Placeholder 1"/>
          <p:cNvSpPr txBox="1">
            <a:spLocks/>
          </p:cNvSpPr>
          <p:nvPr/>
        </p:nvSpPr>
        <p:spPr>
          <a:xfrm>
            <a:off x="720725" y="1427625"/>
            <a:ext cx="3525487" cy="3370381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 smtClean="0">
                <a:solidFill>
                  <a:schemeClr val="accent5"/>
                </a:solidFill>
              </a:rPr>
              <a:t>Solar resource</a:t>
            </a:r>
          </a:p>
          <a:p>
            <a:endParaRPr lang="en-ZA" sz="2000" dirty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Process characteristics</a:t>
            </a:r>
          </a:p>
          <a:p>
            <a:endParaRPr lang="en-ZA" sz="2000" dirty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Heat demand type</a:t>
            </a:r>
          </a:p>
          <a:p>
            <a:endParaRPr lang="en-ZA" sz="2000" dirty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SolGain </a:t>
            </a:r>
            <a:r>
              <a:rPr lang="en-ZA" sz="2000" dirty="0">
                <a:solidFill>
                  <a:schemeClr val="accent5"/>
                </a:solidFill>
              </a:rPr>
              <a:t>demand profile</a:t>
            </a: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endParaRPr lang="en-ZA" sz="2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endParaRPr lang="en-ZA" sz="2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</p:txBody>
      </p:sp>
      <p:pic>
        <p:nvPicPr>
          <p:cNvPr id="15" name="Content Placeholder 4"/>
          <p:cNvPicPr>
            <a:picLocks noChangeAspect="1"/>
          </p:cNvPicPr>
          <p:nvPr/>
        </p:nvPicPr>
        <p:blipFill rotWithShape="1">
          <a:blip r:embed="rId2"/>
          <a:srcRect l="2856" t="2828"/>
          <a:stretch/>
        </p:blipFill>
        <p:spPr bwMode="auto">
          <a:xfrm>
            <a:off x="4160051" y="1245324"/>
            <a:ext cx="4983949" cy="2969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574998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Results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System Performance Modelling</a:t>
            </a:r>
            <a:endParaRPr lang="en-ZA" dirty="0"/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720725" y="1427625"/>
            <a:ext cx="3525487" cy="3370381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 smtClean="0">
                <a:solidFill>
                  <a:schemeClr val="accent5"/>
                </a:solidFill>
              </a:rPr>
              <a:t>Annual Thermal Demand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000" dirty="0" smtClean="0">
                <a:solidFill>
                  <a:schemeClr val="accent5"/>
                </a:solidFill>
              </a:rPr>
              <a:t>27 170 kWh</a:t>
            </a:r>
            <a:r>
              <a:rPr lang="en-ZA" sz="2000" baseline="-25000" dirty="0" smtClean="0">
                <a:solidFill>
                  <a:schemeClr val="accent5"/>
                </a:solidFill>
              </a:rPr>
              <a:t>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sz="2000" dirty="0" smtClean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Supplied by SPH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000" dirty="0" smtClean="0">
                <a:solidFill>
                  <a:schemeClr val="accent5"/>
                </a:solidFill>
              </a:rPr>
              <a:t>19 020 kWh</a:t>
            </a:r>
            <a:r>
              <a:rPr lang="en-ZA" sz="2000" baseline="-25000" dirty="0" smtClean="0">
                <a:solidFill>
                  <a:schemeClr val="accent5"/>
                </a:solidFill>
              </a:rPr>
              <a:t>th</a:t>
            </a:r>
          </a:p>
          <a:p>
            <a:endParaRPr lang="en-ZA" sz="2000" dirty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Solar Fraction - 70%</a:t>
            </a: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System Efficiency – 27%</a:t>
            </a:r>
          </a:p>
          <a:p>
            <a:endParaRPr lang="en-ZA" sz="2000" baseline="30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7145316"/>
              </p:ext>
            </p:extLst>
          </p:nvPr>
        </p:nvGraphicFramePr>
        <p:xfrm>
          <a:off x="3962400" y="879475"/>
          <a:ext cx="5059680" cy="3718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07753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Capex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Business Case – To Buy or not to Buy</a:t>
            </a:r>
            <a:endParaRPr lang="en-ZA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9042755"/>
              </p:ext>
            </p:extLst>
          </p:nvPr>
        </p:nvGraphicFramePr>
        <p:xfrm>
          <a:off x="2821577" y="732002"/>
          <a:ext cx="6244047" cy="3718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 Placeholder 1"/>
          <p:cNvSpPr txBox="1">
            <a:spLocks/>
          </p:cNvSpPr>
          <p:nvPr/>
        </p:nvSpPr>
        <p:spPr>
          <a:xfrm>
            <a:off x="720725" y="1262162"/>
            <a:ext cx="3525487" cy="3370381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sz="2000" dirty="0" smtClean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System Cost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000" dirty="0" smtClean="0">
                <a:solidFill>
                  <a:schemeClr val="accent5"/>
                </a:solidFill>
              </a:rPr>
              <a:t>R 20 800/m</a:t>
            </a:r>
            <a:r>
              <a:rPr lang="en-ZA" sz="2000" baseline="30000" dirty="0" smtClean="0">
                <a:solidFill>
                  <a:schemeClr val="accent5"/>
                </a:solidFill>
              </a:rPr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sz="2000" baseline="30000" dirty="0" smtClean="0">
              <a:solidFill>
                <a:schemeClr val="accent5"/>
              </a:solidFill>
            </a:endParaRPr>
          </a:p>
          <a:p>
            <a:endParaRPr lang="en-ZA" sz="2000" baseline="30000" dirty="0" smtClean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Minimum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000" dirty="0" smtClean="0">
                <a:solidFill>
                  <a:schemeClr val="accent5"/>
                </a:solidFill>
              </a:rPr>
              <a:t>R 16 000/</a:t>
            </a:r>
            <a:r>
              <a:rPr lang="en-ZA" sz="2000" dirty="0">
                <a:solidFill>
                  <a:schemeClr val="accent5"/>
                </a:solidFill>
              </a:rPr>
              <a:t>m</a:t>
            </a:r>
            <a:r>
              <a:rPr lang="en-ZA" sz="2000" baseline="30000" dirty="0">
                <a:solidFill>
                  <a:schemeClr val="accent5"/>
                </a:solidFill>
              </a:rPr>
              <a:t>2</a:t>
            </a: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r>
              <a:rPr lang="en-ZA" sz="2000" dirty="0" smtClean="0">
                <a:solidFill>
                  <a:schemeClr val="accent5"/>
                </a:solidFill>
              </a:rPr>
              <a:t>Maximum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2000" dirty="0" smtClean="0">
                <a:solidFill>
                  <a:schemeClr val="accent5"/>
                </a:solidFill>
              </a:rPr>
              <a:t>R31 600/</a:t>
            </a:r>
            <a:r>
              <a:rPr lang="en-ZA" sz="2000" dirty="0">
                <a:solidFill>
                  <a:schemeClr val="accent5"/>
                </a:solidFill>
              </a:rPr>
              <a:t>m</a:t>
            </a:r>
            <a:r>
              <a:rPr lang="en-ZA" sz="2000" baseline="30000" dirty="0">
                <a:solidFill>
                  <a:schemeClr val="accent5"/>
                </a:solidFill>
              </a:rPr>
              <a:t>2</a:t>
            </a:r>
          </a:p>
          <a:p>
            <a:endParaRPr lang="en-ZA" sz="2000" baseline="30000" dirty="0" smtClean="0">
              <a:solidFill>
                <a:schemeClr val="accent5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sz="2000" baseline="30000" dirty="0">
              <a:solidFill>
                <a:schemeClr val="accent5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sz="2000" baseline="30000" dirty="0" smtClean="0">
              <a:solidFill>
                <a:schemeClr val="accent5"/>
              </a:solidFill>
            </a:endParaRPr>
          </a:p>
          <a:p>
            <a:endParaRPr lang="en-ZA" sz="2000" baseline="30000" dirty="0" smtClean="0">
              <a:solidFill>
                <a:schemeClr val="accent5"/>
              </a:solidFill>
            </a:endParaRPr>
          </a:p>
          <a:p>
            <a:endParaRPr lang="en-ZA" sz="2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  <a:p>
            <a:endParaRPr lang="en-ZA" sz="2000" baseline="30000" dirty="0">
              <a:solidFill>
                <a:schemeClr val="accent5"/>
              </a:solidFill>
            </a:endParaRPr>
          </a:p>
          <a:p>
            <a:endParaRPr lang="en-ZA" sz="2000" dirty="0" smtClean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850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LCOH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Business Case – To Buy or not to Buy</a:t>
            </a:r>
            <a:endParaRPr lang="en-ZA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2896793"/>
              </p:ext>
            </p:extLst>
          </p:nvPr>
        </p:nvGraphicFramePr>
        <p:xfrm>
          <a:off x="720725" y="1407644"/>
          <a:ext cx="713581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7907">
                  <a:extLst>
                    <a:ext uri="{9D8B030D-6E8A-4147-A177-3AD203B41FA5}">
                      <a16:colId xmlns:a16="http://schemas.microsoft.com/office/drawing/2014/main" val="890103821"/>
                    </a:ext>
                  </a:extLst>
                </a:gridCol>
                <a:gridCol w="3567907">
                  <a:extLst>
                    <a:ext uri="{9D8B030D-6E8A-4147-A177-3AD203B41FA5}">
                      <a16:colId xmlns:a16="http://schemas.microsoft.com/office/drawing/2014/main" val="1663111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Period</a:t>
                      </a:r>
                      <a:r>
                        <a:rPr lang="en-ZA" baseline="0" dirty="0" smtClean="0"/>
                        <a:t> 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LCOH - R/kWh</a:t>
                      </a:r>
                      <a:r>
                        <a:rPr lang="en-ZA" baseline="-25000" dirty="0" smtClean="0"/>
                        <a:t>th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87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10 years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R 3.43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20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en-ZA" baseline="0" dirty="0" smtClean="0">
                          <a:solidFill>
                            <a:schemeClr val="tx1"/>
                          </a:solidFill>
                        </a:rPr>
                        <a:t> Years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R 2.62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904117"/>
                  </a:ext>
                </a:extLst>
              </a:tr>
            </a:tbl>
          </a:graphicData>
        </a:graphic>
      </p:graphicFrame>
      <p:sp>
        <p:nvSpPr>
          <p:cNvPr id="10" name="Text Placeholder 1"/>
          <p:cNvSpPr txBox="1">
            <a:spLocks/>
          </p:cNvSpPr>
          <p:nvPr/>
        </p:nvSpPr>
        <p:spPr>
          <a:xfrm>
            <a:off x="720725" y="3349233"/>
            <a:ext cx="3799024" cy="1083430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 smtClean="0">
                <a:solidFill>
                  <a:schemeClr val="accent5"/>
                </a:solidFill>
              </a:rPr>
              <a:t>Discount Rate: 4.8%</a:t>
            </a:r>
          </a:p>
          <a:p>
            <a:r>
              <a:rPr lang="en-ZA" sz="2000" dirty="0" smtClean="0">
                <a:solidFill>
                  <a:schemeClr val="accent5"/>
                </a:solidFill>
              </a:rPr>
              <a:t>Degradation: 0.5%</a:t>
            </a:r>
          </a:p>
          <a:p>
            <a:r>
              <a:rPr lang="en-ZA" sz="2000" dirty="0" smtClean="0">
                <a:solidFill>
                  <a:schemeClr val="accent5"/>
                </a:solidFill>
              </a:rPr>
              <a:t>O&amp;M Cost: R 15 000/annum</a:t>
            </a:r>
          </a:p>
          <a:p>
            <a:endParaRPr lang="en-ZA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841472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LCOH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Business Case – To Buy or not to Buy</a:t>
            </a:r>
            <a:endParaRPr lang="en-ZA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2896793"/>
              </p:ext>
            </p:extLst>
          </p:nvPr>
        </p:nvGraphicFramePr>
        <p:xfrm>
          <a:off x="720725" y="1407644"/>
          <a:ext cx="713581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7907">
                  <a:extLst>
                    <a:ext uri="{9D8B030D-6E8A-4147-A177-3AD203B41FA5}">
                      <a16:colId xmlns:a16="http://schemas.microsoft.com/office/drawing/2014/main" val="890103821"/>
                    </a:ext>
                  </a:extLst>
                </a:gridCol>
                <a:gridCol w="3567907">
                  <a:extLst>
                    <a:ext uri="{9D8B030D-6E8A-4147-A177-3AD203B41FA5}">
                      <a16:colId xmlns:a16="http://schemas.microsoft.com/office/drawing/2014/main" val="1663111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Period</a:t>
                      </a:r>
                      <a:r>
                        <a:rPr lang="en-ZA" baseline="0" dirty="0" smtClean="0"/>
                        <a:t> 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LCOH - R/kWh</a:t>
                      </a:r>
                      <a:r>
                        <a:rPr lang="en-ZA" baseline="-25000" dirty="0" smtClean="0"/>
                        <a:t>th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87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10 years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R 3.43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20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en-ZA" baseline="0" dirty="0" smtClean="0">
                          <a:solidFill>
                            <a:schemeClr val="tx1"/>
                          </a:solidFill>
                        </a:rPr>
                        <a:t> Years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R 2.62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904117"/>
                  </a:ext>
                </a:extLst>
              </a:tr>
            </a:tbl>
          </a:graphicData>
        </a:graphic>
      </p:graphicFrame>
      <p:sp>
        <p:nvSpPr>
          <p:cNvPr id="10" name="Text Placeholder 1"/>
          <p:cNvSpPr txBox="1">
            <a:spLocks/>
          </p:cNvSpPr>
          <p:nvPr/>
        </p:nvSpPr>
        <p:spPr>
          <a:xfrm>
            <a:off x="720725" y="3349233"/>
            <a:ext cx="3799024" cy="1083430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 smtClean="0">
                <a:solidFill>
                  <a:schemeClr val="accent5"/>
                </a:solidFill>
              </a:rPr>
              <a:t>Discount Rate: 4.8%</a:t>
            </a:r>
          </a:p>
          <a:p>
            <a:r>
              <a:rPr lang="en-ZA" sz="2000" dirty="0" smtClean="0">
                <a:solidFill>
                  <a:schemeClr val="accent5"/>
                </a:solidFill>
              </a:rPr>
              <a:t>Degradation: 0.5%</a:t>
            </a:r>
          </a:p>
          <a:p>
            <a:r>
              <a:rPr lang="en-ZA" sz="2000" dirty="0" smtClean="0">
                <a:solidFill>
                  <a:schemeClr val="accent5"/>
                </a:solidFill>
              </a:rPr>
              <a:t>O&amp;M Cost: R 15 000/annum</a:t>
            </a:r>
          </a:p>
          <a:p>
            <a:endParaRPr lang="en-ZA" dirty="0" smtClean="0"/>
          </a:p>
          <a:p>
            <a:endParaRPr lang="en-ZA" dirty="0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720724" y="2705434"/>
            <a:ext cx="4068989" cy="458529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 smtClean="0">
                <a:solidFill>
                  <a:srgbClr val="C00000"/>
                </a:solidFill>
              </a:rPr>
              <a:t>Electricity Cost : R1.775 R/kWh </a:t>
            </a:r>
          </a:p>
          <a:p>
            <a:endParaRPr lang="en-ZA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141202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Payback Period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Business Case – To Buy or not to Buy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Berg River Brewery – 12.4 Years</a:t>
            </a:r>
          </a:p>
          <a:p>
            <a:endParaRPr lang="en-ZA" dirty="0"/>
          </a:p>
          <a:p>
            <a:r>
              <a:rPr lang="en-ZA" dirty="0" smtClean="0"/>
              <a:t>CBC system – 9.3 Years</a:t>
            </a:r>
          </a:p>
          <a:p>
            <a:endParaRPr lang="en-ZA" dirty="0"/>
          </a:p>
          <a:p>
            <a:endParaRPr lang="en-ZA" dirty="0" smtClean="0"/>
          </a:p>
          <a:p>
            <a:endParaRPr lang="en-ZA" dirty="0"/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dirty="0" smtClean="0"/>
              <a:t>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984816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Conclusion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Business Case – To Buy or not to Buy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Low system utilisation</a:t>
            </a:r>
            <a:endParaRPr lang="en-ZA" dirty="0" smtClean="0"/>
          </a:p>
          <a:p>
            <a:r>
              <a:rPr lang="en-ZA" dirty="0" smtClean="0"/>
              <a:t>Low Electricity cost</a:t>
            </a:r>
          </a:p>
          <a:p>
            <a:r>
              <a:rPr lang="en-ZA" dirty="0" smtClean="0"/>
              <a:t>High system cost </a:t>
            </a:r>
            <a:endParaRPr lang="en-ZA" dirty="0" smtClean="0"/>
          </a:p>
          <a:p>
            <a:endParaRPr lang="en-ZA" dirty="0"/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dirty="0" smtClean="0"/>
              <a:t>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043805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 numCol="1"/>
          <a:lstStyle/>
          <a:p>
            <a:r>
              <a:rPr lang="en-ZA" dirty="0" smtClean="0"/>
              <a:t>Conclusion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Business Case – To Buy or not to Buy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Low system utilisation</a:t>
            </a:r>
            <a:endParaRPr lang="en-ZA" dirty="0" smtClean="0"/>
          </a:p>
          <a:p>
            <a:r>
              <a:rPr lang="en-ZA" dirty="0" smtClean="0"/>
              <a:t>Low Electricity cost</a:t>
            </a:r>
          </a:p>
          <a:p>
            <a:r>
              <a:rPr lang="en-ZA" dirty="0" smtClean="0"/>
              <a:t>High system cost </a:t>
            </a:r>
            <a:endParaRPr lang="en-ZA" dirty="0" smtClean="0"/>
          </a:p>
          <a:p>
            <a:r>
              <a:rPr lang="en-ZA" dirty="0" smtClean="0"/>
              <a:t>Investigate suitability of alternative technologies</a:t>
            </a:r>
            <a:endParaRPr lang="en-ZA" dirty="0" smtClean="0"/>
          </a:p>
          <a:p>
            <a:endParaRPr lang="en-ZA" dirty="0"/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dirty="0" smtClean="0"/>
              <a:t> </a:t>
            </a:r>
            <a:endParaRPr lang="en-ZA" dirty="0"/>
          </a:p>
        </p:txBody>
      </p:sp>
      <p:sp>
        <p:nvSpPr>
          <p:cNvPr id="5" name="Right Brace 4"/>
          <p:cNvSpPr/>
          <p:nvPr/>
        </p:nvSpPr>
        <p:spPr>
          <a:xfrm>
            <a:off x="5190309" y="1742923"/>
            <a:ext cx="766354" cy="1339911"/>
          </a:xfrm>
          <a:prstGeom prst="rightBrac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6017623" y="1931065"/>
            <a:ext cx="2246893" cy="803427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indent="0" algn="just" defTabSz="457200" rtl="0" eaLnBrk="1" latinLnBrk="0" hangingPunct="1">
              <a:spcBef>
                <a:spcPts val="0"/>
              </a:spcBef>
              <a:buFont typeface="Arial"/>
              <a:buNone/>
              <a:defRPr lang="en-US" altLang="ko-KR" sz="2400" kern="1200" dirty="0" smtClean="0">
                <a:solidFill>
                  <a:srgbClr val="F9BC2E"/>
                </a:solidFill>
                <a:latin typeface="Montserrat"/>
                <a:ea typeface="Montserrat"/>
                <a:cs typeface="Montserrat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800" kern="1200" dirty="0" smtClean="0">
                <a:gradFill flip="none" rotWithShape="1">
                  <a:gsLst>
                    <a:gs pos="0">
                      <a:srgbClr val="2F3540"/>
                    </a:gs>
                    <a:gs pos="100000">
                      <a:srgbClr val="2F3540"/>
                    </a:gs>
                  </a:gsLst>
                  <a:lin ang="0" scaled="1"/>
                  <a:tileRect/>
                </a:gradFill>
                <a:latin typeface="Roboto Condensed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 smtClean="0">
                <a:solidFill>
                  <a:srgbClr val="C00000"/>
                </a:solidFill>
              </a:rPr>
              <a:t>Not Economically Feasible</a:t>
            </a:r>
          </a:p>
          <a:p>
            <a:endParaRPr lang="en-ZA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065525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Berg River Brewery</a:t>
            </a:r>
          </a:p>
          <a:p>
            <a:r>
              <a:rPr lang="en-US" dirty="0" smtClean="0"/>
              <a:t>NRF</a:t>
            </a:r>
          </a:p>
          <a:p>
            <a:r>
              <a:rPr lang="en-US" dirty="0" smtClean="0"/>
              <a:t>STERG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44993" y="3726179"/>
            <a:ext cx="1844416" cy="55399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9BC2E"/>
                </a:solidFill>
                <a:effectLst/>
                <a:uLnTx/>
                <a:uFillTx/>
                <a:latin typeface="Montserrat"/>
                <a:cs typeface="Montserrat"/>
              </a:rPr>
              <a:t>STERG@sun.ac.za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9BC2E"/>
                </a:solidFill>
                <a:effectLst/>
                <a:uLnTx/>
                <a:uFillTx/>
                <a:latin typeface="Montserrat"/>
                <a:cs typeface="Montserrat"/>
              </a:rPr>
              <a:t>+27 (0)21 808 4016</a:t>
            </a:r>
            <a:endParaRPr kumimoji="0" lang="en-ZA" sz="1500" b="0" i="0" u="none" strike="noStrike" kern="0" cap="none" spc="0" normalizeH="0" baseline="0" noProof="0" dirty="0" smtClean="0">
              <a:ln>
                <a:noFill/>
              </a:ln>
              <a:solidFill>
                <a:srgbClr val="F9BC2E"/>
              </a:solidFill>
              <a:effectLst/>
              <a:uLnTx/>
              <a:uFillTx/>
              <a:latin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32453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6D6E71"/>
      </a:dk2>
      <a:lt2>
        <a:srgbClr val="FFFFFF"/>
      </a:lt2>
      <a:accent1>
        <a:srgbClr val="F9BC2E"/>
      </a:accent1>
      <a:accent2>
        <a:srgbClr val="F9BC2E"/>
      </a:accent2>
      <a:accent3>
        <a:srgbClr val="FFFFFF"/>
      </a:accent3>
      <a:accent4>
        <a:srgbClr val="000000"/>
      </a:accent4>
      <a:accent5>
        <a:srgbClr val="6E6F71"/>
      </a:accent5>
      <a:accent6>
        <a:srgbClr val="FFFFFF"/>
      </a:accent6>
      <a:hlink>
        <a:srgbClr val="FFFFFF"/>
      </a:hlink>
      <a:folHlink>
        <a:srgbClr val="F9BC2E"/>
      </a:folHlink>
    </a:clrScheme>
    <a:fontScheme name="Office">
      <a:majorFont>
        <a:latin typeface="BebasNeue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botoCondensed-Light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C22FC6181EA744B37B015C0AB63E32" ma:contentTypeVersion="1" ma:contentTypeDescription="Create a new document." ma:contentTypeScope="" ma:versionID="5442baf1b2e41d0999bac1bab447270e">
  <xsd:schema xmlns:xsd="http://www.w3.org/2001/XMLSchema" xmlns:xs="http://www.w3.org/2001/XMLSchema" xmlns:p="http://schemas.microsoft.com/office/2006/metadata/properties" xmlns:ns2="a4291357-355f-400b-b42d-2fdd992cab9a" targetNamespace="http://schemas.microsoft.com/office/2006/metadata/properties" ma:root="true" ma:fieldsID="de586ab875c3bc4c72c86ec3270ed063" ns2:_="">
    <xsd:import namespace="a4291357-355f-400b-b42d-2fdd992cab9a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291357-355f-400b-b42d-2fdd992cab9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B11858-D0FC-451C-9959-F651058C36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0C1B92-14D6-4B22-A675-895DF3AE98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291357-355f-400b-b42d-2fdd992cab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FADAA3-E12E-409F-BD66-684450B2C619}">
  <ds:schemaRefs>
    <ds:schemaRef ds:uri="http://schemas.microsoft.com/office/infopath/2007/PartnerControls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a4291357-355f-400b-b42d-2fdd992cab9a"/>
    <ds:schemaRef ds:uri="http://schemas.microsoft.com/office/2006/documentManagement/typ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5262</TotalTime>
  <Words>588</Words>
  <Application>Microsoft Office PowerPoint</Application>
  <PresentationFormat>On-screen Show (16:9)</PresentationFormat>
  <Paragraphs>263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Montserrat</vt:lpstr>
      <vt:lpstr>Roboto Light</vt:lpstr>
      <vt:lpstr>Bebas Neue</vt:lpstr>
      <vt:lpstr>RobotoCondensed-Light</vt:lpstr>
      <vt:lpstr>Calibri</vt:lpstr>
      <vt:lpstr>Arial</vt:lpstr>
      <vt:lpstr>Roboto Condensed Light</vt:lpstr>
      <vt:lpstr>Office Theme</vt:lpstr>
      <vt:lpstr>PowerPoint Presentation</vt:lpstr>
      <vt:lpstr>Integration of solar process heat at a South African microbrewery: a feasibility study </vt:lpstr>
      <vt:lpstr>Background</vt:lpstr>
      <vt:lpstr>Background</vt:lpstr>
      <vt:lpstr>Background</vt:lpstr>
      <vt:lpstr>Background</vt:lpstr>
      <vt:lpstr>Background</vt:lpstr>
      <vt:lpstr>Motivation  </vt:lpstr>
      <vt:lpstr>Thermal Demand</vt:lpstr>
      <vt:lpstr>Thermal Demand</vt:lpstr>
      <vt:lpstr>System Design</vt:lpstr>
      <vt:lpstr>System Design</vt:lpstr>
      <vt:lpstr>System Design</vt:lpstr>
      <vt:lpstr>System Design</vt:lpstr>
      <vt:lpstr>System Performance Modelling</vt:lpstr>
      <vt:lpstr>System Performance Modelling</vt:lpstr>
      <vt:lpstr>Business Case – To Buy or not to Buy</vt:lpstr>
      <vt:lpstr>Business Case – To Buy or not to Buy</vt:lpstr>
      <vt:lpstr>Business Case – To Buy or not to Buy</vt:lpstr>
      <vt:lpstr>Business Case – To Buy or not to Buy</vt:lpstr>
      <vt:lpstr>Business Case – To Buy or not to Buy</vt:lpstr>
      <vt:lpstr>Business Case – To Buy or not to Buy</vt:lpstr>
      <vt:lpstr>Thank You</vt:lpstr>
    </vt:vector>
  </TitlesOfParts>
  <Company>good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teddy kim</dc:creator>
  <cp:lastModifiedBy>Taljaard, PDW, Mnr &lt;19834632@sun.ac.za&gt;</cp:lastModifiedBy>
  <cp:revision>180</cp:revision>
  <dcterms:created xsi:type="dcterms:W3CDTF">2014-06-22T09:30:19Z</dcterms:created>
  <dcterms:modified xsi:type="dcterms:W3CDTF">2018-09-13T23:24:49Z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0x0101004FC22FC6181EA744B37B015C0AB63E32</vt:lpwstr>
  </property>
</Properties>
</file>