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78" r:id="rId1"/>
  </p:sldMasterIdLst>
  <p:notesMasterIdLst>
    <p:notesMasterId r:id="rId23"/>
  </p:notesMasterIdLst>
  <p:sldIdLst>
    <p:sldId id="313" r:id="rId2"/>
    <p:sldId id="305" r:id="rId3"/>
    <p:sldId id="289" r:id="rId4"/>
    <p:sldId id="290" r:id="rId5"/>
    <p:sldId id="260" r:id="rId6"/>
    <p:sldId id="312" r:id="rId7"/>
    <p:sldId id="272" r:id="rId8"/>
    <p:sldId id="264" r:id="rId9"/>
    <p:sldId id="306" r:id="rId10"/>
    <p:sldId id="262" r:id="rId11"/>
    <p:sldId id="296" r:id="rId12"/>
    <p:sldId id="311" r:id="rId13"/>
    <p:sldId id="307" r:id="rId14"/>
    <p:sldId id="308" r:id="rId15"/>
    <p:sldId id="315" r:id="rId16"/>
    <p:sldId id="280" r:id="rId17"/>
    <p:sldId id="287" r:id="rId18"/>
    <p:sldId id="309" r:id="rId19"/>
    <p:sldId id="310" r:id="rId20"/>
    <p:sldId id="314" r:id="rId21"/>
    <p:sldId id="277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B48ABC9-4B07-48C4-B996-2CD804FC7B6A}">
          <p14:sldIdLst>
            <p14:sldId id="313"/>
            <p14:sldId id="305"/>
            <p14:sldId id="289"/>
            <p14:sldId id="290"/>
            <p14:sldId id="260"/>
            <p14:sldId id="312"/>
            <p14:sldId id="272"/>
            <p14:sldId id="264"/>
            <p14:sldId id="306"/>
            <p14:sldId id="262"/>
            <p14:sldId id="296"/>
            <p14:sldId id="311"/>
            <p14:sldId id="307"/>
            <p14:sldId id="308"/>
            <p14:sldId id="315"/>
            <p14:sldId id="280"/>
            <p14:sldId id="287"/>
            <p14:sldId id="309"/>
            <p14:sldId id="310"/>
            <p14:sldId id="314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9825" autoAdjust="0"/>
  </p:normalViewPr>
  <p:slideViewPr>
    <p:cSldViewPr snapToGrid="0">
      <p:cViewPr varScale="1">
        <p:scale>
          <a:sx n="72" d="100"/>
          <a:sy n="72" d="100"/>
        </p:scale>
        <p:origin x="63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AA8192-DAEC-4B19-8CCD-0DA2278CF5C0}" type="datetimeFigureOut">
              <a:rPr lang="en-ZA" smtClean="0"/>
              <a:t>2018/09/14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F95F55-361F-402E-8F65-59CF8586ACA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72759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95F55-361F-402E-8F65-59CF8586ACAD}" type="slidenum">
              <a:rPr lang="en-ZA" smtClean="0"/>
              <a:t>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86426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95F55-361F-402E-8F65-59CF8586ACAD}" type="slidenum">
              <a:rPr lang="en-ZA" smtClean="0"/>
              <a:t>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35208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95F55-361F-402E-8F65-59CF8586ACAD}" type="slidenum">
              <a:rPr lang="en-ZA" smtClean="0"/>
              <a:t>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2858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95F55-361F-402E-8F65-59CF8586ACAD}" type="slidenum">
              <a:rPr lang="en-ZA" smtClean="0"/>
              <a:t>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966076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95F55-361F-402E-8F65-59CF8586ACAD}" type="slidenum">
              <a:rPr lang="en-ZA" smtClean="0"/>
              <a:t>18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66557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01A10-E0D7-4B7E-8EDD-6B7BED7F7111}" type="datetimeFigureOut">
              <a:rPr lang="en-ZA" smtClean="0"/>
              <a:t>2018/09/14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F9FAB487-8352-422B-A532-7E28689C0FE1}" type="slidenum">
              <a:rPr lang="en-ZA" smtClean="0"/>
              <a:t>‹#›</a:t>
            </a:fld>
            <a:endParaRPr lang="en-Z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3500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01A10-E0D7-4B7E-8EDD-6B7BED7F7111}" type="datetimeFigureOut">
              <a:rPr lang="en-ZA" smtClean="0"/>
              <a:t>2018/09/14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AB487-8352-422B-A532-7E28689C0FE1}" type="slidenum">
              <a:rPr lang="en-ZA" smtClean="0"/>
              <a:t>‹#›</a:t>
            </a:fld>
            <a:endParaRPr lang="en-ZA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9355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01A10-E0D7-4B7E-8EDD-6B7BED7F7111}" type="datetimeFigureOut">
              <a:rPr lang="en-ZA" smtClean="0"/>
              <a:t>2018/09/14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AB487-8352-422B-A532-7E28689C0FE1}" type="slidenum">
              <a:rPr lang="en-ZA" smtClean="0"/>
              <a:t>‹#›</a:t>
            </a:fld>
            <a:endParaRPr lang="en-Z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7943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01A10-E0D7-4B7E-8EDD-6B7BED7F7111}" type="datetimeFigureOut">
              <a:rPr lang="en-ZA" smtClean="0"/>
              <a:t>2018/09/14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AB487-8352-422B-A532-7E28689C0FE1}" type="slidenum">
              <a:rPr lang="en-ZA" smtClean="0"/>
              <a:t>‹#›</a:t>
            </a:fld>
            <a:endParaRPr lang="en-ZA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3648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01A10-E0D7-4B7E-8EDD-6B7BED7F7111}" type="datetimeFigureOut">
              <a:rPr lang="en-ZA" smtClean="0"/>
              <a:t>2018/09/14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AB487-8352-422B-A532-7E28689C0FE1}" type="slidenum">
              <a:rPr lang="en-ZA" smtClean="0"/>
              <a:t>‹#›</a:t>
            </a:fld>
            <a:endParaRPr lang="en-ZA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9640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01A10-E0D7-4B7E-8EDD-6B7BED7F7111}" type="datetimeFigureOut">
              <a:rPr lang="en-ZA" smtClean="0"/>
              <a:t>2018/09/14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AB487-8352-422B-A532-7E28689C0FE1}" type="slidenum">
              <a:rPr lang="en-ZA" smtClean="0"/>
              <a:t>‹#›</a:t>
            </a:fld>
            <a:endParaRPr lang="en-ZA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8761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01A10-E0D7-4B7E-8EDD-6B7BED7F7111}" type="datetimeFigureOut">
              <a:rPr lang="en-ZA" smtClean="0"/>
              <a:t>2018/09/14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AB487-8352-422B-A532-7E28689C0FE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40513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01A10-E0D7-4B7E-8EDD-6B7BED7F7111}" type="datetimeFigureOut">
              <a:rPr lang="en-ZA" smtClean="0"/>
              <a:t>2018/09/14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AB487-8352-422B-A532-7E28689C0FE1}" type="slidenum">
              <a:rPr lang="en-ZA" smtClean="0"/>
              <a:t>‹#›</a:t>
            </a:fld>
            <a:endParaRPr lang="en-ZA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138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D7401A10-E0D7-4B7E-8EDD-6B7BED7F7111}" type="datetimeFigureOut">
              <a:rPr lang="en-ZA" smtClean="0"/>
              <a:t>2018/09/14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AB487-8352-422B-A532-7E28689C0FE1}" type="slidenum">
              <a:rPr lang="en-ZA" smtClean="0"/>
              <a:t>‹#›</a:t>
            </a:fld>
            <a:endParaRPr lang="en-ZA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4365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01A10-E0D7-4B7E-8EDD-6B7BED7F7111}" type="datetimeFigureOut">
              <a:rPr lang="en-ZA" smtClean="0"/>
              <a:t>2018/09/14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AB487-8352-422B-A532-7E28689C0FE1}" type="slidenum">
              <a:rPr lang="en-ZA" smtClean="0"/>
              <a:t>‹#›</a:t>
            </a:fld>
            <a:endParaRPr lang="en-ZA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8914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01A10-E0D7-4B7E-8EDD-6B7BED7F7111}" type="datetimeFigureOut">
              <a:rPr lang="en-ZA" smtClean="0"/>
              <a:t>2018/09/14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AB487-8352-422B-A532-7E28689C0FE1}" type="slidenum">
              <a:rPr lang="en-ZA" smtClean="0"/>
              <a:t>‹#›</a:t>
            </a:fld>
            <a:endParaRPr lang="en-ZA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3957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401A10-E0D7-4B7E-8EDD-6B7BED7F7111}" type="datetimeFigureOut">
              <a:rPr lang="en-ZA" smtClean="0"/>
              <a:t>2018/09/14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F9FAB487-8352-422B-A532-7E28689C0FE1}" type="slidenum">
              <a:rPr lang="en-ZA" smtClean="0"/>
              <a:t>‹#›</a:t>
            </a:fld>
            <a:endParaRPr lang="en-ZA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8904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E5F01-ECC2-4EFD-BC5D-059065F8A9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855184"/>
            <a:ext cx="8825658" cy="3558181"/>
          </a:xfrm>
        </p:spPr>
        <p:txBody>
          <a:bodyPr/>
          <a:lstStyle/>
          <a:p>
            <a:pPr algn="ctr"/>
            <a:r>
              <a:rPr lang="en-ZA" sz="3600" dirty="0"/>
              <a:t>Estimation of global solar radiation from SAURAN stations in South Africa using air temperature based Hargreaves-</a:t>
            </a:r>
            <a:r>
              <a:rPr lang="en-ZA" sz="3600" dirty="0" err="1"/>
              <a:t>Samani</a:t>
            </a:r>
            <a:r>
              <a:rPr lang="en-ZA" sz="3600" dirty="0"/>
              <a:t> &amp; Clemence models 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6B89E2-265D-4F42-883D-64DF78075D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405745"/>
            <a:ext cx="8825658" cy="1233055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r>
              <a:rPr lang="en-ZA" dirty="0"/>
              <a:t>By	</a:t>
            </a:r>
            <a:r>
              <a:rPr lang="en-ZA" b="1" u="sng" dirty="0" err="1"/>
              <a:t>Shabangu</a:t>
            </a:r>
            <a:r>
              <a:rPr lang="en-ZA" b="1" u="sng" dirty="0"/>
              <a:t> charlotte </a:t>
            </a:r>
          </a:p>
          <a:p>
            <a:pPr algn="ctr"/>
            <a:r>
              <a:rPr lang="en-ZA" sz="1500" dirty="0"/>
              <a:t>Supervisor			:Dr N.E. </a:t>
            </a:r>
            <a:r>
              <a:rPr lang="en-ZA" sz="1500" dirty="0" err="1"/>
              <a:t>maluta</a:t>
            </a:r>
            <a:endParaRPr lang="en-ZA" sz="1500" dirty="0"/>
          </a:p>
          <a:p>
            <a:pPr algn="ctr"/>
            <a:r>
              <a:rPr lang="en-ZA" sz="1500" dirty="0"/>
              <a:t>Co-supervisor		      :MRs T. S. </a:t>
            </a:r>
            <a:r>
              <a:rPr lang="en-ZA" sz="1500" dirty="0" err="1"/>
              <a:t>mulaudzi</a:t>
            </a:r>
            <a:endParaRPr lang="en-ZA" sz="1500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6A1CC9-9CB5-4A59-A84B-8F880CE55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0312" y="5022272"/>
            <a:ext cx="1536325" cy="11217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ECFFAB7-96AA-449C-AC95-E01E5CA7024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466372" y="331309"/>
            <a:ext cx="2120265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956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ZA" sz="2400" dirty="0"/>
            </a:br>
            <a:br>
              <a:rPr lang="en-ZA" sz="2400" dirty="0"/>
            </a:br>
            <a:br>
              <a:rPr lang="en-ZA" sz="2400" dirty="0"/>
            </a:br>
            <a:br>
              <a:rPr lang="en-ZA" sz="2400" dirty="0"/>
            </a:br>
            <a:r>
              <a:rPr lang="en-ZA" sz="2400" dirty="0"/>
              <a:t>Renewable Energy Postgraduate symposium conference</a:t>
            </a:r>
            <a:br>
              <a:rPr lang="en-ZA" sz="2400" dirty="0"/>
            </a:br>
            <a:br>
              <a:rPr lang="en-ZA" sz="2400" dirty="0"/>
            </a:br>
            <a:br>
              <a:rPr lang="en-ZA" sz="2400" dirty="0"/>
            </a:br>
            <a:endParaRPr lang="en-ZA" sz="2400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ZA" dirty="0"/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3909438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19075"/>
            <a:ext cx="9604375" cy="706438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en-ZA" sz="1800" dirty="0">
                <a:latin typeface="Arial" panose="020B0604020202020204" pitchFamily="34" charset="0"/>
                <a:cs typeface="Arial" panose="020B0604020202020204" pitchFamily="34" charset="0"/>
              </a:rPr>
              <a:t>LAYOUT OF THE PRESENTATION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303338"/>
            <a:ext cx="9604375" cy="4251325"/>
          </a:xfrm>
        </p:spPr>
        <p:txBody>
          <a:bodyPr>
            <a:normAutofit/>
          </a:bodyPr>
          <a:lstStyle/>
          <a:p>
            <a:r>
              <a:rPr lang="en-ZA" sz="2400" dirty="0"/>
              <a:t>Introduction</a:t>
            </a:r>
          </a:p>
          <a:p>
            <a:r>
              <a:rPr lang="en-ZA" sz="2400" dirty="0"/>
              <a:t>Study area</a:t>
            </a:r>
          </a:p>
          <a:p>
            <a:r>
              <a:rPr lang="en-ZA" sz="2400" dirty="0"/>
              <a:t>Methodology</a:t>
            </a:r>
          </a:p>
          <a:p>
            <a:r>
              <a:rPr lang="en-ZA" sz="2400" dirty="0"/>
              <a:t>Results and discussion</a:t>
            </a:r>
          </a:p>
          <a:p>
            <a:r>
              <a:rPr lang="en-ZA" sz="2400" dirty="0"/>
              <a:t>Conclusion</a:t>
            </a:r>
          </a:p>
          <a:p>
            <a:pPr marL="0" indent="0">
              <a:buNone/>
            </a:pPr>
            <a:endParaRPr lang="en-ZA" sz="2400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C022B9-9775-4CDA-81EB-64634A92E9FD}"/>
              </a:ext>
            </a:extLst>
          </p:cNvPr>
          <p:cNvSpPr txBox="1"/>
          <p:nvPr/>
        </p:nvSpPr>
        <p:spPr>
          <a:xfrm>
            <a:off x="11292840" y="5692140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Page 1</a:t>
            </a:r>
          </a:p>
        </p:txBody>
      </p:sp>
    </p:spTree>
    <p:extLst>
      <p:ext uri="{BB962C8B-B14F-4D97-AF65-F5344CB8AC3E}">
        <p14:creationId xmlns:p14="http://schemas.microsoft.com/office/powerpoint/2010/main" val="2212810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0638"/>
            <a:ext cx="9605963" cy="1058862"/>
          </a:xfrm>
        </p:spPr>
        <p:txBody>
          <a:bodyPr>
            <a:normAutofit/>
          </a:bodyPr>
          <a:lstStyle/>
          <a:p>
            <a:r>
              <a:rPr lang="en-ZA" sz="18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ZA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110332" y="644525"/>
            <a:ext cx="6096000" cy="5397500"/>
          </a:xfrm>
        </p:spPr>
        <p:txBody>
          <a:bodyPr numCol="1">
            <a:normAutofit/>
          </a:bodyPr>
          <a:lstStyle/>
          <a:p>
            <a:pPr algn="just"/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In 2020 renewable energy is expected to supply 15% of electricity in South Africa [4-6].</a:t>
            </a:r>
          </a:p>
          <a:p>
            <a:pPr algn="just"/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knowledge of solar radiation  data is important for designs and installation of solar designs [4-6].</a:t>
            </a:r>
          </a:p>
          <a:p>
            <a:pPr algn="just"/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Global solar radiation is the total amount of solar energy received from the surface.</a:t>
            </a:r>
          </a:p>
          <a:p>
            <a:pPr algn="just"/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Availability of quality measuring equipment (pyrheliometer and pyranometer) in South Africa[6].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Several empirical methods have been developed for estimating global solar radiation.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11 SAURAN station sites in South Afrika .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Reliability  of temperature data from KZH SAURAN station.</a:t>
            </a:r>
          </a:p>
          <a:p>
            <a:pPr marL="0" indent="0" algn="just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8C7B32-A96A-41CC-8F1B-EF8839D138C3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6316663" y="644525"/>
            <a:ext cx="5875337" cy="5399088"/>
          </a:xfrm>
        </p:spPr>
        <p:txBody>
          <a:bodyPr anchor="t">
            <a:no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This study focuses on estimating global solar radiation using the air temperature data from one of the South African Universities Radiometric Network (SAURAN) stations around South Africa.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Hargreaves-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Samani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&amp; Clemence models use air temperature data only, Hence they were selected.</a:t>
            </a: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5" name="TextBox 4" descr="Page 2">
            <a:extLst>
              <a:ext uri="{FF2B5EF4-FFF2-40B4-BE49-F238E27FC236}">
                <a16:creationId xmlns:a16="http://schemas.microsoft.com/office/drawing/2014/main" id="{4E86195C-4A39-49E1-9E1E-72D4B2088D44}"/>
              </a:ext>
            </a:extLst>
          </p:cNvPr>
          <p:cNvSpPr txBox="1"/>
          <p:nvPr/>
        </p:nvSpPr>
        <p:spPr>
          <a:xfrm>
            <a:off x="11658600" y="5674281"/>
            <a:ext cx="64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Page 2</a:t>
            </a:r>
          </a:p>
        </p:txBody>
      </p:sp>
    </p:spTree>
    <p:extLst>
      <p:ext uri="{BB962C8B-B14F-4D97-AF65-F5344CB8AC3E}">
        <p14:creationId xmlns:p14="http://schemas.microsoft.com/office/powerpoint/2010/main" val="3192964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2D06BDB-E67E-4E82-BB94-97400669B53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1490" y="618292"/>
            <a:ext cx="9605963" cy="622300"/>
          </a:xfrm>
        </p:spPr>
        <p:txBody>
          <a:bodyPr>
            <a:noAutofit/>
          </a:bodyPr>
          <a:lstStyle/>
          <a:p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Study Area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157956" y="929442"/>
            <a:ext cx="4645025" cy="4534098"/>
          </a:xfrm>
        </p:spPr>
        <p:txBody>
          <a:bodyPr numCol="1"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There are 11 SAURAN stations installed in South Africa [9,10].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The station under study is </a:t>
            </a:r>
            <a:r>
              <a:rPr lang="en-ZA" sz="1800" dirty="0">
                <a:latin typeface="Arial" panose="020B0604020202020204" pitchFamily="34" charset="0"/>
                <a:cs typeface="Arial" panose="020B0604020202020204" pitchFamily="34" charset="0"/>
              </a:rPr>
              <a:t>University of </a:t>
            </a:r>
            <a:r>
              <a:rPr lang="en-ZA" sz="1800" dirty="0" err="1">
                <a:latin typeface="Arial" panose="020B0604020202020204" pitchFamily="34" charset="0"/>
                <a:cs typeface="Arial" panose="020B0604020202020204" pitchFamily="34" charset="0"/>
              </a:rPr>
              <a:t>Kwazulu</a:t>
            </a:r>
            <a:r>
              <a:rPr lang="en-ZA" sz="1800" dirty="0">
                <a:latin typeface="Arial" panose="020B0604020202020204" pitchFamily="34" charset="0"/>
                <a:cs typeface="Arial" panose="020B0604020202020204" pitchFamily="34" charset="0"/>
              </a:rPr>
              <a:t> – Natal Howard college (KZH), situated in Durban at </a:t>
            </a:r>
            <a:r>
              <a:rPr lang="en-ZA" sz="1800" dirty="0" err="1">
                <a:latin typeface="Arial" panose="020B0604020202020204" pitchFamily="34" charset="0"/>
                <a:cs typeface="Arial" panose="020B0604020202020204" pitchFamily="34" charset="0"/>
              </a:rPr>
              <a:t>Kwazulu</a:t>
            </a:r>
            <a:r>
              <a:rPr lang="en-ZA" sz="1800" dirty="0">
                <a:latin typeface="Arial" panose="020B0604020202020204" pitchFamily="34" charset="0"/>
                <a:cs typeface="Arial" panose="020B0604020202020204" pitchFamily="34" charset="0"/>
              </a:rPr>
              <a:t>- Natal Province, South Africa </a:t>
            </a: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FCBADBC6-5C13-4C5E-95D5-6084728230A9}"/>
                  </a:ext>
                </a:extLst>
              </p:cNvPr>
              <p:cNvSpPr>
                <a:spLocks noGrp="1"/>
              </p:cNvSpPr>
              <p:nvPr>
                <p:ph sz="half" idx="4294967295"/>
              </p:nvPr>
            </p:nvSpPr>
            <p:spPr>
              <a:xfrm>
                <a:off x="5558155" y="929442"/>
                <a:ext cx="4645025" cy="4935537"/>
              </a:xfrm>
            </p:spPr>
            <p:txBody>
              <a:bodyPr>
                <a:no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ZA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KZH is situated in a coastal area [9,10]</a:t>
                </a:r>
              </a:p>
              <a:p>
                <a:pPr algn="just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ZA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It consists of the following geographic coordinates:</a:t>
                </a:r>
                <a:r>
                  <a:rPr lang="en-ZA" sz="1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ZA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latitude (</a:t>
                </a: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29.87098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E), </a:t>
                </a:r>
                <a:r>
                  <a:rPr lang="en-ZA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longitude (</a:t>
                </a: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30.97695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ZA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S) and altitude (150 m) [9,10].</a:t>
                </a:r>
              </a:p>
              <a:p>
                <a:pPr algn="just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ZA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following picture1 shows the geographical location of KZH.</a:t>
                </a:r>
              </a:p>
              <a:p>
                <a:pPr algn="just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ZA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Picture 2 shows the places where the SAURAN station are installed.</a:t>
                </a:r>
              </a:p>
              <a:p>
                <a:pPr algn="just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ZA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Active SAURAN stations are marked with black.</a:t>
                </a:r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FCBADBC6-5C13-4C5E-95D5-6084728230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4294967295"/>
              </p:nvPr>
            </p:nvSpPr>
            <p:spPr>
              <a:xfrm>
                <a:off x="5558155" y="929442"/>
                <a:ext cx="4645025" cy="4935537"/>
              </a:xfrm>
              <a:blipFill>
                <a:blip r:embed="rId3"/>
                <a:stretch>
                  <a:fillRect l="-919" r="-10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C7E458E3-0683-4A64-95D0-B312022BF20C}"/>
              </a:ext>
            </a:extLst>
          </p:cNvPr>
          <p:cNvSpPr txBox="1"/>
          <p:nvPr/>
        </p:nvSpPr>
        <p:spPr>
          <a:xfrm>
            <a:off x="11361419" y="5715000"/>
            <a:ext cx="6858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Page 3</a:t>
            </a:r>
          </a:p>
        </p:txBody>
      </p:sp>
    </p:spTree>
    <p:extLst>
      <p:ext uri="{BB962C8B-B14F-4D97-AF65-F5344CB8AC3E}">
        <p14:creationId xmlns:p14="http://schemas.microsoft.com/office/powerpoint/2010/main" val="1542184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4F856-7868-4771-BBCC-5EEEF488C84A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0" y="293688"/>
            <a:ext cx="4645025" cy="3448050"/>
          </a:xfrm>
        </p:spPr>
        <p:txBody>
          <a:bodyPr/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Picture 1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F43432A-9C62-4876-8BD6-A0ED1E63721A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6719888" y="293688"/>
            <a:ext cx="5472112" cy="4202112"/>
          </a:xfrm>
        </p:spPr>
        <p:txBody>
          <a:bodyPr/>
          <a:lstStyle/>
          <a:p>
            <a:r>
              <a:rPr lang="en-US" dirty="0"/>
              <a:t>Picture2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60200B8-1862-4011-B260-BCA9663A034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96" y="839847"/>
            <a:ext cx="3581400" cy="337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http://www.scielo.org.za/img/revistas/jesa/v26n1/01f01.jpg">
            <a:extLst>
              <a:ext uri="{FF2B5EF4-FFF2-40B4-BE49-F238E27FC236}">
                <a16:creationId xmlns:a16="http://schemas.microsoft.com/office/drawing/2014/main" id="{744C18F2-C3CD-4539-9929-FFC0322EE0D6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5" t="3283" r="18962" b="20202"/>
          <a:stretch/>
        </p:blipFill>
        <p:spPr bwMode="auto">
          <a:xfrm>
            <a:off x="5132070" y="839847"/>
            <a:ext cx="4137659" cy="34480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5A847FF-BB97-4D6D-9D42-19209BDBAEF9}"/>
              </a:ext>
            </a:extLst>
          </p:cNvPr>
          <p:cNvSpPr txBox="1"/>
          <p:nvPr/>
        </p:nvSpPr>
        <p:spPr>
          <a:xfrm>
            <a:off x="11144250" y="5783580"/>
            <a:ext cx="8563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Page 4</a:t>
            </a:r>
          </a:p>
        </p:txBody>
      </p:sp>
    </p:spTree>
    <p:extLst>
      <p:ext uri="{BB962C8B-B14F-4D97-AF65-F5344CB8AC3E}">
        <p14:creationId xmlns:p14="http://schemas.microsoft.com/office/powerpoint/2010/main" val="2461016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CF6C8364-021C-4979-A4B7-8C122044668E}"/>
                  </a:ext>
                </a:extLst>
              </p:cNvPr>
              <p:cNvSpPr>
                <a:spLocks noGrp="1"/>
              </p:cNvSpPr>
              <p:nvPr>
                <p:ph sz="half" idx="4294967295"/>
              </p:nvPr>
            </p:nvSpPr>
            <p:spPr>
              <a:xfrm>
                <a:off x="6096000" y="491331"/>
                <a:ext cx="4645025" cy="4881563"/>
              </a:xfrm>
            </p:spPr>
            <p:txBody>
              <a:bodyPr>
                <a:normAutofit fontScale="25000" lnSpcReduction="20000"/>
              </a:bodyPr>
              <a:lstStyle/>
              <a:p>
                <a:pPr marL="0" indent="0" algn="just">
                  <a:lnSpc>
                    <a:spcPct val="170000"/>
                  </a:lnSpc>
                  <a:spcBef>
                    <a:spcPts val="0"/>
                  </a:spcBef>
                  <a:buNone/>
                </a:pPr>
                <a:r>
                  <a:rPr 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</a:t>
                </a:r>
                <a:r>
                  <a:rPr lang="en-US" sz="7200" dirty="0">
                    <a:latin typeface="Arial" panose="020B0604020202020204" pitchFamily="34" charset="0"/>
                    <a:cs typeface="Arial" panose="020B0604020202020204" pitchFamily="34" charset="0"/>
                  </a:rPr>
                  <a:t> solar radiation [8,13,14].</a:t>
                </a:r>
              </a:p>
              <a:p>
                <a:pPr algn="just">
                  <a:lnSpc>
                    <a:spcPct val="170000"/>
                  </a:lnSpc>
                  <a:spcBef>
                    <a:spcPts val="0"/>
                  </a:spcBef>
                </a:pPr>
                <a:r>
                  <a:rPr lang="en-US" sz="7200" dirty="0">
                    <a:latin typeface="Arial" panose="020B0604020202020204" pitchFamily="34" charset="0"/>
                    <a:cs typeface="Arial" panose="020B0604020202020204" pitchFamily="34" charset="0"/>
                  </a:rPr>
                  <a:t>Equations (2) and (3) were used</a:t>
                </a:r>
              </a:p>
              <a:p>
                <a:pPr algn="just">
                  <a:lnSpc>
                    <a:spcPct val="160000"/>
                  </a:lnSpc>
                  <a:spcBef>
                    <a:spcPts val="0"/>
                  </a:spcBef>
                </a:pPr>
                <a:r>
                  <a:rPr lang="en-US" sz="72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models use daily minimum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7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72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7200" i="1">
                            <a:latin typeface="Cambria Math" panose="02040503050406030204" pitchFamily="18" charset="0"/>
                          </a:rPr>
                          <m:t>𝑚𝑖𝑛</m:t>
                        </m:r>
                      </m:sub>
                    </m:sSub>
                  </m:oMath>
                </a14:m>
                <a:r>
                  <a:rPr lang="en-US" sz="7200" dirty="0">
                    <a:latin typeface="Arial" panose="020B0604020202020204" pitchFamily="34" charset="0"/>
                    <a:cs typeface="Arial" panose="020B0604020202020204" pitchFamily="34" charset="0"/>
                  </a:rPr>
                  <a:t>) and maximum air temperature(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7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72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7200" i="1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r>
                  <a:rPr lang="en-US" sz="7200" dirty="0">
                    <a:latin typeface="Arial" panose="020B0604020202020204" pitchFamily="34" charset="0"/>
                    <a:cs typeface="Arial" panose="020B0604020202020204" pitchFamily="34" charset="0"/>
                  </a:rPr>
                  <a:t>)  data as inputs [13].</a:t>
                </a:r>
              </a:p>
              <a:p>
                <a:pPr algn="just">
                  <a:lnSpc>
                    <a:spcPct val="170000"/>
                  </a:lnSpc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7200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72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7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72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7200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sSub>
                      <m:sSubPr>
                        <m:ctrlPr>
                          <a:rPr lang="en-US" sz="7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72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72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7200" i="1">
                        <a:latin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US" sz="72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sz="7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72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7200" i="1"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sub>
                        </m:sSub>
                        <m:r>
                          <a:rPr lang="en-US" sz="72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7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72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7200" i="1">
                                <a:latin typeface="Cambria Math" panose="02040503050406030204" pitchFamily="18" charset="0"/>
                              </a:rPr>
                              <m:t>𝑚𝑖𝑛</m:t>
                            </m:r>
                          </m:sub>
                        </m:sSub>
                      </m:e>
                    </m:rad>
                  </m:oMath>
                </a14:m>
                <a:r>
                  <a:rPr lang="en-US" sz="72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     (2)</a:t>
                </a:r>
                <a:endParaRPr lang="en-US" sz="7200" i="1" dirty="0">
                  <a:latin typeface="Cambria Math" panose="02040503050406030204" pitchFamily="18" charset="0"/>
                </a:endParaRPr>
              </a:p>
              <a:p>
                <a:pPr algn="just">
                  <a:lnSpc>
                    <a:spcPct val="170000"/>
                  </a:lnSpc>
                  <a:spcBef>
                    <a:spcPts val="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7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72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7200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sz="72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=</a:t>
                </a:r>
                <a:r>
                  <a:rPr lang="en-US" sz="7200" dirty="0">
                    <a:latin typeface="Arial" panose="020B0604020202020204" pitchFamily="34" charset="0"/>
                    <a:cs typeface="Arial" panose="020B0604020202020204" pitchFamily="34" charset="0"/>
                  </a:rPr>
                  <a:t> 0.19  [14]</a:t>
                </a:r>
              </a:p>
              <a:p>
                <a:pPr algn="just">
                  <a:lnSpc>
                    <a:spcPct val="160000"/>
                  </a:lnSpc>
                  <a:spcBef>
                    <a:spcPts val="0"/>
                  </a:spcBef>
                </a:pPr>
                <a:r>
                  <a:rPr lang="en-US" sz="7200" dirty="0">
                    <a:latin typeface="Arial" panose="020B0604020202020204" pitchFamily="34" charset="0"/>
                    <a:cs typeface="Arial" panose="020B0604020202020204" pitchFamily="34" charset="0"/>
                  </a:rPr>
                  <a:t>Clemence model was designed for estimating global solar radiation in south African sites which record air temperature only  (16).</a:t>
                </a:r>
              </a:p>
              <a:p>
                <a:pPr algn="just">
                  <a:lnSpc>
                    <a:spcPct val="160000"/>
                  </a:lnSpc>
                  <a:spcBef>
                    <a:spcPts val="0"/>
                  </a:spcBef>
                </a:pPr>
                <a:r>
                  <a:rPr lang="en-US" sz="7200" dirty="0">
                    <a:latin typeface="Arial" panose="020B0604020202020204" pitchFamily="34" charset="0"/>
                    <a:cs typeface="Arial" panose="020B0604020202020204" pitchFamily="34" charset="0"/>
                  </a:rPr>
                  <a:t> The model gives </a:t>
                </a:r>
                <a14:m>
                  <m:oMath xmlns:m="http://schemas.openxmlformats.org/officeDocument/2006/math">
                    <m:r>
                      <a:rPr lang="en-US" sz="7200" i="1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7200" dirty="0">
                    <a:latin typeface="Arial" panose="020B0604020202020204" pitchFamily="34" charset="0"/>
                    <a:cs typeface="Arial" panose="020B0604020202020204" pitchFamily="34" charset="0"/>
                  </a:rPr>
                  <a:t> as:  </a:t>
                </a:r>
                <a14:m>
                  <m:oMath xmlns:m="http://schemas.openxmlformats.org/officeDocument/2006/math">
                    <m:r>
                      <a:rPr lang="en-US" sz="7200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72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7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7200" i="1">
                            <a:latin typeface="Cambria Math" panose="02040503050406030204" pitchFamily="18" charset="0"/>
                          </a:rPr>
                          <m:t>1.233∗</m:t>
                        </m:r>
                        <m:sSub>
                          <m:sSubPr>
                            <m:ctrlPr>
                              <a:rPr lang="en-US" sz="7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72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sz="72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7200" i="1">
                            <a:latin typeface="Cambria Math" panose="02040503050406030204" pitchFamily="18" charset="0"/>
                          </a:rPr>
                          <m:t>∗∆</m:t>
                        </m:r>
                        <m:r>
                          <a:rPr lang="en-US" sz="72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7200" i="1">
                            <a:latin typeface="Cambria Math" panose="02040503050406030204" pitchFamily="18" charset="0"/>
                          </a:rPr>
                          <m:t>+10.593∗</m:t>
                        </m:r>
                        <m:sSub>
                          <m:sSubPr>
                            <m:ctrlPr>
                              <a:rPr lang="en-US" sz="7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72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7200" i="1"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sub>
                        </m:sSub>
                        <m:r>
                          <a:rPr lang="en-US" sz="7200" i="1">
                            <a:latin typeface="Cambria Math" panose="02040503050406030204" pitchFamily="18" charset="0"/>
                          </a:rPr>
                          <m:t>−0.713∗</m:t>
                        </m:r>
                        <m:sSub>
                          <m:sSubPr>
                            <m:ctrlPr>
                              <a:rPr lang="en-US" sz="7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72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7200" i="1"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sub>
                        </m:sSub>
                        <m:r>
                          <a:rPr lang="en-US" sz="7200" i="1">
                            <a:latin typeface="Cambria Math" panose="02040503050406030204" pitchFamily="18" charset="0"/>
                          </a:rPr>
                          <m:t>∗∆</m:t>
                        </m:r>
                        <m:r>
                          <a:rPr lang="en-US" sz="72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7200" i="1">
                            <a:latin typeface="Cambria Math" panose="02040503050406030204" pitchFamily="18" charset="0"/>
                          </a:rPr>
                          <m:t>+16.548</m:t>
                        </m:r>
                      </m:e>
                    </m:d>
                    <m:r>
                      <a:rPr lang="en-US" sz="7200" i="1">
                        <a:latin typeface="Cambria Math" panose="02040503050406030204" pitchFamily="18" charset="0"/>
                      </a:rPr>
                      <m:t>)∗0.04184</m:t>
                    </m:r>
                  </m:oMath>
                </a14:m>
                <a:r>
                  <a:rPr lang="en-US" sz="72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    (3)</a:t>
                </a:r>
              </a:p>
              <a:p>
                <a:pPr algn="just"/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CF6C8364-021C-4979-A4B7-8C122044668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4294967295"/>
              </p:nvPr>
            </p:nvSpPr>
            <p:spPr>
              <a:xfrm>
                <a:off x="6096000" y="491331"/>
                <a:ext cx="4645025" cy="4881563"/>
              </a:xfrm>
              <a:blipFill>
                <a:blip r:embed="rId3"/>
                <a:stretch>
                  <a:fillRect l="-787" r="-1050" b="-2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03188"/>
            <a:ext cx="9605963" cy="776287"/>
          </a:xfrm>
        </p:spPr>
        <p:txBody>
          <a:bodyPr>
            <a:normAutofit fontScale="90000"/>
          </a:bodyPr>
          <a:lstStyle/>
          <a:p>
            <a:r>
              <a:rPr lang="en-ZA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  <a:br>
              <a:rPr lang="en-ZA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ZA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ZA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354DA0CB-727B-4ED1-8816-6E6B0A7F285F}"/>
                  </a:ext>
                </a:extLst>
              </p:cNvPr>
              <p:cNvSpPr>
                <a:spLocks noGrp="1"/>
              </p:cNvSpPr>
              <p:nvPr>
                <p:ph sz="half" idx="4294967295"/>
              </p:nvPr>
            </p:nvSpPr>
            <p:spPr>
              <a:xfrm>
                <a:off x="230981" y="491331"/>
                <a:ext cx="5043384" cy="17689513"/>
              </a:xfrm>
            </p:spPr>
            <p:txBody>
              <a:bodyPr>
                <a:normAutofit fontScale="25000" lnSpcReduction="20000"/>
              </a:bodyPr>
              <a:lstStyle/>
              <a:p>
                <a:pPr marL="274320" algn="just">
                  <a:lnSpc>
                    <a:spcPct val="170000"/>
                  </a:lnSpc>
                  <a:spcBef>
                    <a:spcPts val="0"/>
                  </a:spcBef>
                </a:pPr>
                <a:r>
                  <a:rPr lang="en-US" sz="7200" spc="-90" dirty="0">
                    <a:latin typeface="Arial" panose="020B0604020202020204" pitchFamily="34" charset="0"/>
                    <a:cs typeface="Arial" panose="020B0604020202020204" pitchFamily="34" charset="0"/>
                  </a:rPr>
                  <a:t>Three years air temperature data (2014-2016) was downloaded from </a:t>
                </a:r>
                <a:r>
                  <a:rPr lang="en-US" sz="7200" spc="-60" dirty="0">
                    <a:latin typeface="Arial" panose="020B0604020202020204" pitchFamily="34" charset="0"/>
                    <a:cs typeface="Arial" panose="020B0604020202020204" pitchFamily="34" charset="0"/>
                  </a:rPr>
                  <a:t>SAURAN stations.</a:t>
                </a:r>
              </a:p>
              <a:p>
                <a:pPr marL="274320" algn="just">
                  <a:lnSpc>
                    <a:spcPct val="170000"/>
                  </a:lnSpc>
                  <a:spcBef>
                    <a:spcPts val="0"/>
                  </a:spcBef>
                </a:pPr>
                <a:r>
                  <a:rPr lang="en-US" sz="7200" dirty="0">
                    <a:latin typeface="Arial" panose="020B0604020202020204" pitchFamily="34" charset="0"/>
                    <a:cs typeface="Arial" panose="020B0604020202020204" pitchFamily="34" charset="0"/>
                  </a:rPr>
                  <a:t>Data analysis</a:t>
                </a:r>
              </a:p>
              <a:p>
                <a:pPr marL="274320" algn="just">
                  <a:lnSpc>
                    <a:spcPct val="170000"/>
                  </a:lnSpc>
                  <a:spcBef>
                    <a:spcPts val="0"/>
                  </a:spcBef>
                </a:pPr>
                <a:r>
                  <a:rPr lang="en-US" sz="7200" dirty="0">
                    <a:latin typeface="Arial" panose="020B0604020202020204" pitchFamily="34" charset="0"/>
                    <a:cs typeface="Arial" panose="020B0604020202020204" pitchFamily="34" charset="0"/>
                  </a:rPr>
                  <a:t>KZH SAURAN station data complete.</a:t>
                </a:r>
              </a:p>
              <a:p>
                <a:pPr marL="274320" algn="just">
                  <a:lnSpc>
                    <a:spcPct val="170000"/>
                  </a:lnSpc>
                  <a:spcBef>
                    <a:spcPts val="0"/>
                  </a:spcBef>
                </a:pPr>
                <a:r>
                  <a:rPr lang="en-US" sz="7200" dirty="0">
                    <a:latin typeface="Arial" panose="020B0604020202020204" pitchFamily="34" charset="0"/>
                    <a:cs typeface="Arial" panose="020B0604020202020204" pitchFamily="34" charset="0"/>
                  </a:rPr>
                  <a:t>Hence KZH station was selected for this study</a:t>
                </a:r>
              </a:p>
              <a:p>
                <a:pPr marL="274320" algn="just">
                  <a:lnSpc>
                    <a:spcPct val="170000"/>
                  </a:lnSpc>
                  <a:spcBef>
                    <a:spcPts val="0"/>
                  </a:spcBef>
                </a:pPr>
                <a:r>
                  <a:rPr lang="en-US" sz="7200" dirty="0">
                    <a:latin typeface="Arial" panose="020B0604020202020204" pitchFamily="34" charset="0"/>
                    <a:cs typeface="Arial" panose="020B0604020202020204" pitchFamily="34" charset="0"/>
                  </a:rPr>
                  <a:t>Extraterrestrial solar radiation(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7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72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7200" i="1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</m:oMath>
                </a14:m>
                <a:r>
                  <a:rPr lang="en-US" sz="7200" dirty="0">
                    <a:latin typeface="Arial" panose="020B0604020202020204" pitchFamily="34" charset="0"/>
                    <a:cs typeface="Arial" panose="020B0604020202020204" pitchFamily="34" charset="0"/>
                  </a:rPr>
                  <a:t>) was calculated through MATLAB software.</a:t>
                </a:r>
              </a:p>
              <a:p>
                <a:pPr marL="274320" algn="just">
                  <a:lnSpc>
                    <a:spcPct val="170000"/>
                  </a:lnSpc>
                  <a:spcBef>
                    <a:spcPts val="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7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72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7200" i="1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sz="7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7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7200" i="1">
                            <a:latin typeface="Cambria Math" panose="02040503050406030204" pitchFamily="18" charset="0"/>
                          </a:rPr>
                          <m:t>24∗</m:t>
                        </m:r>
                        <m:sSub>
                          <m:sSubPr>
                            <m:ctrlPr>
                              <a:rPr lang="en-US" sz="7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7200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sz="7200" i="1">
                                <a:latin typeface="Cambria Math" panose="02040503050406030204" pitchFamily="18" charset="0"/>
                              </a:rPr>
                              <m:t>𝑠𝑐</m:t>
                            </m:r>
                          </m:sub>
                        </m:sSub>
                      </m:num>
                      <m:den>
                        <m:r>
                          <a:rPr lang="en-US" sz="7200" i="1">
                            <a:latin typeface="Cambria Math" panose="02040503050406030204" pitchFamily="18" charset="0"/>
                          </a:rPr>
                          <m:t>𝜋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sz="7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7200" i="1">
                            <a:latin typeface="Cambria Math" panose="02040503050406030204" pitchFamily="18" charset="0"/>
                          </a:rPr>
                          <m:t>1+0.033</m:t>
                        </m:r>
                        <m:func>
                          <m:funcPr>
                            <m:ctrlPr>
                              <a:rPr lang="en-US" sz="72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720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72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7200" i="1">
                                    <a:latin typeface="Cambria Math" panose="02040503050406030204" pitchFamily="18" charset="0"/>
                                  </a:rPr>
                                  <m:t>360</m:t>
                                </m:r>
                                <m:r>
                                  <a:rPr lang="en-US" sz="720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f>
                                  <m:fPr>
                                    <m:ctrlPr>
                                      <a:rPr lang="en-US" sz="72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7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7200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en-US" sz="7200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sz="7200" i="1">
                                        <a:latin typeface="Cambria Math" panose="02040503050406030204" pitchFamily="18" charset="0"/>
                                      </a:rPr>
                                      <m:t>365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sz="7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7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7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7200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sSub>
                              <m:sSubPr>
                                <m:ctrlPr>
                                  <a:rPr lang="en-US" sz="7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7200" i="1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sz="72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7200" i="1">
                                <a:latin typeface="Cambria Math" panose="02040503050406030204" pitchFamily="18" charset="0"/>
                              </a:rPr>
                              <m:t>360</m:t>
                            </m:r>
                          </m:den>
                        </m:f>
                        <m:func>
                          <m:funcPr>
                            <m:ctrlPr>
                              <a:rPr lang="en-US" sz="72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720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7200" i="1">
                                <a:latin typeface="Cambria Math" panose="02040503050406030204" pitchFamily="18" charset="0"/>
                              </a:rPr>
                              <m:t>𝜙</m:t>
                            </m:r>
                            <m:func>
                              <m:funcPr>
                                <m:ctrlPr>
                                  <a:rPr lang="en-US" sz="72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7200">
                                    <a:latin typeface="Cambria Math" panose="02040503050406030204" pitchFamily="18" charset="0"/>
                                  </a:rPr>
                                  <m:t>sin</m:t>
                                </m:r>
                              </m:fName>
                              <m:e>
                                <m:r>
                                  <a:rPr lang="en-US" sz="7200" i="1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  <m:r>
                                  <a:rPr lang="en-US" sz="72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unc>
                                  <m:funcPr>
                                    <m:ctrlPr>
                                      <a:rPr lang="en-US" sz="7200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7200">
                                        <a:latin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r>
                                      <a:rPr lang="en-US" sz="7200" i="1">
                                        <a:latin typeface="Cambria Math" panose="02040503050406030204" pitchFamily="18" charset="0"/>
                                      </a:rPr>
                                      <m:t>𝛿</m:t>
                                    </m:r>
                                    <m:func>
                                      <m:funcPr>
                                        <m:ctrlPr>
                                          <a:rPr lang="en-US" sz="7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 sz="7200">
                                            <a:latin typeface="Cambria Math" panose="02040503050406030204" pitchFamily="18" charset="0"/>
                                          </a:rPr>
                                          <m:t>cos</m:t>
                                        </m:r>
                                      </m:fName>
                                      <m:e>
                                        <m:r>
                                          <a:rPr lang="en-US" sz="7200" i="1">
                                            <a:latin typeface="Cambria Math" panose="02040503050406030204" pitchFamily="18" charset="0"/>
                                          </a:rPr>
                                          <m:t>𝜙</m:t>
                                        </m:r>
                                        <m:func>
                                          <m:funcPr>
                                            <m:ctrlPr>
                                              <a:rPr lang="en-US" sz="7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uncPr>
                                          <m:fNam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7200">
                                                <a:latin typeface="Cambria Math" panose="02040503050406030204" pitchFamily="18" charset="0"/>
                                              </a:rPr>
                                              <m:t>sin</m:t>
                                            </m:r>
                                          </m:fName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72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7200" i="1">
                                                    <a:latin typeface="Cambria Math" panose="02040503050406030204" pitchFamily="18" charset="0"/>
                                                  </a:rPr>
                                                  <m:t>𝜔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7200" i="1">
                                                    <a:latin typeface="Cambria Math" panose="02040503050406030204" pitchFamily="18" charset="0"/>
                                                  </a:rPr>
                                                  <m:t>𝑠</m:t>
                                                </m:r>
                                              </m:sub>
                                            </m:sSub>
                                          </m:e>
                                        </m:func>
                                      </m:e>
                                    </m:func>
                                  </m:e>
                                </m:func>
                              </m:e>
                            </m:func>
                          </m:e>
                        </m:func>
                      </m:e>
                    </m:d>
                    <m:r>
                      <a:rPr lang="en-US" sz="7200" i="1"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sz="7200" b="0" i="1" smtClean="0">
                        <a:latin typeface="Cambria Math" panose="02040503050406030204" pitchFamily="18" charset="0"/>
                      </a:rPr>
                      <m:t>1)</m:t>
                    </m:r>
                  </m:oMath>
                </a14:m>
                <a:endParaRPr lang="en-US" sz="7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82880" algn="just">
                  <a:lnSpc>
                    <a:spcPct val="170000"/>
                  </a:lnSpc>
                  <a:spcBef>
                    <a:spcPts val="0"/>
                  </a:spcBef>
                </a:pPr>
                <a:r>
                  <a:rPr lang="en-US" sz="7200" spc="-80" dirty="0">
                    <a:latin typeface="Arial" panose="020B0604020202020204" pitchFamily="34" charset="0"/>
                    <a:cs typeface="Arial" panose="020B0604020202020204" pitchFamily="34" charset="0"/>
                  </a:rPr>
                  <a:t>Hargreaves–</a:t>
                </a:r>
                <a:r>
                  <a:rPr lang="en-US" sz="7200" spc="-8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Samani</a:t>
                </a:r>
                <a:r>
                  <a:rPr lang="en-US" sz="7200" spc="-80" dirty="0">
                    <a:latin typeface="Arial" panose="020B0604020202020204" pitchFamily="34" charset="0"/>
                    <a:cs typeface="Arial" panose="020B0604020202020204" pitchFamily="34" charset="0"/>
                  </a:rPr>
                  <a:t> and Clemence   models  were  selected  were for estimating global</a:t>
                </a:r>
                <a:endParaRPr lang="en-US" spc="-8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en-US" sz="21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US" sz="1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US" sz="1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US" sz="1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US" sz="1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US" sz="1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US" sz="1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US" sz="1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endParaRPr lang="en-US" sz="1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354DA0CB-727B-4ED1-8816-6E6B0A7F285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4294967295"/>
              </p:nvPr>
            </p:nvSpPr>
            <p:spPr>
              <a:xfrm>
                <a:off x="230981" y="491331"/>
                <a:ext cx="5043384" cy="17689513"/>
              </a:xfrm>
              <a:blipFill>
                <a:blip r:embed="rId4"/>
                <a:stretch>
                  <a:fillRect l="-2539" r="-9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B6B59F45-A7A5-4E79-90A7-4ABF07140A8A}"/>
              </a:ext>
            </a:extLst>
          </p:cNvPr>
          <p:cNvSpPr txBox="1"/>
          <p:nvPr/>
        </p:nvSpPr>
        <p:spPr>
          <a:xfrm>
            <a:off x="11201401" y="566928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Page 5</a:t>
            </a:r>
          </a:p>
        </p:txBody>
      </p:sp>
    </p:spTree>
    <p:extLst>
      <p:ext uri="{BB962C8B-B14F-4D97-AF65-F5344CB8AC3E}">
        <p14:creationId xmlns:p14="http://schemas.microsoft.com/office/powerpoint/2010/main" val="3816248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44463"/>
            <a:ext cx="9605963" cy="1058862"/>
          </a:xfrm>
        </p:spPr>
        <p:txBody>
          <a:bodyPr>
            <a:normAutofit/>
          </a:bodyPr>
          <a:lstStyle/>
          <a:p>
            <a:r>
              <a:rPr lang="en-ZA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 continues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half" idx="4294967295"/>
              </p:nvPr>
            </p:nvSpPr>
            <p:spPr>
              <a:xfrm>
                <a:off x="157956" y="792162"/>
                <a:ext cx="4645025" cy="4786313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two models are validated statistically using the computational MATLAB software. [17,18]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i.e. Mean Bias Error (MBE), Root Mean Square Error (RMSE), Mean Percentage Error (MPE), coefficient of determination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and t-statistic test (t) [17,18]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9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9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used to assess the performance of the model  [18].</a:t>
                </a:r>
              </a:p>
              <a:p>
                <a:endParaRPr lang="en-ZA" sz="1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ZA" dirty="0"/>
              </a:p>
              <a:p>
                <a:endParaRPr lang="en-ZA" dirty="0"/>
              </a:p>
              <a:p>
                <a:endParaRPr lang="en-ZA" sz="1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4294967295"/>
              </p:nvPr>
            </p:nvSpPr>
            <p:spPr>
              <a:xfrm>
                <a:off x="157956" y="792162"/>
                <a:ext cx="4645025" cy="4786313"/>
              </a:xfrm>
              <a:blipFill>
                <a:blip r:embed="rId2"/>
                <a:stretch>
                  <a:fillRect l="-1050" r="-11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FAFF6D4F-C847-4A16-8ED6-CE13C8F6CCA8}"/>
                  </a:ext>
                </a:extLst>
              </p:cNvPr>
              <p:cNvSpPr>
                <a:spLocks noGrp="1"/>
              </p:cNvSpPr>
              <p:nvPr>
                <p:ph sz="half" idx="4294967295"/>
              </p:nvPr>
            </p:nvSpPr>
            <p:spPr>
              <a:xfrm>
                <a:off x="5466715" y="829944"/>
                <a:ext cx="4645025" cy="4375150"/>
              </a:xfrm>
            </p:spPr>
            <p:txBody>
              <a:bodyPr>
                <a:normAutofit fontScale="62500" lnSpcReduction="20000"/>
              </a:bodyPr>
              <a:lstStyle/>
              <a:p>
                <a:pPr algn="just">
                  <a:lnSpc>
                    <a:spcPct val="170000"/>
                  </a:lnSpc>
                </a:pPr>
                <a:r>
                  <a:rPr lang="en-US" sz="26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following equations were used to express the statistical analysis:</a:t>
                </a:r>
              </a:p>
              <a:p>
                <a:pPr marL="182880" algn="just"/>
                <a14:m>
                  <m:oMath xmlns:m="http://schemas.openxmlformats.org/officeDocument/2006/math">
                    <m:r>
                      <a:rPr lang="en-US" sz="29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900" i="1">
                        <a:latin typeface="Cambria Math" panose="02040503050406030204" pitchFamily="18" charset="0"/>
                      </a:rPr>
                      <m:t>𝑅𝑀𝑆𝐸</m:t>
                    </m:r>
                    <m:r>
                      <a:rPr lang="en-US" sz="2900" i="1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sz="29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9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9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9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9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  <m:nary>
                              <m:naryPr>
                                <m:chr m:val="∑"/>
                                <m:limLoc m:val="undOvr"/>
                                <m:ctrlPr>
                                  <a:rPr lang="en-US" sz="2900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29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2900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sz="29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sSup>
                                  <m:sSupPr>
                                    <m:ctrlPr>
                                      <a:rPr lang="en-US" sz="29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29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9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900" i="1">
                                                <a:latin typeface="Cambria Math" panose="02040503050406030204" pitchFamily="18" charset="0"/>
                                              </a:rPr>
                                              <m:t>𝐻</m:t>
                                            </m:r>
                                          </m:e>
                                          <m:sub>
                                            <m:r>
                                              <a:rPr lang="en-US" sz="2900" i="1">
                                                <a:latin typeface="Cambria Math" panose="02040503050406030204" pitchFamily="18" charset="0"/>
                                              </a:rPr>
                                              <m:t>𝑖𝑚</m:t>
                                            </m:r>
                                          </m:sub>
                                        </m:sSub>
                                        <m:r>
                                          <a:rPr lang="en-US" sz="2900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29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900" i="1">
                                                <a:latin typeface="Cambria Math" panose="02040503050406030204" pitchFamily="18" charset="0"/>
                                              </a:rPr>
                                              <m:t>𝐻</m:t>
                                            </m:r>
                                          </m:e>
                                          <m:sub>
                                            <m:r>
                                              <a:rPr lang="en-US" sz="2900" i="1">
                                                <a:latin typeface="Cambria Math" panose="02040503050406030204" pitchFamily="18" charset="0"/>
                                              </a:rPr>
                                              <m:t>𝑖𝑒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en-US" sz="29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90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nary>
                          </m:e>
                        </m:d>
                      </m:e>
                      <m:sup>
                        <m:f>
                          <m:fPr>
                            <m:ctrlPr>
                              <a:rPr lang="en-US" sz="29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9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9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US" sz="2900" i="1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sz="2900" dirty="0">
                    <a:latin typeface="Arial" panose="020B0604020202020204" pitchFamily="34" charset="0"/>
                    <a:cs typeface="Arial" panose="020B0604020202020204" pitchFamily="34" charset="0"/>
                  </a:rPr>
                  <a:t>  (6)</a:t>
                </a:r>
              </a:p>
              <a:p>
                <a:pPr lvl="0">
                  <a:buClr>
                    <a:srgbClr val="B71E42"/>
                  </a:buClr>
                </a:pPr>
                <a14:m>
                  <m:oMath xmlns:m="http://schemas.openxmlformats.org/officeDocument/2006/math">
                    <m:r>
                      <a:rPr lang="en-US" sz="29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𝑀𝐵𝐸</m:t>
                    </m:r>
                    <m:r>
                      <a:rPr lang="en-US" sz="29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29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9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9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limLoc m:val="undOvr"/>
                        <m:ctrlPr>
                          <a:rPr lang="en-US" sz="29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9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9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=1 </m:t>
                        </m:r>
                      </m:sub>
                      <m:sup>
                        <m:r>
                          <a:rPr lang="en-US" sz="29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sz="29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9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9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sz="29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𝑖𝑚</m:t>
                            </m:r>
                          </m:sub>
                        </m:sSub>
                        <m:r>
                          <a:rPr lang="en-US" sz="29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 </m:t>
                        </m:r>
                        <m:sSub>
                          <m:sSubPr>
                            <m:ctrlPr>
                              <a:rPr lang="en-US" sz="29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9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sz="29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𝑖𝑒</m:t>
                            </m:r>
                          </m:sub>
                        </m:sSub>
                      </m:e>
                    </m:nary>
                    <m:r>
                      <a:rPr lang="en-US" sz="29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) </m:t>
                    </m:r>
                  </m:oMath>
                </a14:m>
                <a:r>
                  <a:rPr lang="en-US" sz="29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(7)</a:t>
                </a:r>
              </a:p>
              <a:p>
                <a:pPr lvl="0">
                  <a:buClr>
                    <a:srgbClr val="B71E42"/>
                  </a:buClr>
                </a:pPr>
                <a14:m>
                  <m:oMath xmlns:m="http://schemas.openxmlformats.org/officeDocument/2006/math">
                    <m:r>
                      <a:rPr lang="en-US" sz="29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𝑀𝑃𝐸</m:t>
                    </m:r>
                    <m:r>
                      <a:rPr lang="en-US" sz="29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9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9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9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limLoc m:val="undOvr"/>
                        <m:ctrlPr>
                          <a:rPr lang="en-US" sz="29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9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9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9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d>
                          <m:dPr>
                            <m:ctrlPr>
                              <a:rPr lang="en-US" sz="29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9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29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9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n-US" sz="29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𝑖𝑚</m:t>
                                    </m:r>
                                  </m:sub>
                                </m:sSub>
                                <m:r>
                                  <a:rPr lang="en-US" sz="29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9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9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n-US" sz="29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𝑖𝑒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sz="29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9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n-US" sz="29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𝑖𝑚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  <m:r>
                          <a:rPr lang="en-US" sz="29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9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100%  ,  </m:t>
                        </m:r>
                      </m:e>
                    </m:nary>
                  </m:oMath>
                </a14:m>
                <a:r>
                  <a:rPr lang="en-US" sz="29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(8)</a:t>
                </a:r>
              </a:p>
              <a:p>
                <a:pPr lvl="0">
                  <a:buClr>
                    <a:srgbClr val="B71E42"/>
                  </a:buClr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9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9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29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9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9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9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nary>
                          <m:naryPr>
                            <m:chr m:val="∑"/>
                            <m:limLoc m:val="undOvr"/>
                            <m:ctrlPr>
                              <a:rPr lang="en-US" sz="29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9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9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sz="29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f>
                              <m:fPr>
                                <m:ctrlPr>
                                  <a:rPr lang="en-US" sz="29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sz="29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29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9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9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𝐻</m:t>
                                            </m:r>
                                          </m:e>
                                          <m:sub>
                                            <m:r>
                                              <a:rPr lang="en-US" sz="29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𝑖𝑚</m:t>
                                            </m:r>
                                          </m:sub>
                                        </m:sSub>
                                        <m:r>
                                          <a:rPr lang="en-US" sz="29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29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9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𝐻</m:t>
                                            </m:r>
                                          </m:e>
                                          <m:sub>
                                            <m:r>
                                              <a:rPr lang="en-US" sz="29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𝑖𝑒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en-US" sz="29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sSup>
                                  <m:sSupPr>
                                    <m:ctrlPr>
                                      <a:rPr lang="en-US" sz="29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29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9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9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𝐻</m:t>
                                            </m:r>
                                          </m:e>
                                          <m:sub>
                                            <m:r>
                                              <a:rPr lang="en-US" sz="29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𝑖𝑚</m:t>
                                            </m:r>
                                          </m:sub>
                                        </m:sSub>
                                        <m:r>
                                          <a:rPr lang="en-US" sz="29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en-US" sz="29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2900" i="1">
                                                    <a:solidFill>
                                                      <a:prstClr val="black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900" i="1">
                                                    <a:solidFill>
                                                      <a:prstClr val="black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𝐻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900" i="1">
                                                    <a:solidFill>
                                                      <a:prstClr val="black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𝑖𝑚</m:t>
                                                </m:r>
                                              </m:sub>
                                            </m:sSub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en-US" sz="29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nary>
                      </m:e>
                    </m:d>
                  </m:oMath>
                </a14:m>
                <a:r>
                  <a:rPr lang="en-US" sz="29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   (9)</a:t>
                </a:r>
              </a:p>
              <a:p>
                <a:pPr lvl="0">
                  <a:buClr>
                    <a:srgbClr val="B71E42"/>
                  </a:buClr>
                </a:pPr>
                <a14:m>
                  <m:oMath xmlns:m="http://schemas.openxmlformats.org/officeDocument/2006/math">
                    <m:r>
                      <a:rPr lang="en-US" sz="29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9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9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9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9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d>
                                  <m:dPr>
                                    <m:ctrlPr>
                                      <a:rPr lang="en-US" sz="29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9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sz="29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e>
                                </m:d>
                                <m:sSup>
                                  <m:sSupPr>
                                    <m:ctrlPr>
                                      <a:rPr lang="en-US" sz="29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29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9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𝑀𝐵𝐸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sz="29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sSup>
                                  <m:sSupPr>
                                    <m:ctrlPr>
                                      <a:rPr lang="en-US" sz="29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29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9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𝑅𝑀𝑆𝐸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sz="29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9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US" sz="29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29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9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𝑀𝐵𝐸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sz="29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  <m:sup>
                        <m:f>
                          <m:fPr>
                            <m:type m:val="skw"/>
                            <m:ctrlPr>
                              <a:rPr lang="en-US" sz="29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9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9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9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         (10)</a:t>
                </a:r>
              </a:p>
              <a:p>
                <a:pPr lvl="0">
                  <a:buClr>
                    <a:srgbClr val="B71E42"/>
                  </a:buClr>
                </a:pPr>
                <a:endParaRPr lang="en-US" sz="21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 algn="just">
                  <a:buNone/>
                </a:pPr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 algn="just">
                  <a:buNone/>
                </a:pPr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FAFF6D4F-C847-4A16-8ED6-CE13C8F6CCA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4294967295"/>
              </p:nvPr>
            </p:nvSpPr>
            <p:spPr>
              <a:xfrm>
                <a:off x="5466715" y="829944"/>
                <a:ext cx="4645025" cy="4375150"/>
              </a:xfrm>
              <a:blipFill>
                <a:blip r:embed="rId3"/>
                <a:stretch>
                  <a:fillRect l="-919" r="-6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2DABF9C4-B356-4A73-96F2-34D65D5988E2}"/>
              </a:ext>
            </a:extLst>
          </p:cNvPr>
          <p:cNvSpPr txBox="1"/>
          <p:nvPr/>
        </p:nvSpPr>
        <p:spPr>
          <a:xfrm>
            <a:off x="10972800" y="5749290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Page 6</a:t>
            </a:r>
          </a:p>
        </p:txBody>
      </p:sp>
    </p:spTree>
    <p:extLst>
      <p:ext uri="{BB962C8B-B14F-4D97-AF65-F5344CB8AC3E}">
        <p14:creationId xmlns:p14="http://schemas.microsoft.com/office/powerpoint/2010/main" val="1117948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B7CAC-3436-46C0-A90D-87361C0ACDA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46063"/>
            <a:ext cx="9604375" cy="1049337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 continues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B01D347-8873-43B1-8C21-F66309FA5A24}"/>
                  </a:ext>
                </a:extLst>
              </p:cNvPr>
              <p:cNvSpPr>
                <a:spLocks noGrp="1"/>
              </p:cNvSpPr>
              <p:nvPr>
                <p:ph idx="4294967295"/>
              </p:nvPr>
            </p:nvSpPr>
            <p:spPr>
              <a:xfrm>
                <a:off x="0" y="1066800"/>
                <a:ext cx="9604375" cy="3451225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where,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𝑖𝑚</m:t>
                        </m:r>
                      </m:sub>
                    </m:sSub>
                  </m:oMath>
                </a14:m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𝑖𝑒</m:t>
                        </m:r>
                      </m:sub>
                    </m:sSub>
                  </m:oMath>
                </a14:m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represents the </a:t>
                </a:r>
                <a:r>
                  <a:rPr lang="en-US" sz="1800" i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i</a:t>
                </a:r>
                <a:r>
                  <a:rPr lang="en-US" sz="1800" baseline="30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th</a:t>
                </a: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measured daily global solar radiation values and estimated daily global solar radiation values respectively[17,18]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denotes the total number of observations,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̅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𝑖𝑚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 denotes the mean measured global solar radiation and n-1 represents the degrees of freedom [18].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B01D347-8873-43B1-8C21-F66309FA5A2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>
              <a:xfrm>
                <a:off x="0" y="1066800"/>
                <a:ext cx="9604375" cy="3451225"/>
              </a:xfrm>
              <a:blipFill>
                <a:blip r:embed="rId2"/>
                <a:stretch>
                  <a:fillRect l="-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D1A9F8B-3069-4067-B73F-E2CC35BF6FCB}"/>
              </a:ext>
            </a:extLst>
          </p:cNvPr>
          <p:cNvSpPr txBox="1"/>
          <p:nvPr/>
        </p:nvSpPr>
        <p:spPr>
          <a:xfrm>
            <a:off x="10801350" y="5680710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Page 7</a:t>
            </a:r>
          </a:p>
        </p:txBody>
      </p:sp>
    </p:spTree>
    <p:extLst>
      <p:ext uri="{BB962C8B-B14F-4D97-AF65-F5344CB8AC3E}">
        <p14:creationId xmlns:p14="http://schemas.microsoft.com/office/powerpoint/2010/main" val="2494201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63524" y="182880"/>
            <a:ext cx="9605963" cy="850900"/>
          </a:xfrm>
        </p:spPr>
        <p:txBody>
          <a:bodyPr>
            <a:noAutofit/>
          </a:bodyPr>
          <a:lstStyle/>
          <a:p>
            <a:r>
              <a:rPr lang="en-ZA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 and discussion</a:t>
            </a:r>
            <a:br>
              <a:rPr lang="en-ZA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ZA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ZA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ZA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EEC137E-B11F-4EE3-BD50-AFE74F5F59B8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263524" y="279399"/>
            <a:ext cx="4645025" cy="448627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The estimated global solar radiation data are then compared with the observed global solar radiation .</a:t>
            </a:r>
          </a:p>
          <a:p>
            <a:pPr>
              <a:lnSpc>
                <a:spcPct val="150000"/>
              </a:lnSpc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MATLAB software was used to plot scattered plots </a:t>
            </a:r>
          </a:p>
          <a:p>
            <a:pPr algn="just">
              <a:lnSpc>
                <a:spcPct val="150000"/>
              </a:lnSpc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Three scattered plots for the years 2014 -2016 are presented below as figures 1-3 .</a:t>
            </a:r>
          </a:p>
          <a:p>
            <a:pPr algn="just">
              <a:lnSpc>
                <a:spcPct val="150000"/>
              </a:lnSpc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Figure 1:Comparison between estimated and measured global solar radiation for KZH station in 2014</a:t>
            </a:r>
          </a:p>
          <a:p>
            <a:pPr marL="0" indent="0" algn="just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6">
            <a:extLst>
              <a:ext uri="{FF2B5EF4-FFF2-40B4-BE49-F238E27FC236}">
                <a16:creationId xmlns:a16="http://schemas.microsoft.com/office/drawing/2014/main" id="{095DBACB-8976-432B-BB0D-F0C2E66E24A3}"/>
              </a:ext>
            </a:extLst>
          </p:cNvPr>
          <p:cNvPicPr>
            <a:picLocks noGrp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93369"/>
            <a:ext cx="5556250" cy="404177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48B16A3-62C3-4586-8EFE-CDA88A60B3F2}"/>
              </a:ext>
            </a:extLst>
          </p:cNvPr>
          <p:cNvSpPr txBox="1"/>
          <p:nvPr/>
        </p:nvSpPr>
        <p:spPr>
          <a:xfrm>
            <a:off x="11099409" y="5623560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Page 8</a:t>
            </a:r>
          </a:p>
        </p:txBody>
      </p:sp>
    </p:spTree>
    <p:extLst>
      <p:ext uri="{BB962C8B-B14F-4D97-AF65-F5344CB8AC3E}">
        <p14:creationId xmlns:p14="http://schemas.microsoft.com/office/powerpoint/2010/main" val="3788979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607550" cy="1055688"/>
          </a:xfrm>
        </p:spPr>
        <p:txBody>
          <a:bodyPr>
            <a:normAutofit/>
          </a:bodyPr>
          <a:lstStyle/>
          <a:p>
            <a:r>
              <a:rPr lang="en-ZA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 and discussion  continues………………….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CBEFBB-615C-4223-804E-4A025C911ED7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0" y="723900"/>
            <a:ext cx="4645025" cy="1192213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600"/>
              </a:spcBef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Figure 2:Comparison between estimated and measured global solar radiation for KZH in 2015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DE372A-9711-416B-8910-BFC5207CAE2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546975" y="390525"/>
            <a:ext cx="4645025" cy="80327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Figure 3 :Comparison between estimated and measured global solar radiation for KZH in 2016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A70789D3-129C-486F-B7BC-E1520E74F064}"/>
              </a:ext>
            </a:extLst>
          </p:cNvPr>
          <p:cNvPicPr>
            <a:picLocks noGrp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7213" y="1582738"/>
            <a:ext cx="5284787" cy="4065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56B61A4-FCC8-4936-9AE9-DFC39F690EE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" y="1790780"/>
            <a:ext cx="5435478" cy="406495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C278B77-C70E-4FF5-B112-F01DA473B35C}"/>
              </a:ext>
            </a:extLst>
          </p:cNvPr>
          <p:cNvSpPr txBox="1"/>
          <p:nvPr/>
        </p:nvSpPr>
        <p:spPr>
          <a:xfrm>
            <a:off x="11029950" y="5486400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Page 9</a:t>
            </a:r>
          </a:p>
        </p:txBody>
      </p:sp>
    </p:spTree>
    <p:extLst>
      <p:ext uri="{BB962C8B-B14F-4D97-AF65-F5344CB8AC3E}">
        <p14:creationId xmlns:p14="http://schemas.microsoft.com/office/powerpoint/2010/main" val="997678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CED19-C75A-40D0-9E58-275642EA716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39725"/>
            <a:ext cx="9605963" cy="706438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 and discussion continues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8E9F03-486B-478B-A2B1-54DD184DC459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0" y="788988"/>
            <a:ext cx="4645025" cy="5278437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Figure 1:estimated global solar radiation corelates well with measured global solar radiation for both models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Figure 2 :there is a slight overestimation by Clemence model in April 2015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Figure 3:Overestimation by Clemence model from April to may in 2016.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Table 1:Both models obtained lowest values of MBE ranging between 0.013 to 0.0088.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en-US" sz="7200" spc="-40" dirty="0">
                <a:latin typeface="Arial" panose="020B0604020202020204" pitchFamily="34" charset="0"/>
                <a:cs typeface="Arial" panose="020B0604020202020204" pitchFamily="34" charset="0"/>
              </a:rPr>
              <a:t>Clemence model obtained the MPE value of 1.0801 for 2015 ,showing overestimation.</a:t>
            </a:r>
          </a:p>
          <a:p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69D357D9-A000-4320-830A-1912F0DF3728}"/>
                  </a:ext>
                </a:extLst>
              </p:cNvPr>
              <p:cNvSpPr>
                <a:spLocks noGrp="1"/>
              </p:cNvSpPr>
              <p:nvPr>
                <p:ph sz="half" idx="4294967295"/>
              </p:nvPr>
            </p:nvSpPr>
            <p:spPr>
              <a:xfrm>
                <a:off x="7546975" y="788988"/>
                <a:ext cx="4645025" cy="34417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Hargreaves _</a:t>
                </a:r>
                <a:r>
                  <a:rPr lang="en-US" sz="1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Samani</a:t>
                </a: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obtained lower values of MBE and MPE in all the years.</a:t>
                </a: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Both the models obtained good values of RMSE,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approaching 1 ,the statistic t value is 1 for both models, which proves the statistical analysis formulas to be valid.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69D357D9-A000-4320-830A-1912F0DF372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4294967295"/>
              </p:nvPr>
            </p:nvSpPr>
            <p:spPr>
              <a:xfrm>
                <a:off x="5730875" y="789781"/>
                <a:ext cx="4645025" cy="3441700"/>
              </a:xfrm>
              <a:blipFill>
                <a:blip r:embed="rId2"/>
                <a:stretch>
                  <a:fillRect l="-787" r="-6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E409EEBD-D542-43F3-8595-BDFEFB3CB80A}"/>
              </a:ext>
            </a:extLst>
          </p:cNvPr>
          <p:cNvSpPr txBox="1"/>
          <p:nvPr/>
        </p:nvSpPr>
        <p:spPr>
          <a:xfrm>
            <a:off x="11075670" y="5634990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Page 10</a:t>
            </a:r>
          </a:p>
        </p:txBody>
      </p:sp>
    </p:spTree>
    <p:extLst>
      <p:ext uri="{BB962C8B-B14F-4D97-AF65-F5344CB8AC3E}">
        <p14:creationId xmlns:p14="http://schemas.microsoft.com/office/powerpoint/2010/main" val="19567020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E754E-A909-42F1-8802-B1D88013F4B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728390" y="618244"/>
            <a:ext cx="9604375" cy="1460500"/>
          </a:xfrm>
        </p:spPr>
        <p:txBody>
          <a:bodyPr>
            <a:normAutofit/>
          </a:bodyPr>
          <a:lstStyle/>
          <a:p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35E1E22-F44C-4755-953B-D0CCC4E4C1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5176"/>
              </p:ext>
            </p:extLst>
          </p:nvPr>
        </p:nvGraphicFramePr>
        <p:xfrm>
          <a:off x="333142" y="1264575"/>
          <a:ext cx="10025660" cy="44161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7602">
                  <a:extLst>
                    <a:ext uri="{9D8B030D-6E8A-4147-A177-3AD203B41FA5}">
                      <a16:colId xmlns:a16="http://schemas.microsoft.com/office/drawing/2014/main" val="1599726291"/>
                    </a:ext>
                  </a:extLst>
                </a:gridCol>
                <a:gridCol w="905084">
                  <a:extLst>
                    <a:ext uri="{9D8B030D-6E8A-4147-A177-3AD203B41FA5}">
                      <a16:colId xmlns:a16="http://schemas.microsoft.com/office/drawing/2014/main" val="1601009301"/>
                    </a:ext>
                  </a:extLst>
                </a:gridCol>
                <a:gridCol w="898284">
                  <a:extLst>
                    <a:ext uri="{9D8B030D-6E8A-4147-A177-3AD203B41FA5}">
                      <a16:colId xmlns:a16="http://schemas.microsoft.com/office/drawing/2014/main" val="441913600"/>
                    </a:ext>
                  </a:extLst>
                </a:gridCol>
                <a:gridCol w="844061">
                  <a:extLst>
                    <a:ext uri="{9D8B030D-6E8A-4147-A177-3AD203B41FA5}">
                      <a16:colId xmlns:a16="http://schemas.microsoft.com/office/drawing/2014/main" val="3026290618"/>
                    </a:ext>
                  </a:extLst>
                </a:gridCol>
                <a:gridCol w="1229360">
                  <a:extLst>
                    <a:ext uri="{9D8B030D-6E8A-4147-A177-3AD203B41FA5}">
                      <a16:colId xmlns:a16="http://schemas.microsoft.com/office/drawing/2014/main" val="437624178"/>
                    </a:ext>
                  </a:extLst>
                </a:gridCol>
                <a:gridCol w="847742">
                  <a:extLst>
                    <a:ext uri="{9D8B030D-6E8A-4147-A177-3AD203B41FA5}">
                      <a16:colId xmlns:a16="http://schemas.microsoft.com/office/drawing/2014/main" val="1661176080"/>
                    </a:ext>
                  </a:extLst>
                </a:gridCol>
                <a:gridCol w="858129">
                  <a:extLst>
                    <a:ext uri="{9D8B030D-6E8A-4147-A177-3AD203B41FA5}">
                      <a16:colId xmlns:a16="http://schemas.microsoft.com/office/drawing/2014/main" val="1044517617"/>
                    </a:ext>
                  </a:extLst>
                </a:gridCol>
                <a:gridCol w="900333">
                  <a:extLst>
                    <a:ext uri="{9D8B030D-6E8A-4147-A177-3AD203B41FA5}">
                      <a16:colId xmlns:a16="http://schemas.microsoft.com/office/drawing/2014/main" val="2598819195"/>
                    </a:ext>
                  </a:extLst>
                </a:gridCol>
                <a:gridCol w="858082">
                  <a:extLst>
                    <a:ext uri="{9D8B030D-6E8A-4147-A177-3AD203B41FA5}">
                      <a16:colId xmlns:a16="http://schemas.microsoft.com/office/drawing/2014/main" val="2892797653"/>
                    </a:ext>
                  </a:extLst>
                </a:gridCol>
                <a:gridCol w="827060">
                  <a:extLst>
                    <a:ext uri="{9D8B030D-6E8A-4147-A177-3AD203B41FA5}">
                      <a16:colId xmlns:a16="http://schemas.microsoft.com/office/drawing/2014/main" val="1945503112"/>
                    </a:ext>
                  </a:extLst>
                </a:gridCol>
                <a:gridCol w="1029923">
                  <a:extLst>
                    <a:ext uri="{9D8B030D-6E8A-4147-A177-3AD203B41FA5}">
                      <a16:colId xmlns:a16="http://schemas.microsoft.com/office/drawing/2014/main" val="20446162"/>
                    </a:ext>
                  </a:extLst>
                </a:gridCol>
              </a:tblGrid>
              <a:tr h="1966456"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Year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MBE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(MJ/m</a:t>
                      </a:r>
                      <a:r>
                        <a:rPr lang="en-US" sz="1800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)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MPE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RMSE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(MJ/m</a:t>
                      </a:r>
                      <a:r>
                        <a:rPr lang="en-US" sz="1800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)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US" sz="1800" baseline="30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t-Value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528238"/>
                  </a:ext>
                </a:extLst>
              </a:tr>
              <a:tr h="10201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Samani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Clemence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Samani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Clemence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Samani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Clemence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Samani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Clemence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Samani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Clemence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0723892"/>
                  </a:ext>
                </a:extLst>
              </a:tr>
              <a:tr h="47651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0.0013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0.0036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0.1285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0.3619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0.0246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0.0691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0.9995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0.9962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1.000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1.000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62642624"/>
                  </a:ext>
                </a:extLst>
              </a:tr>
              <a:tr h="47651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0.0078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0.0108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0.7788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1.0801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0.1418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0.2063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0.9802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0.9657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1.000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1.000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6493070"/>
                  </a:ext>
                </a:extLst>
              </a:tr>
              <a:tr h="47651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0.0057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0.0088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0.5667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0.8822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0.1083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0.1685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0.9898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0.9778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1.000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1.000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38059984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C7D2D8DC-2AF7-4D64-BC1F-F84837AF56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522" y="618244"/>
            <a:ext cx="1163095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Table 1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Statistical validations of the models for estimating monthly mean daily global solar radiation in KZH stations.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B0D3F7-C91A-4C4F-ABB8-A4290992F485}"/>
              </a:ext>
            </a:extLst>
          </p:cNvPr>
          <p:cNvSpPr txBox="1"/>
          <p:nvPr/>
        </p:nvSpPr>
        <p:spPr>
          <a:xfrm>
            <a:off x="10881360" y="5680710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Page 11</a:t>
            </a:r>
          </a:p>
        </p:txBody>
      </p:sp>
    </p:spTree>
    <p:extLst>
      <p:ext uri="{BB962C8B-B14F-4D97-AF65-F5344CB8AC3E}">
        <p14:creationId xmlns:p14="http://schemas.microsoft.com/office/powerpoint/2010/main" val="3348332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3BB9C-0CFB-4287-9143-4EC195F6145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95263"/>
            <a:ext cx="9605963" cy="719137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C572C-4972-47A6-BA86-3A28628FEE0A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0" y="766763"/>
            <a:ext cx="4645025" cy="344805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1800" spc="-70" dirty="0">
                <a:latin typeface="Arial" panose="020B0604020202020204" pitchFamily="34" charset="0"/>
                <a:cs typeface="Arial" panose="020B0604020202020204" pitchFamily="34" charset="0"/>
              </a:rPr>
              <a:t>Hargreaves- </a:t>
            </a:r>
            <a:r>
              <a:rPr lang="en-US" sz="1800" spc="-70" dirty="0" err="1">
                <a:latin typeface="Arial" panose="020B0604020202020204" pitchFamily="34" charset="0"/>
                <a:cs typeface="Arial" panose="020B0604020202020204" pitchFamily="34" charset="0"/>
              </a:rPr>
              <a:t>Samani</a:t>
            </a:r>
            <a:r>
              <a:rPr lang="en-US" sz="1800" spc="-70" dirty="0">
                <a:latin typeface="Arial" panose="020B0604020202020204" pitchFamily="34" charset="0"/>
                <a:cs typeface="Arial" panose="020B0604020202020204" pitchFamily="34" charset="0"/>
              </a:rPr>
              <a:t> model was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observed to be having lower values of MBE and MPE for 2014 to 2016.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Both models have good values of R</a:t>
            </a:r>
            <a:r>
              <a:rPr lang="en-US" sz="18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approaching 1 and t -statistic value of 1.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90" dirty="0">
                <a:latin typeface="Arial" panose="020B0604020202020204" pitchFamily="34" charset="0"/>
                <a:cs typeface="Arial" panose="020B0604020202020204" pitchFamily="34" charset="0"/>
              </a:rPr>
              <a:t>Hargreaves -</a:t>
            </a:r>
            <a:r>
              <a:rPr lang="en-US" sz="1800" spc="-90" dirty="0" err="1">
                <a:latin typeface="Arial" panose="020B0604020202020204" pitchFamily="34" charset="0"/>
                <a:cs typeface="Arial" panose="020B0604020202020204" pitchFamily="34" charset="0"/>
              </a:rPr>
              <a:t>Samani</a:t>
            </a:r>
            <a:r>
              <a:rPr lang="en-US" sz="1800" spc="-90" dirty="0">
                <a:latin typeface="Arial" panose="020B0604020202020204" pitchFamily="34" charset="0"/>
                <a:cs typeface="Arial" panose="020B0604020202020204" pitchFamily="34" charset="0"/>
              </a:rPr>
              <a:t> &amp; Clemence 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models have been proven to have a good performance based on the values of R</a:t>
            </a:r>
            <a:r>
              <a:rPr lang="en-US" sz="18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approaching 1 for KZH.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359B09-DD10-488A-AA4B-97A30B368614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7546975" y="760413"/>
            <a:ext cx="4645025" cy="34417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It can therefore be concluded that Hargreaves -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Samani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&amp; Clemence models are suitable for estimating monthly mean global solar radiation in University of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kwazulu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natal Howard college.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C5F2A1-6D19-4E7F-A789-4E3FDE7278D3}"/>
              </a:ext>
            </a:extLst>
          </p:cNvPr>
          <p:cNvSpPr txBox="1"/>
          <p:nvPr/>
        </p:nvSpPr>
        <p:spPr>
          <a:xfrm>
            <a:off x="10995660" y="5589270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Page 12</a:t>
            </a:r>
          </a:p>
        </p:txBody>
      </p:sp>
    </p:spTree>
    <p:extLst>
      <p:ext uri="{BB962C8B-B14F-4D97-AF65-F5344CB8AC3E}">
        <p14:creationId xmlns:p14="http://schemas.microsoft.com/office/powerpoint/2010/main" val="20481517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9D42D-261F-414C-A89E-CF05998E3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CB7B6-7340-45CA-8A00-76249B0B30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It is in our interest to estimate global solar radiation from other SAURAN stations temperature data in south Africa.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It would be great to work with sunshine hour models like Angstrom-Prescott model, which will be compared with air temperature models for estimating global solar radiation in particular area.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A9AC81-7154-4843-9ADD-26D91CD04711}"/>
              </a:ext>
            </a:extLst>
          </p:cNvPr>
          <p:cNvSpPr txBox="1"/>
          <p:nvPr/>
        </p:nvSpPr>
        <p:spPr>
          <a:xfrm>
            <a:off x="10915650" y="5004680"/>
            <a:ext cx="113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page13</a:t>
            </a:r>
          </a:p>
        </p:txBody>
      </p:sp>
    </p:spTree>
    <p:extLst>
      <p:ext uri="{BB962C8B-B14F-4D97-AF65-F5344CB8AC3E}">
        <p14:creationId xmlns:p14="http://schemas.microsoft.com/office/powerpoint/2010/main" val="21468793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587625" y="342900"/>
            <a:ext cx="9604375" cy="1049338"/>
          </a:xfrm>
        </p:spPr>
        <p:txBody>
          <a:bodyPr>
            <a:normAutofit/>
          </a:bodyPr>
          <a:lstStyle/>
          <a:p>
            <a:r>
              <a:rPr lang="en-ZA" sz="1800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392238"/>
            <a:ext cx="9604375" cy="3449637"/>
          </a:xfrm>
        </p:spPr>
        <p:txBody>
          <a:bodyPr lIns="91440">
            <a:normAutofit fontScale="25000" lnSpcReduction="20000"/>
          </a:bodyPr>
          <a:lstStyle/>
          <a:p>
            <a:pPr marL="457200" indent="-457200">
              <a:lnSpc>
                <a:spcPct val="17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National resource account, energy accounts for South Africa 1995- 2001, statistics South Africa, pp.8-14, Pretoria, South Africa, 2005.</a:t>
            </a:r>
          </a:p>
          <a:p>
            <a:pPr marL="457200" indent="-457200">
              <a:lnSpc>
                <a:spcPct val="17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REIPPPP focus on Free State, Limpopo ,North West ,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Kwazulu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-Natal, Mpumalanga, and Gauteng provinces, provincial report </a:t>
            </a:r>
            <a:r>
              <a:rPr lang="en-US" sz="7200" dirty="0" err="1">
                <a:latin typeface="Arial" panose="020B0604020202020204" pitchFamily="34" charset="0"/>
                <a:cs typeface="Arial" panose="020B0604020202020204" pitchFamily="34" charset="0"/>
              </a:rPr>
              <a:t>vol</a:t>
            </a: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 (4),pg.1-22,2017..</a:t>
            </a:r>
          </a:p>
          <a:p>
            <a:pPr marL="457200" indent="-457200">
              <a:lnSpc>
                <a:spcPct val="17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Odell S.J. Comparative assessment of coal – fired and nuclear power plants, pp.1-32, 2011.</a:t>
            </a:r>
          </a:p>
          <a:p>
            <a:pPr marL="342900" marR="720090" lvl="0" indent="-3429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7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Korachagaon</a:t>
            </a:r>
            <a:r>
              <a:rPr lang="en-US" sz="7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I, Bapat V.N. Development of a site-independent mathematical       model for the estimation of global solar radiation on earth’s surface around the globe, </a:t>
            </a:r>
            <a:r>
              <a:rPr lang="en-US" sz="72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International Journal of Energy and Environment</a:t>
            </a:r>
            <a:r>
              <a:rPr lang="en-US" sz="7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7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vol</a:t>
            </a:r>
            <a:r>
              <a:rPr lang="en-US" sz="7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.3(2), pp.295-304,2012.</a:t>
            </a:r>
            <a:endParaRPr lang="en-US" sz="7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en-ZA" dirty="0"/>
          </a:p>
          <a:p>
            <a:pPr marL="0" indent="0">
              <a:buNone/>
            </a:pPr>
            <a:endParaRPr lang="en-ZA" dirty="0"/>
          </a:p>
          <a:p>
            <a:pPr marL="457200" indent="-457200">
              <a:buFont typeface="+mj-lt"/>
              <a:buAutoNum type="arabicPeriod"/>
            </a:pPr>
            <a:endParaRPr lang="en-Z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EA500F-11D2-4D4E-8244-DEB0E2FE3ADC}"/>
              </a:ext>
            </a:extLst>
          </p:cNvPr>
          <p:cNvSpPr txBox="1"/>
          <p:nvPr/>
        </p:nvSpPr>
        <p:spPr>
          <a:xfrm>
            <a:off x="10687050" y="5612130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Page 14</a:t>
            </a:r>
          </a:p>
        </p:txBody>
      </p:sp>
    </p:spTree>
    <p:extLst>
      <p:ext uri="{BB962C8B-B14F-4D97-AF65-F5344CB8AC3E}">
        <p14:creationId xmlns:p14="http://schemas.microsoft.com/office/powerpoint/2010/main" val="5739825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112838" y="200025"/>
            <a:ext cx="11079162" cy="1049338"/>
          </a:xfrm>
        </p:spPr>
        <p:txBody>
          <a:bodyPr>
            <a:normAutofit/>
          </a:bodyPr>
          <a:lstStyle/>
          <a:p>
            <a:r>
              <a:rPr lang="en-ZA" sz="1800" dirty="0"/>
              <a:t>References continues…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96741" y="802633"/>
            <a:ext cx="11191875" cy="494665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5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Myers D.R. Practical modeling for renewable energy applications, solar radiation.pp.1-  23,2013.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5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Du Plessis M. Cheaper electricity with renewables, pp. 7,1986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5"/>
            </a:pP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Musango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J.K,Amigun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B,Brent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A.C.Sustainable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electricity generation technologies in South  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Africa:initiatives,Challenges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and Policy Implications ,Energy and Environment Research,Vol.1(1),pp.124-138,2011.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5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Mackellar N, New M, Jack C. Observed and modelled trends in rainfall and temperature for South Africa    :1960-2010,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 South African Journal of Science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,vol.110(7),pp.1-13,2014.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5"/>
            </a:pPr>
            <a:r>
              <a:rPr lang="en-ZA" sz="1800" dirty="0">
                <a:latin typeface="Arial" panose="020B0604020202020204" pitchFamily="34" charset="0"/>
                <a:cs typeface="Arial" panose="020B0604020202020204" pitchFamily="34" charset="0"/>
              </a:rPr>
              <a:t>Broughton K. SAURAN station details: Sun Stellenbosch university, Stellenbosch, Western Cape province,2015.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ZA" dirty="0"/>
          </a:p>
          <a:p>
            <a:endParaRPr lang="en-ZA" dirty="0"/>
          </a:p>
          <a:p>
            <a:endParaRPr lang="en-Z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C740F5-3210-4852-88C1-4452ED95645B}"/>
              </a:ext>
            </a:extLst>
          </p:cNvPr>
          <p:cNvSpPr txBox="1"/>
          <p:nvPr/>
        </p:nvSpPr>
        <p:spPr>
          <a:xfrm>
            <a:off x="10755630" y="5564617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Page 15</a:t>
            </a:r>
          </a:p>
        </p:txBody>
      </p:sp>
    </p:spTree>
    <p:extLst>
      <p:ext uri="{BB962C8B-B14F-4D97-AF65-F5344CB8AC3E}">
        <p14:creationId xmlns:p14="http://schemas.microsoft.com/office/powerpoint/2010/main" val="1759492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FD6F8-F866-40BE-A164-5E7A89CA3B2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25413"/>
            <a:ext cx="9604375" cy="1049337"/>
          </a:xfrm>
        </p:spPr>
        <p:txBody>
          <a:bodyPr/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Reference continues</a:t>
            </a:r>
            <a:r>
              <a:rPr lang="en-US" dirty="0"/>
              <a:t>……….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3796A-AE27-412C-8105-F606FCEED35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650875"/>
            <a:ext cx="9604375" cy="4948238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10"/>
            </a:pPr>
            <a:r>
              <a:rPr lang="en-ZA" sz="1900" dirty="0">
                <a:latin typeface="Arial" panose="020B0604020202020204" pitchFamily="34" charset="0"/>
                <a:cs typeface="Arial" panose="020B0604020202020204" pitchFamily="34" charset="0"/>
              </a:rPr>
              <a:t>Brooks M. J, du </a:t>
            </a:r>
            <a:r>
              <a:rPr lang="en-ZA" sz="1900" dirty="0" err="1">
                <a:latin typeface="Arial" panose="020B0604020202020204" pitchFamily="34" charset="0"/>
                <a:cs typeface="Arial" panose="020B0604020202020204" pitchFamily="34" charset="0"/>
              </a:rPr>
              <a:t>Clou</a:t>
            </a:r>
            <a:r>
              <a:rPr lang="en-ZA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sz="1900" dirty="0" err="1">
                <a:latin typeface="Arial" panose="020B0604020202020204" pitchFamily="34" charset="0"/>
                <a:cs typeface="Arial" panose="020B0604020202020204" pitchFamily="34" charset="0"/>
              </a:rPr>
              <a:t>S,Van</a:t>
            </a:r>
            <a:r>
              <a:rPr lang="en-ZA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sz="1900" dirty="0" err="1">
                <a:latin typeface="Arial" panose="020B0604020202020204" pitchFamily="34" charset="0"/>
                <a:cs typeface="Arial" panose="020B0604020202020204" pitchFamily="34" charset="0"/>
              </a:rPr>
              <a:t>Nie</a:t>
            </a:r>
            <a:r>
              <a:rPr lang="en-ZA" sz="1900" dirty="0">
                <a:latin typeface="Arial" panose="020B0604020202020204" pitchFamily="34" charset="0"/>
                <a:cs typeface="Arial" panose="020B0604020202020204" pitchFamily="34" charset="0"/>
              </a:rPr>
              <a:t> Kirk </a:t>
            </a:r>
            <a:r>
              <a:rPr lang="en-ZA" sz="1900" dirty="0" err="1">
                <a:latin typeface="Arial" panose="020B0604020202020204" pitchFamily="34" charset="0"/>
                <a:cs typeface="Arial" panose="020B0604020202020204" pitchFamily="34" charset="0"/>
              </a:rPr>
              <a:t>W.L,Gauché</a:t>
            </a:r>
            <a:r>
              <a:rPr lang="en-ZA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sz="1900" dirty="0" err="1">
                <a:latin typeface="Arial" panose="020B0604020202020204" pitchFamily="34" charset="0"/>
                <a:cs typeface="Arial" panose="020B0604020202020204" pitchFamily="34" charset="0"/>
              </a:rPr>
              <a:t>P,Leonard</a:t>
            </a:r>
            <a:r>
              <a:rPr lang="en-ZA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sz="1900" dirty="0" err="1">
                <a:latin typeface="Arial" panose="020B0604020202020204" pitchFamily="34" charset="0"/>
                <a:cs typeface="Arial" panose="020B0604020202020204" pitchFamily="34" charset="0"/>
              </a:rPr>
              <a:t>C,Mouzouris</a:t>
            </a:r>
            <a:r>
              <a:rPr lang="en-ZA" sz="1900" dirty="0">
                <a:latin typeface="Arial" panose="020B0604020202020204" pitchFamily="34" charset="0"/>
                <a:cs typeface="Arial" panose="020B0604020202020204" pitchFamily="34" charset="0"/>
              </a:rPr>
              <a:t> M .J, Meyer R, Van der Westhuizen N ,Van </a:t>
            </a:r>
            <a:r>
              <a:rPr lang="en-ZA" sz="1900" dirty="0" err="1">
                <a:latin typeface="Arial" panose="020B0604020202020204" pitchFamily="34" charset="0"/>
                <a:cs typeface="Arial" panose="020B0604020202020204" pitchFamily="34" charset="0"/>
              </a:rPr>
              <a:t>Dyk</a:t>
            </a:r>
            <a:r>
              <a:rPr lang="en-ZA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sz="1900" dirty="0" err="1">
                <a:latin typeface="Arial" panose="020B0604020202020204" pitchFamily="34" charset="0"/>
                <a:cs typeface="Arial" panose="020B0604020202020204" pitchFamily="34" charset="0"/>
              </a:rPr>
              <a:t>E.E,Vorster</a:t>
            </a:r>
            <a:r>
              <a:rPr lang="en-ZA" sz="1900" dirty="0">
                <a:latin typeface="Arial" panose="020B0604020202020204" pitchFamily="34" charset="0"/>
                <a:cs typeface="Arial" panose="020B0604020202020204" pitchFamily="34" charset="0"/>
              </a:rPr>
              <a:t> F.J .SAURAN: A new source for solar radiometric in Southern Africa, </a:t>
            </a:r>
            <a:r>
              <a:rPr lang="en-ZA" sz="1900" i="1" dirty="0">
                <a:latin typeface="Arial" panose="020B0604020202020204" pitchFamily="34" charset="0"/>
                <a:cs typeface="Arial" panose="020B0604020202020204" pitchFamily="34" charset="0"/>
              </a:rPr>
              <a:t>Journal of Energy in South Africa</a:t>
            </a:r>
            <a:r>
              <a:rPr lang="en-ZA" sz="1900" dirty="0">
                <a:latin typeface="Arial" panose="020B0604020202020204" pitchFamily="34" charset="0"/>
                <a:cs typeface="Arial" panose="020B0604020202020204" pitchFamily="34" charset="0"/>
              </a:rPr>
              <a:t>, vol.26(1), pp. 2413- 3051, 2015.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10"/>
            </a:pPr>
            <a:r>
              <a:rPr lang="en-ZA" sz="1900" dirty="0" err="1">
                <a:latin typeface="Arial" panose="020B0604020202020204" pitchFamily="34" charset="0"/>
                <a:cs typeface="Arial" panose="020B0604020202020204" pitchFamily="34" charset="0"/>
              </a:rPr>
              <a:t>Kaempffer</a:t>
            </a:r>
            <a:r>
              <a:rPr lang="en-ZA" sz="1900" dirty="0">
                <a:latin typeface="Arial" panose="020B0604020202020204" pitchFamily="34" charset="0"/>
                <a:cs typeface="Arial" panose="020B0604020202020204" pitchFamily="34" charset="0"/>
              </a:rPr>
              <a:t> C, </a:t>
            </a:r>
            <a:r>
              <a:rPr lang="en-ZA" sz="1900" dirty="0" err="1">
                <a:latin typeface="Arial" panose="020B0604020202020204" pitchFamily="34" charset="0"/>
                <a:cs typeface="Arial" panose="020B0604020202020204" pitchFamily="34" charset="0"/>
              </a:rPr>
              <a:t>Germishuyse</a:t>
            </a:r>
            <a:r>
              <a:rPr lang="en-ZA" sz="1900" dirty="0">
                <a:latin typeface="Arial" panose="020B0604020202020204" pitchFamily="34" charset="0"/>
                <a:cs typeface="Arial" panose="020B0604020202020204" pitchFamily="34" charset="0"/>
              </a:rPr>
              <a:t> T. Climate data at the Agricultural Research Council, ARC, ISCW, pp.66-68,2009.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10"/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Government communication and information system, South Africa year book, the land and its people, pp.1-21,2001.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10"/>
            </a:pPr>
            <a:r>
              <a:rPr lang="en-ZA" sz="1900" dirty="0" err="1">
                <a:latin typeface="Arial" panose="020B0604020202020204" pitchFamily="34" charset="0"/>
                <a:cs typeface="Arial" panose="020B0604020202020204" pitchFamily="34" charset="0"/>
              </a:rPr>
              <a:t>Besharat</a:t>
            </a:r>
            <a:r>
              <a:rPr lang="en-ZA" sz="1900" dirty="0">
                <a:latin typeface="Arial" panose="020B0604020202020204" pitchFamily="34" charset="0"/>
                <a:cs typeface="Arial" panose="020B0604020202020204" pitchFamily="34" charset="0"/>
              </a:rPr>
              <a:t> F, </a:t>
            </a:r>
            <a:r>
              <a:rPr lang="en-ZA" sz="1900" dirty="0" err="1">
                <a:latin typeface="Arial" panose="020B0604020202020204" pitchFamily="34" charset="0"/>
                <a:cs typeface="Arial" panose="020B0604020202020204" pitchFamily="34" charset="0"/>
              </a:rPr>
              <a:t>Dehghan</a:t>
            </a:r>
            <a:r>
              <a:rPr lang="en-ZA" sz="1900" dirty="0">
                <a:latin typeface="Arial" panose="020B0604020202020204" pitchFamily="34" charset="0"/>
                <a:cs typeface="Arial" panose="020B0604020202020204" pitchFamily="34" charset="0"/>
              </a:rPr>
              <a:t> A.A, Faghih A.R. Empirical model for estimating global solar radiation: A review and case study,</a:t>
            </a:r>
            <a:r>
              <a:rPr lang="en-ZA" sz="1900" i="1" dirty="0">
                <a:latin typeface="Arial" panose="020B0604020202020204" pitchFamily="34" charset="0"/>
                <a:cs typeface="Arial" panose="020B0604020202020204" pitchFamily="34" charset="0"/>
              </a:rPr>
              <a:t> Renewable and Sustainable Energy Reviews</a:t>
            </a:r>
            <a:r>
              <a:rPr lang="en-ZA" sz="1900" dirty="0">
                <a:latin typeface="Arial" panose="020B0604020202020204" pitchFamily="34" charset="0"/>
                <a:cs typeface="Arial" panose="020B0604020202020204" pitchFamily="34" charset="0"/>
              </a:rPr>
              <a:t>, vol.21, pp.798-821, 2013.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10"/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Okonkwo G. N,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Nwokonye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A. O. Estimating global solar radiation from temperature data in Minna location,</a:t>
            </a:r>
            <a:r>
              <a:rPr lang="en-US" sz="1900" i="1" dirty="0">
                <a:latin typeface="Arial" panose="020B0604020202020204" pitchFamily="34" charset="0"/>
                <a:cs typeface="Arial" panose="020B0604020202020204" pitchFamily="34" charset="0"/>
              </a:rPr>
              <a:t> European Scientific Journal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, vol.10(15), pp.254-264,2014.</a:t>
            </a:r>
          </a:p>
          <a:p>
            <a:pPr marL="0" indent="0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48010A-1BF5-4E6E-9442-1759DA0A8C43}"/>
              </a:ext>
            </a:extLst>
          </p:cNvPr>
          <p:cNvSpPr txBox="1"/>
          <p:nvPr/>
        </p:nvSpPr>
        <p:spPr>
          <a:xfrm>
            <a:off x="10869930" y="5692140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Page 16</a:t>
            </a:r>
          </a:p>
        </p:txBody>
      </p:sp>
    </p:spTree>
    <p:extLst>
      <p:ext uri="{BB962C8B-B14F-4D97-AF65-F5344CB8AC3E}">
        <p14:creationId xmlns:p14="http://schemas.microsoft.com/office/powerpoint/2010/main" val="41277991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93BF5-D04A-4370-BB48-F32FF64B7C3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84150"/>
            <a:ext cx="9604375" cy="1049338"/>
          </a:xfrm>
        </p:spPr>
        <p:txBody>
          <a:bodyPr>
            <a:normAutofit/>
          </a:bodyPr>
          <a:lstStyle/>
          <a:p>
            <a:r>
              <a:rPr lang="en-US" sz="1800" dirty="0"/>
              <a:t>Reference continues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8B2EE-A30C-4E48-AFE8-3F3D0FD7D16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546100"/>
            <a:ext cx="9604375" cy="4319588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15"/>
            </a:pPr>
            <a:r>
              <a:rPr lang="en-ZA" sz="1900" dirty="0" err="1">
                <a:latin typeface="Arial" panose="020B0604020202020204" pitchFamily="34" charset="0"/>
                <a:cs typeface="Arial" panose="020B0604020202020204" pitchFamily="34" charset="0"/>
              </a:rPr>
              <a:t>Almorox</a:t>
            </a:r>
            <a:r>
              <a:rPr lang="en-ZA" sz="1900" dirty="0">
                <a:latin typeface="Arial" panose="020B0604020202020204" pitchFamily="34" charset="0"/>
                <a:cs typeface="Arial" panose="020B0604020202020204" pitchFamily="34" charset="0"/>
              </a:rPr>
              <a:t> J. Estimating global solar radiation from common meteorological data in </a:t>
            </a:r>
            <a:r>
              <a:rPr lang="en-ZA" sz="1900" dirty="0" err="1">
                <a:latin typeface="Arial" panose="020B0604020202020204" pitchFamily="34" charset="0"/>
                <a:cs typeface="Arial" panose="020B0604020202020204" pitchFamily="34" charset="0"/>
              </a:rPr>
              <a:t>Aranjuez,Spain</a:t>
            </a:r>
            <a:r>
              <a:rPr lang="en-ZA" sz="1900" i="1" dirty="0" err="1">
                <a:latin typeface="Arial" panose="020B0604020202020204" pitchFamily="34" charset="0"/>
                <a:cs typeface="Arial" panose="020B0604020202020204" pitchFamily="34" charset="0"/>
              </a:rPr>
              <a:t>Turkish</a:t>
            </a:r>
            <a:r>
              <a:rPr lang="en-ZA" sz="1900" i="1" dirty="0">
                <a:latin typeface="Arial" panose="020B0604020202020204" pitchFamily="34" charset="0"/>
                <a:cs typeface="Arial" panose="020B0604020202020204" pitchFamily="34" charset="0"/>
              </a:rPr>
              <a:t> Journal of Physics</a:t>
            </a:r>
            <a:r>
              <a:rPr lang="en-ZA" sz="1900" dirty="0">
                <a:latin typeface="Arial" panose="020B0604020202020204" pitchFamily="34" charset="0"/>
                <a:cs typeface="Arial" panose="020B0604020202020204" pitchFamily="34" charset="0"/>
              </a:rPr>
              <a:t>, vol.35(1). pp.53-64,2011.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15"/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Clemence, B.S.E. An attempt at estimating solar radiation at South African sites which measure air temperature only, </a:t>
            </a:r>
            <a:r>
              <a:rPr lang="en-US" sz="1900" i="1" dirty="0">
                <a:latin typeface="Arial" panose="020B0604020202020204" pitchFamily="34" charset="0"/>
                <a:cs typeface="Arial" panose="020B0604020202020204" pitchFamily="34" charset="0"/>
              </a:rPr>
              <a:t>South African Journal of Plant and Soil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, vol.9(1), pp. 40-42, 2013.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15"/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Adeala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A. A, Huan Z ,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Enweremadu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C.C .Evaluation of global solar radiation using multiple weather parameters as predictors for South African provinces, </a:t>
            </a:r>
            <a:r>
              <a:rPr lang="en-US" sz="1900" i="1" dirty="0">
                <a:latin typeface="Arial" panose="020B0604020202020204" pitchFamily="34" charset="0"/>
                <a:cs typeface="Arial" panose="020B0604020202020204" pitchFamily="34" charset="0"/>
              </a:rPr>
              <a:t>Thermal Science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, vol.19 (2), pp. S495-S509,2015.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15"/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Akpootu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D.O, Sanusi Y.A. A new temperature-based model for estimating global solar radiation in Port- Harcourt south Nigeria,</a:t>
            </a:r>
            <a:r>
              <a:rPr lang="en-US" sz="1900" i="1" dirty="0">
                <a:latin typeface="Arial" panose="020B0604020202020204" pitchFamily="34" charset="0"/>
                <a:cs typeface="Arial" panose="020B0604020202020204" pitchFamily="34" charset="0"/>
              </a:rPr>
              <a:t> International Journal of Engineering and Science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, vol. 4(1), pp. 63-73, 2015.</a:t>
            </a:r>
          </a:p>
          <a:p>
            <a:pPr marL="0" indent="0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771FD8-0C2B-4425-AC43-1366E3FA2878}"/>
              </a:ext>
            </a:extLst>
          </p:cNvPr>
          <p:cNvSpPr txBox="1"/>
          <p:nvPr/>
        </p:nvSpPr>
        <p:spPr>
          <a:xfrm>
            <a:off x="10755630" y="5703570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Page 17</a:t>
            </a:r>
          </a:p>
        </p:txBody>
      </p:sp>
    </p:spTree>
    <p:extLst>
      <p:ext uri="{BB962C8B-B14F-4D97-AF65-F5344CB8AC3E}">
        <p14:creationId xmlns:p14="http://schemas.microsoft.com/office/powerpoint/2010/main" val="27134249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A6C4D-5154-4E4F-A096-6DF44794E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Acknowledgement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9FD28-58B0-4A1D-A1D2-F104BC8170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2988515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GEOSUN………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University of Venda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Supervisors :N.E Maluta and Mrs. T.S  Mulaudzi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Sponsors : Center for renewable and Sustainable Energy studies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60A997-559E-47A7-87D4-D114CC9049E5}"/>
              </a:ext>
            </a:extLst>
          </p:cNvPr>
          <p:cNvSpPr txBox="1"/>
          <p:nvPr/>
        </p:nvSpPr>
        <p:spPr>
          <a:xfrm>
            <a:off x="10389870" y="531495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Page 18</a:t>
            </a:r>
          </a:p>
        </p:txBody>
      </p:sp>
    </p:spTree>
    <p:extLst>
      <p:ext uri="{BB962C8B-B14F-4D97-AF65-F5344CB8AC3E}">
        <p14:creationId xmlns:p14="http://schemas.microsoft.com/office/powerpoint/2010/main" val="40563730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19542902">
            <a:off x="2591168" y="2695498"/>
            <a:ext cx="82134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dirty="0"/>
              <a:t>                </a:t>
            </a:r>
            <a:r>
              <a:rPr lang="en-ZA" sz="3600" dirty="0"/>
              <a:t>THANKS FOR LISTENING</a:t>
            </a:r>
          </a:p>
        </p:txBody>
      </p:sp>
    </p:spTree>
    <p:extLst>
      <p:ext uri="{BB962C8B-B14F-4D97-AF65-F5344CB8AC3E}">
        <p14:creationId xmlns:p14="http://schemas.microsoft.com/office/powerpoint/2010/main" val="1486804964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5665</TotalTime>
  <Words>1736</Words>
  <Application>Microsoft Office PowerPoint</Application>
  <PresentationFormat>Widescreen</PresentationFormat>
  <Paragraphs>230</Paragraphs>
  <Slides>21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Cambria Math</vt:lpstr>
      <vt:lpstr>Gill Sans MT</vt:lpstr>
      <vt:lpstr>Gallery</vt:lpstr>
      <vt:lpstr>Estimation of global solar radiation from SAURAN stations in South Africa using air temperature based Hargreaves-Samani &amp; Clemence models  </vt:lpstr>
      <vt:lpstr>    Renewable Energy Postgraduate symposium conference   </vt:lpstr>
      <vt:lpstr>LAYOUT OF THE PRESENTATION</vt:lpstr>
      <vt:lpstr>   Introduction</vt:lpstr>
      <vt:lpstr> Study Area           </vt:lpstr>
      <vt:lpstr>PowerPoint Presentation</vt:lpstr>
      <vt:lpstr> Methodology  </vt:lpstr>
      <vt:lpstr>Methodology continues</vt:lpstr>
      <vt:lpstr>Methodology continues</vt:lpstr>
      <vt:lpstr>Results and discussion   </vt:lpstr>
      <vt:lpstr>Results and discussion  continues………………….</vt:lpstr>
      <vt:lpstr>Results and discussion continues</vt:lpstr>
      <vt:lpstr>  </vt:lpstr>
      <vt:lpstr>Conclusion</vt:lpstr>
      <vt:lpstr>Future work</vt:lpstr>
      <vt:lpstr>References</vt:lpstr>
      <vt:lpstr>References continues…</vt:lpstr>
      <vt:lpstr>Reference continues……….</vt:lpstr>
      <vt:lpstr>Reference continues</vt:lpstr>
      <vt:lpstr>Acknowledgement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Masters proposal Name :Shabangu C.C Supervisors:Dr Erick Maluta Co-supervisor:Mrs TS Mulaudzi</dc:title>
  <dc:creator>charlotte</dc:creator>
  <cp:lastModifiedBy>Charlotte Shabangu</cp:lastModifiedBy>
  <cp:revision>365</cp:revision>
  <dcterms:created xsi:type="dcterms:W3CDTF">2017-02-17T14:03:05Z</dcterms:created>
  <dcterms:modified xsi:type="dcterms:W3CDTF">2018-09-14T08:43:53Z</dcterms:modified>
</cp:coreProperties>
</file>