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8" r:id="rId4"/>
  </p:sldMasterIdLst>
  <p:notesMasterIdLst>
    <p:notesMasterId r:id="rId39"/>
  </p:notesMasterIdLst>
  <p:sldIdLst>
    <p:sldId id="257" r:id="rId5"/>
    <p:sldId id="258" r:id="rId6"/>
    <p:sldId id="259" r:id="rId7"/>
    <p:sldId id="260" r:id="rId8"/>
    <p:sldId id="293" r:id="rId9"/>
    <p:sldId id="294" r:id="rId10"/>
    <p:sldId id="295" r:id="rId11"/>
    <p:sldId id="298" r:id="rId12"/>
    <p:sldId id="261" r:id="rId13"/>
    <p:sldId id="262" r:id="rId14"/>
    <p:sldId id="263" r:id="rId15"/>
    <p:sldId id="285" r:id="rId16"/>
    <p:sldId id="264" r:id="rId17"/>
    <p:sldId id="265" r:id="rId18"/>
    <p:sldId id="283" r:id="rId19"/>
    <p:sldId id="266" r:id="rId20"/>
    <p:sldId id="300" r:id="rId21"/>
    <p:sldId id="291" r:id="rId22"/>
    <p:sldId id="299" r:id="rId23"/>
    <p:sldId id="268" r:id="rId24"/>
    <p:sldId id="272" r:id="rId25"/>
    <p:sldId id="273" r:id="rId26"/>
    <p:sldId id="292" r:id="rId27"/>
    <p:sldId id="307" r:id="rId28"/>
    <p:sldId id="304" r:id="rId29"/>
    <p:sldId id="305" r:id="rId30"/>
    <p:sldId id="311" r:id="rId31"/>
    <p:sldId id="315" r:id="rId32"/>
    <p:sldId id="316" r:id="rId33"/>
    <p:sldId id="317" r:id="rId34"/>
    <p:sldId id="318" r:id="rId35"/>
    <p:sldId id="308" r:id="rId36"/>
    <p:sldId id="313" r:id="rId37"/>
    <p:sldId id="31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951" autoAdjust="0"/>
  </p:normalViewPr>
  <p:slideViewPr>
    <p:cSldViewPr>
      <p:cViewPr varScale="1">
        <p:scale>
          <a:sx n="65" d="100"/>
          <a:sy n="65" d="100"/>
        </p:scale>
        <p:origin x="153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4F023-1282-4582-B00D-D9D11430E14E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A5667-808B-43C2-95AA-8FA12B40B4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820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082210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65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65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65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65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65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5052BEF-3C7D-47EC-A091-3A733A725E11}" type="slidenum">
              <a:rPr lang="en-US" sz="1200" smtClean="0"/>
              <a:pPr/>
              <a:t>7</a:t>
            </a:fld>
            <a:endParaRPr lang="en-US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162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ZA" altLang="en-US" smtClean="0"/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457172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325DDF-B5B1-496A-A0F9-966787C2CCA9}" type="slidenum">
              <a:rPr lang="en-Z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393985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CE4F3-A308-4238-892D-2C8A4D386C6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99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6871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9669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0026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7269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6760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123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785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41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288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032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605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9374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041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988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08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261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1" y="3840481"/>
            <a:ext cx="6400798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2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18" y="1237677"/>
            <a:ext cx="8827964" cy="335476"/>
          </a:xfrm>
        </p:spPr>
        <p:txBody>
          <a:bodyPr lIns="0" tIns="0" rIns="0" bIns="0"/>
          <a:lstStyle>
            <a:lvl1pPr>
              <a:defRPr sz="2180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7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1" y="1577340"/>
            <a:ext cx="3977639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39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48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45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410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US_Stacked RGB 300d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52400"/>
            <a:ext cx="38100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219200" y="5927725"/>
            <a:ext cx="6705600" cy="381000"/>
            <a:chOff x="780" y="3696"/>
            <a:chExt cx="4224" cy="240"/>
          </a:xfrm>
        </p:grpSpPr>
        <p:sp>
          <p:nvSpPr>
            <p:cNvPr id="6" name="Line 9"/>
            <p:cNvSpPr>
              <a:spLocks noChangeShapeType="1"/>
            </p:cNvSpPr>
            <p:nvPr userDrawn="1"/>
          </p:nvSpPr>
          <p:spPr bwMode="auto">
            <a:xfrm>
              <a:off x="780" y="3827"/>
              <a:ext cx="422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ctr" fontAlgn="base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/>
              </a:pPr>
              <a:endParaRPr lang="en-US">
                <a:solidFill>
                  <a:srgbClr val="993300"/>
                </a:solidFill>
                <a:latin typeface="Arial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2688" y="3696"/>
              <a:ext cx="384" cy="24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fontAlgn="base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/>
              </a:pPr>
              <a:endParaRPr lang="en-US">
                <a:solidFill>
                  <a:srgbClr val="993300"/>
                </a:solidFill>
                <a:latin typeface="Arial" charset="0"/>
              </a:endParaRPr>
            </a:p>
          </p:txBody>
        </p:sp>
      </p:grpSp>
      <p:pic>
        <p:nvPicPr>
          <p:cNvPr id="8" name="Picture 11" descr="lea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4350" y="5916613"/>
            <a:ext cx="4953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611188" cy="68580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US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rgbClr val="800000"/>
                </a:solidFill>
              </a:defRPr>
            </a:lvl1pPr>
          </a:lstStyle>
          <a:p>
            <a:r>
              <a:rPr lang="en-US"/>
              <a:t>Sub title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051050" y="6472238"/>
            <a:ext cx="5473700" cy="412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Faculty of Agricultural and Forestry Sciences</a:t>
            </a:r>
          </a:p>
        </p:txBody>
      </p:sp>
    </p:spTree>
    <p:extLst>
      <p:ext uri="{BB962C8B-B14F-4D97-AF65-F5344CB8AC3E}">
        <p14:creationId xmlns:p14="http://schemas.microsoft.com/office/powerpoint/2010/main" val="752476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3761673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1135630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844675"/>
            <a:ext cx="3960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8863" y="1844675"/>
            <a:ext cx="3962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2340303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561084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4149082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31368770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747705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42424530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2591876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3550" y="201613"/>
            <a:ext cx="2017713" cy="6169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201613"/>
            <a:ext cx="5905500" cy="6169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453188"/>
            <a:ext cx="165576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Department of Forest and Wood Science</a:t>
            </a:r>
          </a:p>
        </p:txBody>
      </p:sp>
    </p:spTree>
    <p:extLst>
      <p:ext uri="{BB962C8B-B14F-4D97-AF65-F5344CB8AC3E}">
        <p14:creationId xmlns:p14="http://schemas.microsoft.com/office/powerpoint/2010/main" val="41804125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1" y="3840481"/>
            <a:ext cx="6400798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649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18" y="1237677"/>
            <a:ext cx="8827964" cy="335476"/>
          </a:xfrm>
        </p:spPr>
        <p:txBody>
          <a:bodyPr lIns="0" tIns="0" rIns="0" bIns="0"/>
          <a:lstStyle>
            <a:lvl1pPr>
              <a:defRPr sz="2180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16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1" y="1577340"/>
            <a:ext cx="3977639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39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04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426912"/>
          </a:xfrm>
        </p:spPr>
        <p:txBody>
          <a:bodyPr lIns="0" tIns="0" rIns="0" bIns="0"/>
          <a:lstStyle>
            <a:lvl1pPr>
              <a:defRPr sz="2774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833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0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3E398-980C-411E-AE76-8A16B2335909}" type="datetimeFigureOut">
              <a:rPr lang="en-ZA" smtClean="0"/>
              <a:t>2015-06-18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2B836-8E3D-4A2E-AC9E-48E449FCED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384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11563" y="5442871"/>
            <a:ext cx="856858" cy="9103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6139732" y="6473597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5981814" y="6465746"/>
            <a:ext cx="50380" cy="75501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6334479" y="6465746"/>
            <a:ext cx="50380" cy="75501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40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6634108" y="6493655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6654918" y="6473296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6675071" y="6453162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6508814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7212175" y="6478329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7035842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7186985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bk object 27"/>
          <p:cNvSpPr/>
          <p:nvPr/>
        </p:nvSpPr>
        <p:spPr>
          <a:xfrm>
            <a:off x="7212175" y="6503496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bk object 28"/>
          <p:cNvSpPr/>
          <p:nvPr/>
        </p:nvSpPr>
        <p:spPr>
          <a:xfrm>
            <a:off x="7186985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bk object 29"/>
          <p:cNvSpPr/>
          <p:nvPr/>
        </p:nvSpPr>
        <p:spPr>
          <a:xfrm>
            <a:off x="7212175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bk object 30"/>
          <p:cNvSpPr/>
          <p:nvPr/>
        </p:nvSpPr>
        <p:spPr>
          <a:xfrm>
            <a:off x="7714011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bk object 31"/>
          <p:cNvSpPr/>
          <p:nvPr/>
        </p:nvSpPr>
        <p:spPr>
          <a:xfrm>
            <a:off x="7739201" y="649091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02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bk object 32"/>
          <p:cNvSpPr/>
          <p:nvPr/>
        </p:nvSpPr>
        <p:spPr>
          <a:xfrm>
            <a:off x="7562868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bk object 33"/>
          <p:cNvSpPr/>
          <p:nvPr/>
        </p:nvSpPr>
        <p:spPr>
          <a:xfrm>
            <a:off x="7714011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bk object 34"/>
          <p:cNvSpPr/>
          <p:nvPr/>
        </p:nvSpPr>
        <p:spPr>
          <a:xfrm>
            <a:off x="7739201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bk object 35"/>
          <p:cNvSpPr/>
          <p:nvPr/>
        </p:nvSpPr>
        <p:spPr>
          <a:xfrm>
            <a:off x="8241013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bk object 36"/>
          <p:cNvSpPr/>
          <p:nvPr/>
        </p:nvSpPr>
        <p:spPr>
          <a:xfrm>
            <a:off x="8266203" y="649091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02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bk object 37"/>
          <p:cNvSpPr/>
          <p:nvPr/>
        </p:nvSpPr>
        <p:spPr>
          <a:xfrm>
            <a:off x="8241013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bk object 38"/>
          <p:cNvSpPr/>
          <p:nvPr/>
        </p:nvSpPr>
        <p:spPr>
          <a:xfrm>
            <a:off x="8266203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bk object 39"/>
          <p:cNvSpPr/>
          <p:nvPr/>
        </p:nvSpPr>
        <p:spPr>
          <a:xfrm>
            <a:off x="8828495" y="6513563"/>
            <a:ext cx="40304" cy="40267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0" name="bk object 40"/>
          <p:cNvSpPr/>
          <p:nvPr/>
        </p:nvSpPr>
        <p:spPr>
          <a:xfrm>
            <a:off x="8774815" y="6461059"/>
            <a:ext cx="60456" cy="60401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bk object 41"/>
          <p:cNvSpPr/>
          <p:nvPr/>
        </p:nvSpPr>
        <p:spPr>
          <a:xfrm>
            <a:off x="8617472" y="6455339"/>
            <a:ext cx="95722" cy="99410"/>
          </a:xfrm>
          <a:custGeom>
            <a:avLst/>
            <a:gdLst/>
            <a:ahLst/>
            <a:cxnLst/>
            <a:rect l="l" t="t" r="r" b="b"/>
            <a:pathLst>
              <a:path w="48260" h="50164">
                <a:moveTo>
                  <a:pt x="25110" y="49702"/>
                </a:moveTo>
                <a:lnTo>
                  <a:pt x="38475" y="45809"/>
                </a:lnTo>
                <a:lnTo>
                  <a:pt x="47748" y="35700"/>
                </a:lnTo>
                <a:lnTo>
                  <a:pt x="47061" y="17931"/>
                </a:lnTo>
                <a:lnTo>
                  <a:pt x="41417" y="6134"/>
                </a:lnTo>
                <a:lnTo>
                  <a:pt x="32255" y="0"/>
                </a:lnTo>
                <a:lnTo>
                  <a:pt x="15795" y="2168"/>
                </a:lnTo>
                <a:lnTo>
                  <a:pt x="4946" y="9558"/>
                </a:lnTo>
                <a:lnTo>
                  <a:pt x="0" y="20511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bk object 42"/>
          <p:cNvSpPr/>
          <p:nvPr/>
        </p:nvSpPr>
        <p:spPr>
          <a:xfrm>
            <a:off x="8586669" y="6488396"/>
            <a:ext cx="60456" cy="25167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3" name="bk object 43"/>
          <p:cNvSpPr/>
          <p:nvPr/>
        </p:nvSpPr>
        <p:spPr>
          <a:xfrm>
            <a:off x="8924575" y="6455327"/>
            <a:ext cx="95722" cy="99410"/>
          </a:xfrm>
          <a:custGeom>
            <a:avLst/>
            <a:gdLst/>
            <a:ahLst/>
            <a:cxnLst/>
            <a:rect l="l" t="t" r="r" b="b"/>
            <a:pathLst>
              <a:path w="48260" h="50164">
                <a:moveTo>
                  <a:pt x="22681" y="49708"/>
                </a:moveTo>
                <a:lnTo>
                  <a:pt x="9209" y="45815"/>
                </a:lnTo>
                <a:lnTo>
                  <a:pt x="0" y="35706"/>
                </a:lnTo>
                <a:lnTo>
                  <a:pt x="716" y="17929"/>
                </a:lnTo>
                <a:lnTo>
                  <a:pt x="6379" y="6130"/>
                </a:lnTo>
                <a:lnTo>
                  <a:pt x="15554" y="0"/>
                </a:lnTo>
                <a:lnTo>
                  <a:pt x="32008" y="2174"/>
                </a:lnTo>
                <a:lnTo>
                  <a:pt x="42852" y="9572"/>
                </a:lnTo>
                <a:lnTo>
                  <a:pt x="47794" y="20532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bk object 44"/>
          <p:cNvSpPr/>
          <p:nvPr/>
        </p:nvSpPr>
        <p:spPr>
          <a:xfrm>
            <a:off x="8989716" y="6488396"/>
            <a:ext cx="60456" cy="25167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bk object 45"/>
          <p:cNvSpPr/>
          <p:nvPr/>
        </p:nvSpPr>
        <p:spPr>
          <a:xfrm>
            <a:off x="1" y="0"/>
            <a:ext cx="4570740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4747BA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18" y="1237677"/>
            <a:ext cx="8827964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377940"/>
            <a:ext cx="29260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862" y="6589713"/>
            <a:ext cx="569296" cy="5489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4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201613"/>
            <a:ext cx="69850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Heading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844675"/>
            <a:ext cx="8075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8388" y="6524625"/>
            <a:ext cx="4681537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1">
                <a:solidFill>
                  <a:srgbClr val="800000"/>
                </a:solidFill>
                <a:latin typeface="Verdana" pitchFamily="34" charset="0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/>
              <a:t>Department of Forest and Wood Science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42988" y="925513"/>
            <a:ext cx="7872412" cy="415925"/>
            <a:chOff x="192" y="480"/>
            <a:chExt cx="5424" cy="262"/>
          </a:xfrm>
        </p:grpSpPr>
        <p:pic>
          <p:nvPicPr>
            <p:cNvPr id="1036" name="Picture 9" descr="leaf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32" y="480"/>
              <a:ext cx="38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2" name="Line 10"/>
            <p:cNvSpPr>
              <a:spLocks noChangeShapeType="1"/>
            </p:cNvSpPr>
            <p:nvPr userDrawn="1"/>
          </p:nvSpPr>
          <p:spPr bwMode="auto">
            <a:xfrm>
              <a:off x="192" y="611"/>
              <a:ext cx="4944" cy="0"/>
            </a:xfrm>
            <a:prstGeom prst="line">
              <a:avLst/>
            </a:prstGeom>
            <a:noFill/>
            <a:ln w="12700" cap="sq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ctr" fontAlgn="base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/>
              </a:pPr>
              <a:endParaRPr lang="en-US">
                <a:solidFill>
                  <a:srgbClr val="993300"/>
                </a:solidFill>
                <a:latin typeface="Arial" charset="0"/>
              </a:endParaRPr>
            </a:p>
          </p:txBody>
        </p:sp>
      </p:grp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-36513" y="0"/>
            <a:ext cx="504826" cy="68580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US">
              <a:solidFill>
                <a:srgbClr val="993300"/>
              </a:solidFill>
              <a:latin typeface="Arial" charset="0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38125" y="107950"/>
            <a:ext cx="738188" cy="860425"/>
            <a:chOff x="150" y="68"/>
            <a:chExt cx="465" cy="542"/>
          </a:xfrm>
        </p:grpSpPr>
        <p:sp>
          <p:nvSpPr>
            <p:cNvPr id="3089" name="Rectangle 17"/>
            <p:cNvSpPr>
              <a:spLocks noChangeArrowheads="1"/>
            </p:cNvSpPr>
            <p:nvPr userDrawn="1"/>
          </p:nvSpPr>
          <p:spPr bwMode="auto">
            <a:xfrm>
              <a:off x="150" y="68"/>
              <a:ext cx="454" cy="5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/>
              </a:pPr>
              <a:endParaRPr lang="en-US">
                <a:solidFill>
                  <a:srgbClr val="993300"/>
                </a:solidFill>
                <a:latin typeface="Arial" charset="0"/>
              </a:endParaRPr>
            </a:p>
          </p:txBody>
        </p:sp>
        <p:pic>
          <p:nvPicPr>
            <p:cNvPr id="1035" name="Picture 13" descr="US_Horizontal RGB 300dpi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6792"/>
            <a:stretch>
              <a:fillRect/>
            </a:stretch>
          </p:blipFill>
          <p:spPr bwMode="auto">
            <a:xfrm>
              <a:off x="158" y="73"/>
              <a:ext cx="457" cy="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90" name="Text Box 18"/>
          <p:cNvSpPr txBox="1">
            <a:spLocks noChangeArrowheads="1"/>
          </p:cNvSpPr>
          <p:nvPr/>
        </p:nvSpPr>
        <p:spPr bwMode="auto">
          <a:xfrm rot="16200000">
            <a:off x="-2805112" y="3497262"/>
            <a:ext cx="5976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</a:rPr>
              <a:t>                   </a:t>
            </a:r>
            <a:r>
              <a:rPr lang="en-US">
                <a:solidFill>
                  <a:srgbClr val="DDDDDD"/>
                </a:solidFill>
                <a:latin typeface="Arial" charset="0"/>
              </a:rPr>
              <a:t>y o u r   k n o w l e d g e  p a r t n e r</a:t>
            </a:r>
          </a:p>
        </p:txBody>
      </p:sp>
    </p:spTree>
    <p:extLst>
      <p:ext uri="{BB962C8B-B14F-4D97-AF65-F5344CB8AC3E}">
        <p14:creationId xmlns:p14="http://schemas.microsoft.com/office/powerpoint/2010/main" val="226736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11563" y="5442871"/>
            <a:ext cx="856858" cy="9103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6139732" y="6473597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5981814" y="6465746"/>
            <a:ext cx="50380" cy="75501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6334479" y="6465746"/>
            <a:ext cx="50380" cy="75501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40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6634108" y="6493655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6654918" y="6473296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6675071" y="6453162"/>
            <a:ext cx="85646" cy="60401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6508814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7212175" y="6478329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7035842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7186985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bk object 27"/>
          <p:cNvSpPr/>
          <p:nvPr/>
        </p:nvSpPr>
        <p:spPr>
          <a:xfrm>
            <a:off x="7212175" y="6503496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bk object 28"/>
          <p:cNvSpPr/>
          <p:nvPr/>
        </p:nvSpPr>
        <p:spPr>
          <a:xfrm>
            <a:off x="7186985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bk object 29"/>
          <p:cNvSpPr/>
          <p:nvPr/>
        </p:nvSpPr>
        <p:spPr>
          <a:xfrm>
            <a:off x="7212175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bk object 30"/>
          <p:cNvSpPr/>
          <p:nvPr/>
        </p:nvSpPr>
        <p:spPr>
          <a:xfrm>
            <a:off x="7714011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bk object 31"/>
          <p:cNvSpPr/>
          <p:nvPr/>
        </p:nvSpPr>
        <p:spPr>
          <a:xfrm>
            <a:off x="7739201" y="649091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02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bk object 32"/>
          <p:cNvSpPr/>
          <p:nvPr/>
        </p:nvSpPr>
        <p:spPr>
          <a:xfrm>
            <a:off x="7562868" y="6465746"/>
            <a:ext cx="403041" cy="75501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bk object 33"/>
          <p:cNvSpPr/>
          <p:nvPr/>
        </p:nvSpPr>
        <p:spPr>
          <a:xfrm>
            <a:off x="7714011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bk object 34"/>
          <p:cNvSpPr/>
          <p:nvPr/>
        </p:nvSpPr>
        <p:spPr>
          <a:xfrm>
            <a:off x="7739201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bk object 35"/>
          <p:cNvSpPr/>
          <p:nvPr/>
        </p:nvSpPr>
        <p:spPr>
          <a:xfrm>
            <a:off x="8241013" y="6453162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bk object 36"/>
          <p:cNvSpPr/>
          <p:nvPr/>
        </p:nvSpPr>
        <p:spPr>
          <a:xfrm>
            <a:off x="8266203" y="649091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02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bk object 37"/>
          <p:cNvSpPr/>
          <p:nvPr/>
        </p:nvSpPr>
        <p:spPr>
          <a:xfrm>
            <a:off x="8241013" y="6528663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bk object 38"/>
          <p:cNvSpPr/>
          <p:nvPr/>
        </p:nvSpPr>
        <p:spPr>
          <a:xfrm>
            <a:off x="8266203" y="6553830"/>
            <a:ext cx="7557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bk object 39"/>
          <p:cNvSpPr/>
          <p:nvPr/>
        </p:nvSpPr>
        <p:spPr>
          <a:xfrm>
            <a:off x="8828495" y="6513563"/>
            <a:ext cx="40304" cy="40267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0" name="bk object 40"/>
          <p:cNvSpPr/>
          <p:nvPr/>
        </p:nvSpPr>
        <p:spPr>
          <a:xfrm>
            <a:off x="8774815" y="6461059"/>
            <a:ext cx="60456" cy="60401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bk object 41"/>
          <p:cNvSpPr/>
          <p:nvPr/>
        </p:nvSpPr>
        <p:spPr>
          <a:xfrm>
            <a:off x="8617472" y="6455339"/>
            <a:ext cx="95722" cy="99410"/>
          </a:xfrm>
          <a:custGeom>
            <a:avLst/>
            <a:gdLst/>
            <a:ahLst/>
            <a:cxnLst/>
            <a:rect l="l" t="t" r="r" b="b"/>
            <a:pathLst>
              <a:path w="48260" h="50164">
                <a:moveTo>
                  <a:pt x="25110" y="49702"/>
                </a:moveTo>
                <a:lnTo>
                  <a:pt x="38475" y="45809"/>
                </a:lnTo>
                <a:lnTo>
                  <a:pt x="47748" y="35700"/>
                </a:lnTo>
                <a:lnTo>
                  <a:pt x="47061" y="17931"/>
                </a:lnTo>
                <a:lnTo>
                  <a:pt x="41417" y="6134"/>
                </a:lnTo>
                <a:lnTo>
                  <a:pt x="32255" y="0"/>
                </a:lnTo>
                <a:lnTo>
                  <a:pt x="15795" y="2168"/>
                </a:lnTo>
                <a:lnTo>
                  <a:pt x="4946" y="9558"/>
                </a:lnTo>
                <a:lnTo>
                  <a:pt x="0" y="20511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bk object 42"/>
          <p:cNvSpPr/>
          <p:nvPr/>
        </p:nvSpPr>
        <p:spPr>
          <a:xfrm>
            <a:off x="8586669" y="6488396"/>
            <a:ext cx="60456" cy="25167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3" name="bk object 43"/>
          <p:cNvSpPr/>
          <p:nvPr/>
        </p:nvSpPr>
        <p:spPr>
          <a:xfrm>
            <a:off x="8924575" y="6455327"/>
            <a:ext cx="95722" cy="99410"/>
          </a:xfrm>
          <a:custGeom>
            <a:avLst/>
            <a:gdLst/>
            <a:ahLst/>
            <a:cxnLst/>
            <a:rect l="l" t="t" r="r" b="b"/>
            <a:pathLst>
              <a:path w="48260" h="50164">
                <a:moveTo>
                  <a:pt x="22681" y="49708"/>
                </a:moveTo>
                <a:lnTo>
                  <a:pt x="9209" y="45815"/>
                </a:lnTo>
                <a:lnTo>
                  <a:pt x="0" y="35706"/>
                </a:lnTo>
                <a:lnTo>
                  <a:pt x="716" y="17929"/>
                </a:lnTo>
                <a:lnTo>
                  <a:pt x="6379" y="6130"/>
                </a:lnTo>
                <a:lnTo>
                  <a:pt x="15554" y="0"/>
                </a:lnTo>
                <a:lnTo>
                  <a:pt x="32008" y="2174"/>
                </a:lnTo>
                <a:lnTo>
                  <a:pt x="42852" y="9572"/>
                </a:lnTo>
                <a:lnTo>
                  <a:pt x="47794" y="20532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bk object 44"/>
          <p:cNvSpPr/>
          <p:nvPr/>
        </p:nvSpPr>
        <p:spPr>
          <a:xfrm>
            <a:off x="8989716" y="6488396"/>
            <a:ext cx="60456" cy="25167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bk object 45"/>
          <p:cNvSpPr/>
          <p:nvPr/>
        </p:nvSpPr>
        <p:spPr>
          <a:xfrm>
            <a:off x="1" y="0"/>
            <a:ext cx="4570740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4747BA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025" y="481778"/>
            <a:ext cx="87659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333B2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18" y="1237677"/>
            <a:ext cx="8827964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377940"/>
            <a:ext cx="29260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862" y="6589713"/>
            <a:ext cx="569296" cy="5489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89" b="0" i="0">
                <a:solidFill>
                  <a:schemeClr val="tx1"/>
                </a:solidFill>
                <a:latin typeface="Times"/>
                <a:cs typeface="Times"/>
              </a:defRPr>
            </a:lvl1pPr>
          </a:lstStyle>
          <a:p>
            <a:pPr marL="200082"/>
            <a:fld id="{81D60167-4931-47E6-BA6A-407CBD079E47}" type="slidenum">
              <a:rPr lang="en-ZA" sz="2378" spc="-20" smtClean="0">
                <a:solidFill>
                  <a:srgbClr val="FF0000"/>
                </a:solidFill>
              </a:rPr>
              <a:pPr marL="200082"/>
              <a:t>‹#›</a:t>
            </a:fld>
            <a:r>
              <a:rPr lang="en-ZA" spc="-10" smtClean="0">
                <a:solidFill>
                  <a:prstClr val="black"/>
                </a:solidFill>
              </a:rPr>
              <a:t>/16</a:t>
            </a:r>
            <a:endParaRPr lang="en-ZA"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1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Biofuels for Transportation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Prof Johann Görgens</a:t>
            </a:r>
            <a:endParaRPr lang="en-ZA" dirty="0"/>
          </a:p>
          <a:p>
            <a:r>
              <a:rPr lang="en-ZA" dirty="0" smtClean="0"/>
              <a:t>Process Engineering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026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Why Biofuels?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00200"/>
            <a:ext cx="7643192" cy="4525963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/>
              <a:t>Besides electricity, transport is the biggest CO</a:t>
            </a:r>
            <a:r>
              <a:rPr lang="en-ZA" baseline="-25000" dirty="0" smtClean="0"/>
              <a:t>2</a:t>
            </a:r>
            <a:r>
              <a:rPr lang="en-ZA" dirty="0" smtClean="0"/>
              <a:t> emitter in South Africa</a:t>
            </a:r>
          </a:p>
          <a:p>
            <a:pPr lvl="1"/>
            <a:r>
              <a:rPr lang="en-ZA" dirty="0" smtClean="0"/>
              <a:t>Due to coal-to-liquids and gas-to-liquids</a:t>
            </a:r>
          </a:p>
          <a:p>
            <a:pPr lvl="1"/>
            <a:r>
              <a:rPr lang="en-ZA" dirty="0" smtClean="0"/>
              <a:t>40% efficiency = 60% CO</a:t>
            </a:r>
            <a:r>
              <a:rPr lang="en-ZA" baseline="-25000" dirty="0" smtClean="0"/>
              <a:t>2</a:t>
            </a:r>
            <a:r>
              <a:rPr lang="en-ZA" dirty="0" smtClean="0"/>
              <a:t> production</a:t>
            </a:r>
          </a:p>
          <a:p>
            <a:r>
              <a:rPr lang="en-ZA" dirty="0" smtClean="0"/>
              <a:t>Liquid biofuels have a good energy density</a:t>
            </a:r>
          </a:p>
          <a:p>
            <a:pPr lvl="1"/>
            <a:r>
              <a:rPr lang="en-ZA" dirty="0" smtClean="0"/>
              <a:t>Energy stored per kilogram biofuel is an order of magnitude greater than electric batteries</a:t>
            </a:r>
          </a:p>
          <a:p>
            <a:r>
              <a:rPr lang="en-ZA" dirty="0" smtClean="0"/>
              <a:t>Cheapest option for gaseous fuels is biogas which can be used in petrol or diesel vehicles</a:t>
            </a:r>
          </a:p>
          <a:p>
            <a:pPr lvl="1"/>
            <a:r>
              <a:rPr lang="en-ZA" dirty="0" smtClean="0"/>
              <a:t>Significant range limits compared to liquid fuels</a:t>
            </a:r>
          </a:p>
        </p:txBody>
      </p:sp>
    </p:spTree>
    <p:extLst>
      <p:ext uri="{BB962C8B-B14F-4D97-AF65-F5344CB8AC3E}">
        <p14:creationId xmlns:p14="http://schemas.microsoft.com/office/powerpoint/2010/main" val="360924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Types of Liquid Biofuels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/>
          <a:lstStyle/>
          <a:p>
            <a:r>
              <a:rPr lang="en-ZA" dirty="0" smtClean="0"/>
              <a:t>The most well known:-</a:t>
            </a:r>
          </a:p>
          <a:p>
            <a:pPr lvl="1"/>
            <a:r>
              <a:rPr lang="en-ZA" dirty="0" smtClean="0"/>
              <a:t>Biodiesel by transesterification</a:t>
            </a:r>
          </a:p>
          <a:p>
            <a:pPr lvl="1"/>
            <a:r>
              <a:rPr lang="en-ZA" dirty="0" smtClean="0"/>
              <a:t>Bioethanol – to blend with petrol</a:t>
            </a:r>
          </a:p>
          <a:p>
            <a:pPr lvl="1"/>
            <a:r>
              <a:rPr lang="en-ZA" dirty="0" smtClean="0"/>
              <a:t>Synthetic fuels – from </a:t>
            </a:r>
            <a:r>
              <a:rPr lang="en-ZA" dirty="0" err="1" smtClean="0"/>
              <a:t>biobased</a:t>
            </a:r>
            <a:r>
              <a:rPr lang="en-ZA" dirty="0" smtClean="0"/>
              <a:t> resource</a:t>
            </a:r>
          </a:p>
          <a:p>
            <a:r>
              <a:rPr lang="en-ZA" dirty="0" smtClean="0"/>
              <a:t>Less well known:-</a:t>
            </a:r>
          </a:p>
          <a:p>
            <a:pPr lvl="1"/>
            <a:r>
              <a:rPr lang="en-ZA" dirty="0" smtClean="0"/>
              <a:t>Upgraded pyrolysis oil</a:t>
            </a:r>
          </a:p>
          <a:p>
            <a:pPr lvl="1"/>
            <a:r>
              <a:rPr lang="en-ZA" dirty="0" smtClean="0"/>
              <a:t>Aviation biofuels</a:t>
            </a:r>
          </a:p>
          <a:p>
            <a:pPr marL="457200" lvl="1" indent="0">
              <a:buNone/>
            </a:pPr>
            <a:endParaRPr lang="en-ZA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304" y="4510194"/>
            <a:ext cx="2420168" cy="206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3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Types of feedstock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First Generation (1G) </a:t>
            </a:r>
          </a:p>
          <a:p>
            <a:pPr lvl="1"/>
            <a:r>
              <a:rPr lang="en-ZA" dirty="0" smtClean="0"/>
              <a:t>Edible oils (soybean and canola oil) used for biodiesel </a:t>
            </a:r>
          </a:p>
          <a:p>
            <a:pPr lvl="1"/>
            <a:r>
              <a:rPr lang="en-ZA" dirty="0" smtClean="0"/>
              <a:t>Bioethanol produced from sugar cane or starch crops (grain sorghum and triticale) </a:t>
            </a:r>
          </a:p>
          <a:p>
            <a:r>
              <a:rPr lang="en-ZA" dirty="0" smtClean="0"/>
              <a:t>Second Generation (2G) </a:t>
            </a:r>
          </a:p>
          <a:p>
            <a:pPr lvl="1"/>
            <a:r>
              <a:rPr lang="en-ZA" dirty="0"/>
              <a:t>W</a:t>
            </a:r>
            <a:r>
              <a:rPr lang="en-ZA" dirty="0" smtClean="0"/>
              <a:t>aste oils and animal fats used for biodiesel production  </a:t>
            </a:r>
          </a:p>
          <a:p>
            <a:pPr lvl="1"/>
            <a:r>
              <a:rPr lang="en-ZA" dirty="0" smtClean="0"/>
              <a:t>Lignocellulosic biomass (energy crops, agricultural </a:t>
            </a:r>
            <a:r>
              <a:rPr lang="en-ZA" dirty="0"/>
              <a:t>and forestry residues, industrial </a:t>
            </a:r>
            <a:r>
              <a:rPr lang="en-ZA" dirty="0" smtClean="0"/>
              <a:t>waste) </a:t>
            </a:r>
            <a:endParaRPr lang="en-ZA" dirty="0"/>
          </a:p>
          <a:p>
            <a:pPr lvl="1"/>
            <a:r>
              <a:rPr lang="en-ZA" dirty="0" smtClean="0"/>
              <a:t> used to produce a variety of products including ethanol, synthetic fuel and upgraded pyrolysis oils</a:t>
            </a:r>
          </a:p>
          <a:p>
            <a:r>
              <a:rPr lang="en-ZA" dirty="0" smtClean="0"/>
              <a:t>Third Generation (3G)</a:t>
            </a:r>
          </a:p>
          <a:p>
            <a:pPr lvl="1"/>
            <a:r>
              <a:rPr lang="en-ZA" dirty="0" smtClean="0"/>
              <a:t>Algae can be used to produce fuels and high value pharmaceuticals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784138"/>
            <a:ext cx="2555776" cy="10738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cpengilly\Documents\werk\MScIng\Lignocellulose Research Group\Biofuel prentjies\Sorghum\sorghumresear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8377" y="5784138"/>
            <a:ext cx="1411191" cy="1073862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082" y="5784138"/>
            <a:ext cx="1584175" cy="1073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784139"/>
            <a:ext cx="1656184" cy="10738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8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1403350" y="119063"/>
            <a:ext cx="25138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dirty="0" smtClean="0">
                <a:latin typeface="Verdana" pitchFamily="34" charset="0"/>
              </a:rPr>
              <a:t>Residues</a:t>
            </a:r>
            <a:endParaRPr lang="en-US" sz="3600" b="1" dirty="0">
              <a:latin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3573463"/>
            <a:ext cx="4051300" cy="350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465263" y="852488"/>
            <a:ext cx="2794000" cy="2720975"/>
            <a:chOff x="1465709" y="853271"/>
            <a:chExt cx="2794000" cy="2719745"/>
          </a:xfrm>
        </p:grpSpPr>
        <p:pic>
          <p:nvPicPr>
            <p:cNvPr id="410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709" y="853271"/>
              <a:ext cx="2794000" cy="2311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1965532" y="3172906"/>
              <a:ext cx="15147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>
                  <a:cs typeface="Calibri" pitchFamily="34" charset="0"/>
                </a:rPr>
                <a:t>Maize </a:t>
              </a:r>
              <a:r>
                <a:rPr lang="en-US" sz="2000" dirty="0" err="1">
                  <a:cs typeface="Calibri" pitchFamily="34" charset="0"/>
                </a:rPr>
                <a:t>stover</a:t>
              </a:r>
              <a:endParaRPr lang="en-US" sz="2000" dirty="0">
                <a:cs typeface="Calibri" pitchFamily="34" charset="0"/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5871716" y="3902075"/>
            <a:ext cx="2535237" cy="2857499"/>
            <a:chOff x="3421" y="681"/>
            <a:chExt cx="1597" cy="1800"/>
          </a:xfrm>
        </p:grpSpPr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" y="681"/>
              <a:ext cx="1597" cy="14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3810" y="2190"/>
              <a:ext cx="7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ZA" b="0" dirty="0" smtClean="0">
                  <a:latin typeface="Calibri" pitchFamily="34" charset="0"/>
                  <a:cs typeface="Calibri" pitchFamily="34" charset="0"/>
                </a:rPr>
                <a:t>Bagasse</a:t>
              </a:r>
              <a:endParaRPr lang="en-US" b="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716016" y="850451"/>
            <a:ext cx="3690937" cy="2874363"/>
            <a:chOff x="366141" y="1139189"/>
            <a:chExt cx="3691892" cy="2874578"/>
          </a:xfrm>
        </p:grpSpPr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822584" y="3613627"/>
              <a:ext cx="779005" cy="400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Calibri" pitchFamily="34" charset="0"/>
                  <a:cs typeface="Calibri" pitchFamily="34" charset="0"/>
                </a:rPr>
                <a:t>Straw</a:t>
              </a:r>
              <a:endParaRPr lang="en-US" sz="20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9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141" y="1139189"/>
              <a:ext cx="3691892" cy="246126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222804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-18256"/>
            <a:ext cx="8229600" cy="1143000"/>
          </a:xfrm>
        </p:spPr>
        <p:txBody>
          <a:bodyPr/>
          <a:lstStyle/>
          <a:p>
            <a:r>
              <a:rPr lang="en-ZA" b="1" dirty="0" smtClean="0"/>
              <a:t>Invasive Alien Plants</a:t>
            </a:r>
            <a:endParaRPr lang="en-ZA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51" y="3356993"/>
            <a:ext cx="4890050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167" y="1196752"/>
            <a:ext cx="5173050" cy="29464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05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575705" y="188640"/>
            <a:ext cx="32237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sz="4400" b="1" dirty="0" smtClean="0">
                <a:latin typeface="Calibri" pitchFamily="34" charset="0"/>
                <a:cs typeface="Calibri" pitchFamily="34" charset="0"/>
              </a:rPr>
              <a:t>Energy Crops</a:t>
            </a: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538912" y="3861048"/>
            <a:ext cx="2705496" cy="2944565"/>
            <a:chOff x="259160" y="1141413"/>
            <a:chExt cx="2331639" cy="2621092"/>
          </a:xfrm>
        </p:grpSpPr>
        <p:pic>
          <p:nvPicPr>
            <p:cNvPr id="7183" name="Picture 19" descr="starch sorghum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60" y="1141413"/>
              <a:ext cx="2331639" cy="22383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84" name="Rectangle 20"/>
            <p:cNvSpPr>
              <a:spLocks noChangeArrowheads="1"/>
            </p:cNvSpPr>
            <p:nvPr/>
          </p:nvSpPr>
          <p:spPr bwMode="auto">
            <a:xfrm>
              <a:off x="428625" y="3362395"/>
              <a:ext cx="2000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Grain sorghum</a:t>
              </a:r>
            </a:p>
          </p:txBody>
        </p:sp>
      </p:grpSp>
      <p:sp>
        <p:nvSpPr>
          <p:cNvPr id="7172" name="Text Box 11"/>
          <p:cNvSpPr txBox="1">
            <a:spLocks noChangeArrowheads="1"/>
          </p:cNvSpPr>
          <p:nvPr/>
        </p:nvSpPr>
        <p:spPr bwMode="auto">
          <a:xfrm>
            <a:off x="6219825" y="6324600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sz="2000">
              <a:latin typeface="Comic Sans MS" pitchFamily="66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517649" y="3933056"/>
            <a:ext cx="3270375" cy="2856701"/>
            <a:chOff x="2409286" y="4182651"/>
            <a:chExt cx="2989228" cy="2606818"/>
          </a:xfrm>
        </p:grpSpPr>
        <p:pic>
          <p:nvPicPr>
            <p:cNvPr id="7177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9286" y="4182651"/>
              <a:ext cx="2989228" cy="224192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8" name="Rectangle 17"/>
            <p:cNvSpPr>
              <a:spLocks noChangeArrowheads="1"/>
            </p:cNvSpPr>
            <p:nvPr/>
          </p:nvSpPr>
          <p:spPr bwMode="auto">
            <a:xfrm>
              <a:off x="3173092" y="6389340"/>
              <a:ext cx="1006610" cy="400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alibri" pitchFamily="34" charset="0"/>
                  <a:cs typeface="Calibri" pitchFamily="34" charset="0"/>
                </a:rPr>
                <a:t>Triticale</a:t>
              </a:r>
            </a:p>
          </p:txBody>
        </p:sp>
      </p:grpSp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3EFBB2-EBBA-486E-B4E3-7D6E9F8F92E7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17" name="Group 9"/>
          <p:cNvGrpSpPr>
            <a:grpSpLocks/>
          </p:cNvGrpSpPr>
          <p:nvPr/>
        </p:nvGrpSpPr>
        <p:grpSpPr bwMode="auto">
          <a:xfrm>
            <a:off x="1501328" y="1153320"/>
            <a:ext cx="3214688" cy="2593976"/>
            <a:chOff x="764" y="2586"/>
            <a:chExt cx="2025" cy="1634"/>
          </a:xfrm>
        </p:grpSpPr>
        <p:pic>
          <p:nvPicPr>
            <p:cNvPr id="18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" y="2586"/>
              <a:ext cx="2025" cy="13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266" y="3929"/>
              <a:ext cx="99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ZA" b="0" dirty="0" smtClean="0">
                  <a:latin typeface="Calibri" pitchFamily="34" charset="0"/>
                  <a:cs typeface="Calibri" pitchFamily="34" charset="0"/>
                </a:rPr>
                <a:t>Woodchips</a:t>
              </a:r>
              <a:endParaRPr lang="en-US" b="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1" name="Group 12"/>
          <p:cNvGrpSpPr>
            <a:grpSpLocks/>
          </p:cNvGrpSpPr>
          <p:nvPr/>
        </p:nvGrpSpPr>
        <p:grpSpPr bwMode="auto">
          <a:xfrm>
            <a:off x="5332288" y="1124745"/>
            <a:ext cx="3184525" cy="2628901"/>
            <a:chOff x="3298" y="2568"/>
            <a:chExt cx="2006" cy="1656"/>
          </a:xfrm>
        </p:grpSpPr>
        <p:pic>
          <p:nvPicPr>
            <p:cNvPr id="22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8" y="2568"/>
              <a:ext cx="2006" cy="13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>
              <a:off x="3915" y="3933"/>
              <a:ext cx="10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2400" b="0" dirty="0" err="1" smtClean="0"/>
                <a:t>Miscanthus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293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ZA" b="1" dirty="0" smtClean="0"/>
              <a:t>Conversion Technologies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96" y="1307901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en-ZA" b="1" dirty="0" smtClean="0"/>
              <a:t>Electricity</a:t>
            </a:r>
          </a:p>
          <a:p>
            <a:pPr lvl="1"/>
            <a:r>
              <a:rPr lang="en-ZA" dirty="0" smtClean="0"/>
              <a:t>Combustion of primary or intermediary bio-energy feedstocks: </a:t>
            </a:r>
            <a:r>
              <a:rPr lang="en-ZA" dirty="0" err="1" smtClean="0"/>
              <a:t>Bioler</a:t>
            </a:r>
            <a:r>
              <a:rPr lang="en-ZA" dirty="0" smtClean="0"/>
              <a:t>, turbine, engine</a:t>
            </a:r>
          </a:p>
          <a:p>
            <a:pPr lvl="1"/>
            <a:r>
              <a:rPr lang="en-ZA" dirty="0" smtClean="0"/>
              <a:t>Feedstocks: Biomass, biogas, gasification product gas, torrefied/pyrolysed biomass, bio-oils</a:t>
            </a:r>
          </a:p>
          <a:p>
            <a:r>
              <a:rPr lang="en-ZA" b="1" dirty="0" smtClean="0"/>
              <a:t>Liquid biofuels</a:t>
            </a:r>
          </a:p>
          <a:p>
            <a:pPr lvl="1"/>
            <a:r>
              <a:rPr lang="en-ZA" dirty="0" smtClean="0"/>
              <a:t>Fermentation to ethanol/butanol</a:t>
            </a:r>
          </a:p>
          <a:p>
            <a:pPr lvl="1"/>
            <a:r>
              <a:rPr lang="en-ZA" dirty="0" smtClean="0"/>
              <a:t>Pyrolysis to liquid followed by upgrading</a:t>
            </a:r>
          </a:p>
          <a:p>
            <a:pPr lvl="1"/>
            <a:r>
              <a:rPr lang="en-ZA" dirty="0" smtClean="0"/>
              <a:t>Gasification to syngas followed by synthesis</a:t>
            </a:r>
          </a:p>
          <a:p>
            <a:r>
              <a:rPr lang="en-ZA" b="1" dirty="0" smtClean="0"/>
              <a:t>Heat: </a:t>
            </a:r>
            <a:r>
              <a:rPr lang="en-ZA" dirty="0" smtClean="0"/>
              <a:t>Depends on market value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505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Challenges with Manufacturing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92500"/>
          </a:bodyPr>
          <a:lstStyle/>
          <a:p>
            <a:r>
              <a:rPr lang="en-ZA" dirty="0" smtClean="0"/>
              <a:t>More expensive to process due to </a:t>
            </a:r>
            <a:r>
              <a:rPr lang="en-ZA" dirty="0" err="1" smtClean="0"/>
              <a:t>feedstocks</a:t>
            </a:r>
            <a:r>
              <a:rPr lang="en-ZA" dirty="0" smtClean="0"/>
              <a:t> having: </a:t>
            </a:r>
          </a:p>
          <a:p>
            <a:pPr lvl="1"/>
            <a:r>
              <a:rPr lang="en-ZA" dirty="0" smtClean="0"/>
              <a:t>Low energy density</a:t>
            </a:r>
          </a:p>
          <a:p>
            <a:pPr lvl="1"/>
            <a:r>
              <a:rPr lang="en-ZA" dirty="0" smtClean="0"/>
              <a:t>High oxygen content</a:t>
            </a:r>
          </a:p>
          <a:p>
            <a:r>
              <a:rPr lang="en-ZA" dirty="0" smtClean="0"/>
              <a:t>Financial incentives usually subsidies required</a:t>
            </a:r>
          </a:p>
          <a:p>
            <a:r>
              <a:rPr lang="en-ZA" dirty="0" smtClean="0"/>
              <a:t>The need to avoid competition with food – by using or displacing edible </a:t>
            </a:r>
            <a:r>
              <a:rPr lang="en-ZA" dirty="0" err="1" smtClean="0"/>
              <a:t>feedstocks</a:t>
            </a:r>
            <a:endParaRPr lang="en-ZA" dirty="0" smtClean="0"/>
          </a:p>
          <a:p>
            <a:r>
              <a:rPr lang="en-ZA" dirty="0" smtClean="0"/>
              <a:t>Process energy is often required and this may be sourced from fossil fuels – carbon balance</a:t>
            </a:r>
          </a:p>
        </p:txBody>
      </p:sp>
    </p:spTree>
    <p:extLst>
      <p:ext uri="{BB962C8B-B14F-4D97-AF65-F5344CB8AC3E}">
        <p14:creationId xmlns:p14="http://schemas.microsoft.com/office/powerpoint/2010/main" val="8366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carbon cycle - biodiesel</a:t>
            </a:r>
            <a:endParaRPr lang="en-ZA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920880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16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SA Biofuels subsidy route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641230"/>
            <a:ext cx="8229600" cy="1828800"/>
          </a:xfrm>
        </p:spPr>
        <p:txBody>
          <a:bodyPr>
            <a:normAutofit/>
          </a:bodyPr>
          <a:lstStyle/>
          <a:p>
            <a:r>
              <a:rPr lang="en-ZA" dirty="0" smtClean="0"/>
              <a:t>Mandatory blending targets - 1 Oct 2015</a:t>
            </a:r>
          </a:p>
          <a:p>
            <a:r>
              <a:rPr lang="en-ZA" dirty="0" smtClean="0"/>
              <a:t>Subsidy to guarantee a 15% ROA</a:t>
            </a:r>
          </a:p>
          <a:p>
            <a:r>
              <a:rPr lang="en-ZA" dirty="0" smtClean="0"/>
              <a:t>Calculations by Brian </a:t>
            </a:r>
            <a:r>
              <a:rPr lang="en-ZA" dirty="0" err="1" smtClean="0"/>
              <a:t>Tait</a:t>
            </a:r>
            <a:r>
              <a:rPr lang="en-ZA" dirty="0" smtClean="0"/>
              <a:t> (2014):</a:t>
            </a:r>
          </a:p>
          <a:p>
            <a:pPr lvl="1"/>
            <a:endParaRPr lang="en-ZA" dirty="0" smtClean="0"/>
          </a:p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8" t="22889" r="27540" b="27909"/>
          <a:stretch/>
        </p:blipFill>
        <p:spPr bwMode="auto">
          <a:xfrm>
            <a:off x="2339752" y="3470030"/>
            <a:ext cx="4779389" cy="328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56" t="9741" r="14124" b="78242"/>
          <a:stretch/>
        </p:blipFill>
        <p:spPr bwMode="auto">
          <a:xfrm>
            <a:off x="7956376" y="5949280"/>
            <a:ext cx="1036948" cy="8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41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266" name="Group 18"/>
          <p:cNvGrpSpPr>
            <a:grpSpLocks/>
          </p:cNvGrpSpPr>
          <p:nvPr/>
        </p:nvGrpSpPr>
        <p:grpSpPr bwMode="auto">
          <a:xfrm>
            <a:off x="842963" y="863600"/>
            <a:ext cx="3684587" cy="5680075"/>
            <a:chOff x="531" y="544"/>
            <a:chExt cx="2321" cy="3578"/>
          </a:xfrm>
        </p:grpSpPr>
        <p:pic>
          <p:nvPicPr>
            <p:cNvPr id="20496" name="Picture 14" descr="BTriticale"/>
            <p:cNvPicPr>
              <a:picLocks noChangeAspect="1" noChangeArrowheads="1"/>
            </p:cNvPicPr>
            <p:nvPr/>
          </p:nvPicPr>
          <p:blipFill>
            <a:blip r:embed="rId3">
              <a:lum bright="12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" y="544"/>
              <a:ext cx="2321" cy="35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7" name="Text Box 15"/>
            <p:cNvSpPr txBox="1">
              <a:spLocks noChangeArrowheads="1"/>
            </p:cNvSpPr>
            <p:nvPr/>
          </p:nvSpPr>
          <p:spPr bwMode="auto">
            <a:xfrm>
              <a:off x="554" y="693"/>
              <a:ext cx="627" cy="2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7A183D"/>
                </a:buClr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Comic Sans MS" pitchFamily="66" charset="0"/>
                </a:rPr>
                <a:t>Wheat</a:t>
              </a:r>
            </a:p>
          </p:txBody>
        </p: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1258" y="694"/>
              <a:ext cx="773" cy="2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7A183D"/>
                </a:buClr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 dirty="0">
                  <a:latin typeface="Comic Sans MS" pitchFamily="66" charset="0"/>
                </a:rPr>
                <a:t>Triticale</a:t>
              </a:r>
            </a:p>
          </p:txBody>
        </p:sp>
        <p:sp>
          <p:nvSpPr>
            <p:cNvPr id="20499" name="Text Box 17"/>
            <p:cNvSpPr txBox="1">
              <a:spLocks noChangeArrowheads="1"/>
            </p:cNvSpPr>
            <p:nvPr/>
          </p:nvSpPr>
          <p:spPr bwMode="auto">
            <a:xfrm>
              <a:off x="2210" y="694"/>
              <a:ext cx="395" cy="2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7A183D"/>
                </a:buClr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7A183D"/>
                </a:buClr>
                <a:buFont typeface="Monotype Sorts" charset="2"/>
                <a:buChar char="u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A183D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2000">
                  <a:latin typeface="Comic Sans MS" pitchFamily="66" charset="0"/>
                </a:rPr>
                <a:t>Rye</a:t>
              </a:r>
            </a:p>
          </p:txBody>
        </p:sp>
      </p:grpSp>
      <p:grpSp>
        <p:nvGrpSpPr>
          <p:cNvPr id="949276" name="Group 28"/>
          <p:cNvGrpSpPr>
            <a:grpSpLocks/>
          </p:cNvGrpSpPr>
          <p:nvPr/>
        </p:nvGrpSpPr>
        <p:grpSpPr bwMode="auto">
          <a:xfrm>
            <a:off x="1547813" y="868363"/>
            <a:ext cx="6221412" cy="3054350"/>
            <a:chOff x="975" y="547"/>
            <a:chExt cx="3919" cy="1924"/>
          </a:xfrm>
        </p:grpSpPr>
        <p:grpSp>
          <p:nvGrpSpPr>
            <p:cNvPr id="20489" name="Group 12"/>
            <p:cNvGrpSpPr>
              <a:grpSpLocks/>
            </p:cNvGrpSpPr>
            <p:nvPr/>
          </p:nvGrpSpPr>
          <p:grpSpPr bwMode="auto">
            <a:xfrm>
              <a:off x="3177" y="547"/>
              <a:ext cx="1717" cy="1924"/>
              <a:chOff x="852" y="1069"/>
              <a:chExt cx="1936" cy="2170"/>
            </a:xfrm>
          </p:grpSpPr>
          <p:pic>
            <p:nvPicPr>
              <p:cNvPr id="20492" name="Picture 8" descr="wheatgerm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5" y="1069"/>
                <a:ext cx="1860" cy="217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493" name="Text Box 9"/>
              <p:cNvSpPr txBox="1">
                <a:spLocks noChangeArrowheads="1"/>
              </p:cNvSpPr>
              <p:nvPr/>
            </p:nvSpPr>
            <p:spPr bwMode="auto">
              <a:xfrm>
                <a:off x="852" y="2709"/>
                <a:ext cx="477" cy="286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7A183D"/>
                  </a:buClr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Comic Sans MS" pitchFamily="66" charset="0"/>
                  </a:rPr>
                  <a:t>Wheat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Comic Sans MS" pitchFamily="66" charset="0"/>
                  </a:rPr>
                  <a:t>germ</a:t>
                </a:r>
              </a:p>
            </p:txBody>
          </p:sp>
          <p:sp>
            <p:nvSpPr>
              <p:cNvPr id="20494" name="Text Box 10"/>
              <p:cNvSpPr txBox="1">
                <a:spLocks noChangeArrowheads="1"/>
              </p:cNvSpPr>
              <p:nvPr/>
            </p:nvSpPr>
            <p:spPr bwMode="auto">
              <a:xfrm>
                <a:off x="2106" y="1442"/>
                <a:ext cx="682" cy="195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7A183D"/>
                  </a:buClr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Comic Sans MS" pitchFamily="66" charset="0"/>
                  </a:rPr>
                  <a:t>Endosperm</a:t>
                </a:r>
              </a:p>
            </p:txBody>
          </p:sp>
          <p:sp>
            <p:nvSpPr>
              <p:cNvPr id="20495" name="Text Box 11"/>
              <p:cNvSpPr txBox="1">
                <a:spLocks noChangeArrowheads="1"/>
              </p:cNvSpPr>
              <p:nvPr/>
            </p:nvSpPr>
            <p:spPr bwMode="auto">
              <a:xfrm>
                <a:off x="2396" y="1781"/>
                <a:ext cx="367" cy="195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7A183D"/>
                  </a:buClr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7A183D"/>
                  </a:buClr>
                  <a:buFont typeface="Monotype Sorts" charset="2"/>
                  <a:buChar char="u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7A183D"/>
                  </a:buClr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latin typeface="Comic Sans MS" pitchFamily="66" charset="0"/>
                  </a:rPr>
                  <a:t>Bran</a:t>
                </a:r>
              </a:p>
            </p:txBody>
          </p:sp>
        </p:grpSp>
        <p:sp>
          <p:nvSpPr>
            <p:cNvPr id="20490" name="Line 19"/>
            <p:cNvSpPr>
              <a:spLocks noChangeShapeType="1"/>
            </p:cNvSpPr>
            <p:nvPr/>
          </p:nvSpPr>
          <p:spPr bwMode="auto">
            <a:xfrm flipV="1">
              <a:off x="1020" y="804"/>
              <a:ext cx="2299" cy="10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491" name="Line 20"/>
            <p:cNvSpPr>
              <a:spLocks noChangeShapeType="1"/>
            </p:cNvSpPr>
            <p:nvPr/>
          </p:nvSpPr>
          <p:spPr bwMode="auto">
            <a:xfrm>
              <a:off x="975" y="1933"/>
              <a:ext cx="2947" cy="4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949273" name="Group 25"/>
          <p:cNvGrpSpPr>
            <a:grpSpLocks/>
          </p:cNvGrpSpPr>
          <p:nvPr/>
        </p:nvGrpSpPr>
        <p:grpSpPr bwMode="auto">
          <a:xfrm>
            <a:off x="5942013" y="1931988"/>
            <a:ext cx="2994025" cy="4883150"/>
            <a:chOff x="3743" y="1217"/>
            <a:chExt cx="1886" cy="3076"/>
          </a:xfrm>
        </p:grpSpPr>
        <p:pic>
          <p:nvPicPr>
            <p:cNvPr id="20486" name="Picture 13" descr="Starchgranules"/>
            <p:cNvPicPr>
              <a:picLocks noChangeAspect="1" noChangeArrowheads="1"/>
            </p:cNvPicPr>
            <p:nvPr/>
          </p:nvPicPr>
          <p:blipFill>
            <a:blip r:embed="rId5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3" y="2617"/>
              <a:ext cx="1676" cy="167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7" name="Line 22"/>
            <p:cNvSpPr>
              <a:spLocks noChangeShapeType="1"/>
            </p:cNvSpPr>
            <p:nvPr/>
          </p:nvSpPr>
          <p:spPr bwMode="auto">
            <a:xfrm>
              <a:off x="3884" y="1217"/>
              <a:ext cx="1720" cy="13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488" name="Line 23"/>
            <p:cNvSpPr>
              <a:spLocks noChangeShapeType="1"/>
            </p:cNvSpPr>
            <p:nvPr/>
          </p:nvSpPr>
          <p:spPr bwMode="auto">
            <a:xfrm>
              <a:off x="3743" y="1226"/>
              <a:ext cx="210" cy="13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0485" name="Text Box 27"/>
          <p:cNvSpPr txBox="1">
            <a:spLocks noChangeArrowheads="1"/>
          </p:cNvSpPr>
          <p:nvPr/>
        </p:nvSpPr>
        <p:spPr bwMode="auto">
          <a:xfrm>
            <a:off x="2273300" y="73025"/>
            <a:ext cx="34290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183D"/>
              </a:buClr>
              <a:buFont typeface="Monotype Sorts" charset="2"/>
              <a:buChar char="u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7A183D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7A183D"/>
              </a:buClr>
              <a:buFont typeface="Monotype Sorts" charset="2"/>
              <a:buChar char="u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183D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latin typeface="Verdana" pitchFamily="34" charset="0"/>
              </a:rPr>
              <a:t>Starch crops</a:t>
            </a:r>
          </a:p>
        </p:txBody>
      </p:sp>
    </p:spTree>
    <p:extLst>
      <p:ext uri="{BB962C8B-B14F-4D97-AF65-F5344CB8AC3E}">
        <p14:creationId xmlns:p14="http://schemas.microsoft.com/office/powerpoint/2010/main" val="199509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Additional subsidy considerations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344816" cy="4781128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There is a focus on large scale producers</a:t>
            </a:r>
          </a:p>
          <a:p>
            <a:pPr lvl="1"/>
            <a:r>
              <a:rPr lang="en-ZA" dirty="0" smtClean="0"/>
              <a:t>Typically 160 million litres / year</a:t>
            </a:r>
          </a:p>
          <a:p>
            <a:r>
              <a:rPr lang="en-ZA" dirty="0" smtClean="0"/>
              <a:t>There is a focus on developing new agriculture</a:t>
            </a:r>
          </a:p>
          <a:p>
            <a:pPr lvl="1"/>
            <a:r>
              <a:rPr lang="en-ZA" dirty="0" smtClean="0"/>
              <a:t>Job creation</a:t>
            </a:r>
          </a:p>
          <a:p>
            <a:pPr lvl="1"/>
            <a:r>
              <a:rPr lang="en-ZA" dirty="0" smtClean="0"/>
              <a:t>Rural </a:t>
            </a:r>
            <a:r>
              <a:rPr lang="en-ZA" dirty="0" err="1" smtClean="0"/>
              <a:t>upliftment</a:t>
            </a:r>
            <a:endParaRPr lang="en-ZA" dirty="0" smtClean="0"/>
          </a:p>
          <a:p>
            <a:r>
              <a:rPr lang="en-ZA" dirty="0" smtClean="0"/>
              <a:t>Limited to 1G projects</a:t>
            </a:r>
          </a:p>
          <a:p>
            <a:pPr lvl="1"/>
            <a:r>
              <a:rPr lang="en-ZA" dirty="0" smtClean="0"/>
              <a:t>Cheaper</a:t>
            </a:r>
          </a:p>
          <a:p>
            <a:pPr lvl="1"/>
            <a:r>
              <a:rPr lang="en-ZA" dirty="0" smtClean="0"/>
              <a:t>Dedicated energy crops such as grain sorghum; new agriculture</a:t>
            </a:r>
          </a:p>
          <a:p>
            <a:pPr lvl="1"/>
            <a:r>
              <a:rPr lang="en-ZA" dirty="0" smtClean="0"/>
              <a:t>Avoid fossil fuels for grains conversion!</a:t>
            </a:r>
          </a:p>
        </p:txBody>
      </p:sp>
    </p:spTree>
    <p:extLst>
      <p:ext uri="{BB962C8B-B14F-4D97-AF65-F5344CB8AC3E}">
        <p14:creationId xmlns:p14="http://schemas.microsoft.com/office/powerpoint/2010/main" val="34848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1G Environmental 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1G ethanol – from sugar cane</a:t>
            </a:r>
          </a:p>
          <a:p>
            <a:pPr lvl="1"/>
            <a:r>
              <a:rPr lang="en-ZA" dirty="0" smtClean="0"/>
              <a:t>Brazil has shown that social and economic benefits are significant</a:t>
            </a:r>
          </a:p>
          <a:p>
            <a:pPr lvl="1"/>
            <a:r>
              <a:rPr lang="en-ZA" dirty="0" smtClean="0"/>
              <a:t>Very positive carbon balance </a:t>
            </a:r>
          </a:p>
          <a:p>
            <a:pPr lvl="1"/>
            <a:r>
              <a:rPr lang="en-ZA" dirty="0" smtClean="0"/>
              <a:t>Sugar cane bagasse available for energy</a:t>
            </a:r>
          </a:p>
          <a:p>
            <a:pPr lvl="1"/>
            <a:r>
              <a:rPr lang="en-ZA" dirty="0" smtClean="0"/>
              <a:t>BUT a specific climate required to grow sugar cane</a:t>
            </a:r>
          </a:p>
          <a:p>
            <a:r>
              <a:rPr lang="en-ZA" dirty="0" smtClean="0"/>
              <a:t>1G ethanol – from starch e.g. grain sorghum</a:t>
            </a:r>
          </a:p>
          <a:p>
            <a:pPr lvl="1"/>
            <a:r>
              <a:rPr lang="en-ZA" dirty="0" smtClean="0"/>
              <a:t>Potential food vs fuel issues - land use</a:t>
            </a:r>
          </a:p>
          <a:p>
            <a:pPr lvl="1"/>
            <a:r>
              <a:rPr lang="en-ZA" dirty="0" smtClean="0"/>
              <a:t>Carbon balance issues – process energy for conversion should not be supplied by fossil fuels (coal)</a:t>
            </a:r>
          </a:p>
          <a:p>
            <a:r>
              <a:rPr lang="en-ZA" dirty="0" smtClean="0"/>
              <a:t>1G biodiesel</a:t>
            </a:r>
          </a:p>
          <a:p>
            <a:pPr lvl="1"/>
            <a:r>
              <a:rPr lang="en-ZA" dirty="0" smtClean="0"/>
              <a:t>Also food vs fuel issues</a:t>
            </a:r>
          </a:p>
          <a:p>
            <a:pPr lvl="1"/>
            <a:r>
              <a:rPr lang="en-ZA" dirty="0"/>
              <a:t>W</a:t>
            </a:r>
            <a:r>
              <a:rPr lang="en-ZA" dirty="0" smtClean="0"/>
              <a:t>ater required for product purification and catalyst removal</a:t>
            </a:r>
          </a:p>
          <a:p>
            <a:pPr lvl="1"/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363318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" y="0"/>
            <a:ext cx="916174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9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1" y="4406900"/>
            <a:ext cx="7235081" cy="1362075"/>
          </a:xfrm>
        </p:spPr>
        <p:txBody>
          <a:bodyPr/>
          <a:lstStyle/>
          <a:p>
            <a:r>
              <a:rPr lang="en-ZA" dirty="0" smtClean="0"/>
              <a:t>Biofuels not PRIORITISED in subsidy Scheme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31" y="2906713"/>
            <a:ext cx="7235081" cy="1500187"/>
          </a:xfr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1433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Text Box 92"/>
          <p:cNvSpPr txBox="1">
            <a:spLocks noChangeArrowheads="1"/>
          </p:cNvSpPr>
          <p:nvPr/>
        </p:nvSpPr>
        <p:spPr bwMode="auto">
          <a:xfrm>
            <a:off x="1476375" y="2864321"/>
            <a:ext cx="1023938" cy="70326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ZA" sz="1100" b="1" dirty="0" smtClean="0">
                <a:latin typeface="Calibri" pitchFamily="34" charset="0"/>
              </a:rPr>
              <a:t>Biomass </a:t>
            </a:r>
            <a:r>
              <a:rPr lang="en-ZA" sz="1100" b="1" dirty="0">
                <a:latin typeface="Calibri" pitchFamily="34" charset="0"/>
              </a:rPr>
              <a:t>feedstock or residue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599874" y="1703642"/>
            <a:ext cx="6211689" cy="1174967"/>
            <a:chOff x="1599874" y="1271371"/>
            <a:chExt cx="6211689" cy="1174967"/>
          </a:xfrm>
        </p:grpSpPr>
        <p:cxnSp>
          <p:nvCxnSpPr>
            <p:cNvPr id="3075" name="Straight Arrow Connector 26"/>
            <p:cNvCxnSpPr>
              <a:cxnSpLocks noChangeShapeType="1"/>
            </p:cNvCxnSpPr>
            <p:nvPr/>
          </p:nvCxnSpPr>
          <p:spPr bwMode="auto">
            <a:xfrm flipV="1">
              <a:off x="2028825" y="1711325"/>
              <a:ext cx="820738" cy="73501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02" name="Text Box 97"/>
            <p:cNvSpPr txBox="1">
              <a:spLocks noChangeArrowheads="1"/>
            </p:cNvSpPr>
            <p:nvPr/>
          </p:nvSpPr>
          <p:spPr bwMode="auto">
            <a:xfrm>
              <a:off x="1599874" y="1701800"/>
              <a:ext cx="1262062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ZA" sz="1200" b="1" i="1" dirty="0">
                  <a:latin typeface="Calibri" pitchFamily="34" charset="0"/>
                </a:rPr>
                <a:t>Biological </a:t>
              </a:r>
              <a:r>
                <a:rPr lang="en-ZA" sz="1200" b="1" i="1" dirty="0" smtClean="0">
                  <a:latin typeface="Calibri" pitchFamily="34" charset="0"/>
                </a:rPr>
                <a:t>conversion</a:t>
              </a:r>
              <a:endParaRPr lang="en-US" b="1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17788" y="1271371"/>
              <a:ext cx="5193775" cy="517742"/>
              <a:chOff x="2617788" y="1271371"/>
              <a:chExt cx="5193775" cy="517742"/>
            </a:xfrm>
          </p:grpSpPr>
          <p:cxnSp>
            <p:nvCxnSpPr>
              <p:cNvPr id="3076" name="Straight Arrow Connector 27"/>
              <p:cNvCxnSpPr>
                <a:cxnSpLocks noChangeShapeType="1"/>
              </p:cNvCxnSpPr>
              <p:nvPr/>
            </p:nvCxnSpPr>
            <p:spPr bwMode="auto">
              <a:xfrm>
                <a:off x="3616325" y="1562100"/>
                <a:ext cx="10795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7" name="Straight Arrow Connector 28"/>
              <p:cNvCxnSpPr>
                <a:cxnSpLocks noChangeShapeType="1"/>
              </p:cNvCxnSpPr>
              <p:nvPr/>
            </p:nvCxnSpPr>
            <p:spPr bwMode="auto">
              <a:xfrm>
                <a:off x="4514850" y="1562100"/>
                <a:ext cx="10795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8" name="Straight Arrow Connector 29"/>
              <p:cNvCxnSpPr>
                <a:cxnSpLocks noChangeShapeType="1"/>
              </p:cNvCxnSpPr>
              <p:nvPr/>
            </p:nvCxnSpPr>
            <p:spPr bwMode="auto">
              <a:xfrm>
                <a:off x="5630863" y="1562100"/>
                <a:ext cx="10795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9" name="Straight Arrow Connector 31"/>
              <p:cNvCxnSpPr>
                <a:cxnSpLocks noChangeShapeType="1"/>
              </p:cNvCxnSpPr>
              <p:nvPr/>
            </p:nvCxnSpPr>
            <p:spPr bwMode="auto">
              <a:xfrm>
                <a:off x="6754813" y="1562100"/>
                <a:ext cx="269875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98" name="Text Box 93"/>
              <p:cNvSpPr txBox="1">
                <a:spLocks noChangeArrowheads="1"/>
              </p:cNvSpPr>
              <p:nvPr/>
            </p:nvSpPr>
            <p:spPr bwMode="auto">
              <a:xfrm>
                <a:off x="2617788" y="1406525"/>
                <a:ext cx="996950" cy="31273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en-ZA" sz="1100" dirty="0" err="1">
                    <a:latin typeface="Calibri" pitchFamily="34" charset="0"/>
                  </a:rPr>
                  <a:t>Pretreatment</a:t>
                </a:r>
                <a:endParaRPr lang="en-US" dirty="0"/>
              </a:p>
            </p:txBody>
          </p:sp>
          <p:sp>
            <p:nvSpPr>
              <p:cNvPr id="3099" name="Text Box 94"/>
              <p:cNvSpPr txBox="1">
                <a:spLocks noChangeArrowheads="1"/>
              </p:cNvSpPr>
              <p:nvPr/>
            </p:nvSpPr>
            <p:spPr bwMode="auto">
              <a:xfrm>
                <a:off x="3724275" y="1335088"/>
                <a:ext cx="801688" cy="45402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en-ZA" sz="1100">
                    <a:latin typeface="Calibri" pitchFamily="34" charset="0"/>
                  </a:rPr>
                  <a:t>Enzymatic hydrolysis</a:t>
                </a:r>
                <a:endParaRPr lang="en-US"/>
              </a:p>
            </p:txBody>
          </p:sp>
          <p:sp>
            <p:nvSpPr>
              <p:cNvPr id="3100" name="Text Box 95"/>
              <p:cNvSpPr txBox="1">
                <a:spLocks noChangeArrowheads="1"/>
              </p:cNvSpPr>
              <p:nvPr/>
            </p:nvSpPr>
            <p:spPr bwMode="auto">
              <a:xfrm>
                <a:off x="4624388" y="1338263"/>
                <a:ext cx="1001712" cy="44926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en-ZA" sz="1100" dirty="0" smtClean="0">
                    <a:latin typeface="Calibri" pitchFamily="34" charset="0"/>
                  </a:rPr>
                  <a:t>Fermentation</a:t>
                </a:r>
                <a:endParaRPr lang="en-US" dirty="0"/>
              </a:p>
            </p:txBody>
          </p:sp>
          <p:sp>
            <p:nvSpPr>
              <p:cNvPr id="3101" name="Text Box 4"/>
              <p:cNvSpPr txBox="1">
                <a:spLocks noChangeArrowheads="1"/>
              </p:cNvSpPr>
              <p:nvPr/>
            </p:nvSpPr>
            <p:spPr bwMode="auto">
              <a:xfrm>
                <a:off x="5748338" y="1423988"/>
                <a:ext cx="1030287" cy="27781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en-ZA" sz="1100">
                    <a:latin typeface="Calibri" pitchFamily="34" charset="0"/>
                  </a:rPr>
                  <a:t>Distillation</a:t>
                </a:r>
                <a:endParaRPr lang="en-US"/>
              </a:p>
            </p:txBody>
          </p:sp>
          <p:sp>
            <p:nvSpPr>
              <p:cNvPr id="3103" name="Text Box 2"/>
              <p:cNvSpPr txBox="1">
                <a:spLocks noChangeArrowheads="1"/>
              </p:cNvSpPr>
              <p:nvPr/>
            </p:nvSpPr>
            <p:spPr bwMode="auto">
              <a:xfrm>
                <a:off x="6731667" y="1271371"/>
                <a:ext cx="1079896" cy="460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en-ZA" sz="1100" b="1" dirty="0" smtClean="0">
                    <a:latin typeface="Calibri" pitchFamily="34" charset="0"/>
                  </a:rPr>
                  <a:t>Transportation fuel</a:t>
                </a:r>
                <a:endParaRPr lang="en-US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2501900" y="2765896"/>
            <a:ext cx="4975225" cy="1382713"/>
            <a:chOff x="2501900" y="2333625"/>
            <a:chExt cx="4975225" cy="1382713"/>
          </a:xfrm>
        </p:grpSpPr>
        <p:cxnSp>
          <p:nvCxnSpPr>
            <p:cNvPr id="3080" name="Straight Arrow Connector 288"/>
            <p:cNvCxnSpPr>
              <a:cxnSpLocks noChangeShapeType="1"/>
            </p:cNvCxnSpPr>
            <p:nvPr/>
          </p:nvCxnSpPr>
          <p:spPr bwMode="auto">
            <a:xfrm>
              <a:off x="2501900" y="2949575"/>
              <a:ext cx="1169988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7" name="Straight Arrow Connector 296"/>
            <p:cNvCxnSpPr>
              <a:cxnSpLocks noChangeShapeType="1"/>
              <a:endCxn id="3107" idx="1"/>
            </p:cNvCxnSpPr>
            <p:nvPr/>
          </p:nvCxnSpPr>
          <p:spPr bwMode="auto">
            <a:xfrm flipV="1">
              <a:off x="4673600" y="2628900"/>
              <a:ext cx="1154113" cy="26193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8" name="Straight Arrow Connector 297"/>
            <p:cNvCxnSpPr>
              <a:cxnSpLocks noChangeShapeType="1"/>
            </p:cNvCxnSpPr>
            <p:nvPr/>
          </p:nvCxnSpPr>
          <p:spPr bwMode="auto">
            <a:xfrm>
              <a:off x="6453188" y="2628900"/>
              <a:ext cx="269875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9" name="Straight Arrow Connector 300"/>
            <p:cNvCxnSpPr>
              <a:cxnSpLocks noChangeShapeType="1"/>
            </p:cNvCxnSpPr>
            <p:nvPr/>
          </p:nvCxnSpPr>
          <p:spPr bwMode="auto">
            <a:xfrm>
              <a:off x="4673600" y="2984500"/>
              <a:ext cx="1050925" cy="22860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0" name="Straight Arrow Connector 301"/>
            <p:cNvCxnSpPr>
              <a:cxnSpLocks noChangeShapeType="1"/>
            </p:cNvCxnSpPr>
            <p:nvPr/>
          </p:nvCxnSpPr>
          <p:spPr bwMode="auto">
            <a:xfrm>
              <a:off x="6145213" y="2862263"/>
              <a:ext cx="0" cy="27305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04" name="Text Box 99"/>
            <p:cNvSpPr txBox="1">
              <a:spLocks noChangeArrowheads="1"/>
            </p:cNvSpPr>
            <p:nvPr/>
          </p:nvSpPr>
          <p:spPr bwMode="auto">
            <a:xfrm>
              <a:off x="3670300" y="2676525"/>
              <a:ext cx="1003300" cy="50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Combustion in boiler</a:t>
              </a:r>
              <a:endParaRPr lang="en-US"/>
            </a:p>
          </p:txBody>
        </p:sp>
        <p:sp>
          <p:nvSpPr>
            <p:cNvPr id="3105" name="Text Box 8"/>
            <p:cNvSpPr txBox="1">
              <a:spLocks noChangeArrowheads="1"/>
            </p:cNvSpPr>
            <p:nvPr/>
          </p:nvSpPr>
          <p:spPr bwMode="auto">
            <a:xfrm>
              <a:off x="4673600" y="2333625"/>
              <a:ext cx="1079500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High pressure steam</a:t>
              </a:r>
              <a:endParaRPr lang="en-US"/>
            </a:p>
          </p:txBody>
        </p:sp>
        <p:sp>
          <p:nvSpPr>
            <p:cNvPr id="3106" name="Text Box 9"/>
            <p:cNvSpPr txBox="1">
              <a:spLocks noChangeArrowheads="1"/>
            </p:cNvSpPr>
            <p:nvPr/>
          </p:nvSpPr>
          <p:spPr bwMode="auto">
            <a:xfrm>
              <a:off x="5676900" y="3087688"/>
              <a:ext cx="938213" cy="34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>
                  <a:latin typeface="Calibri" pitchFamily="34" charset="0"/>
                </a:rPr>
                <a:t>Surplus heat</a:t>
              </a:r>
              <a:endParaRPr lang="en-US"/>
            </a:p>
          </p:txBody>
        </p:sp>
        <p:sp>
          <p:nvSpPr>
            <p:cNvPr id="3107" name="Text Box 102"/>
            <p:cNvSpPr txBox="1">
              <a:spLocks noChangeArrowheads="1"/>
            </p:cNvSpPr>
            <p:nvPr/>
          </p:nvSpPr>
          <p:spPr bwMode="auto">
            <a:xfrm>
              <a:off x="5827713" y="2397125"/>
              <a:ext cx="620712" cy="4635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Steam turbine</a:t>
              </a:r>
              <a:endParaRPr lang="en-US"/>
            </a:p>
          </p:txBody>
        </p:sp>
        <p:sp>
          <p:nvSpPr>
            <p:cNvPr id="3108" name="Text Box 11"/>
            <p:cNvSpPr txBox="1">
              <a:spLocks noChangeArrowheads="1"/>
            </p:cNvSpPr>
            <p:nvPr/>
          </p:nvSpPr>
          <p:spPr bwMode="auto">
            <a:xfrm>
              <a:off x="6680200" y="2492375"/>
              <a:ext cx="7969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>
                  <a:latin typeface="Calibri" pitchFamily="34" charset="0"/>
                </a:rPr>
                <a:t>Electricity</a:t>
              </a:r>
              <a:endParaRPr lang="en-US"/>
            </a:p>
          </p:txBody>
        </p:sp>
        <p:sp>
          <p:nvSpPr>
            <p:cNvPr id="3109" name="Text Box 104"/>
            <p:cNvSpPr txBox="1">
              <a:spLocks noChangeArrowheads="1"/>
            </p:cNvSpPr>
            <p:nvPr/>
          </p:nvSpPr>
          <p:spPr bwMode="auto">
            <a:xfrm>
              <a:off x="2660650" y="3001963"/>
              <a:ext cx="831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200" b="1" i="1" dirty="0">
                  <a:latin typeface="Calibri" pitchFamily="34" charset="0"/>
                </a:rPr>
                <a:t>Thermo-chemical routes</a:t>
              </a:r>
              <a:endParaRPr lang="en-US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14550" y="3580284"/>
            <a:ext cx="2686050" cy="1924050"/>
            <a:chOff x="2114550" y="3148013"/>
            <a:chExt cx="2686050" cy="1924050"/>
          </a:xfrm>
        </p:grpSpPr>
        <p:cxnSp>
          <p:nvCxnSpPr>
            <p:cNvPr id="3081" name="Straight Arrow Connector 289"/>
            <p:cNvCxnSpPr>
              <a:cxnSpLocks noChangeShapeType="1"/>
            </p:cNvCxnSpPr>
            <p:nvPr/>
          </p:nvCxnSpPr>
          <p:spPr bwMode="auto">
            <a:xfrm>
              <a:off x="2114550" y="3148013"/>
              <a:ext cx="909638" cy="94456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1" name="Straight Arrow Connector 302"/>
            <p:cNvCxnSpPr>
              <a:cxnSpLocks noChangeShapeType="1"/>
            </p:cNvCxnSpPr>
            <p:nvPr/>
          </p:nvCxnSpPr>
          <p:spPr bwMode="auto">
            <a:xfrm>
              <a:off x="3451225" y="4402138"/>
              <a:ext cx="0" cy="2063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15" name="Text Box 110"/>
            <p:cNvSpPr txBox="1">
              <a:spLocks noChangeArrowheads="1"/>
            </p:cNvSpPr>
            <p:nvPr/>
          </p:nvSpPr>
          <p:spPr bwMode="auto">
            <a:xfrm>
              <a:off x="3024188" y="4081463"/>
              <a:ext cx="928687" cy="3238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dirty="0">
                  <a:latin typeface="Calibri" pitchFamily="34" charset="0"/>
                </a:rPr>
                <a:t>Gasification</a:t>
              </a:r>
              <a:endParaRPr lang="en-US" dirty="0"/>
            </a:p>
          </p:txBody>
        </p:sp>
        <p:cxnSp>
          <p:nvCxnSpPr>
            <p:cNvPr id="3092" name="Straight Arrow Connector 303"/>
            <p:cNvCxnSpPr>
              <a:cxnSpLocks noChangeShapeType="1"/>
            </p:cNvCxnSpPr>
            <p:nvPr/>
          </p:nvCxnSpPr>
          <p:spPr bwMode="auto">
            <a:xfrm>
              <a:off x="3949700" y="4856163"/>
              <a:ext cx="8509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17" name="Text Box 20"/>
            <p:cNvSpPr txBox="1">
              <a:spLocks noChangeArrowheads="1"/>
            </p:cNvSpPr>
            <p:nvPr/>
          </p:nvSpPr>
          <p:spPr bwMode="auto">
            <a:xfrm>
              <a:off x="3060700" y="4608513"/>
              <a:ext cx="889000" cy="4635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Product gas or syngas</a:t>
              </a:r>
              <a:endParaRPr lang="en-US"/>
            </a:p>
          </p:txBody>
        </p:sp>
        <p:sp>
          <p:nvSpPr>
            <p:cNvPr id="3120" name="Text Box 23"/>
            <p:cNvSpPr txBox="1">
              <a:spLocks noChangeArrowheads="1"/>
            </p:cNvSpPr>
            <p:nvPr/>
          </p:nvSpPr>
          <p:spPr bwMode="auto">
            <a:xfrm>
              <a:off x="4067175" y="4618038"/>
              <a:ext cx="655638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Product gas</a:t>
              </a:r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490913" y="5093171"/>
            <a:ext cx="3392487" cy="1000125"/>
            <a:chOff x="3490913" y="4660900"/>
            <a:chExt cx="3392487" cy="1000125"/>
          </a:xfrm>
        </p:grpSpPr>
        <p:cxnSp>
          <p:nvCxnSpPr>
            <p:cNvPr id="3093" name="Straight Arrow Connector 304"/>
            <p:cNvCxnSpPr>
              <a:cxnSpLocks noChangeShapeType="1"/>
            </p:cNvCxnSpPr>
            <p:nvPr/>
          </p:nvCxnSpPr>
          <p:spPr bwMode="auto">
            <a:xfrm>
              <a:off x="3490913" y="5072063"/>
              <a:ext cx="1373187" cy="44608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4" name="Straight Arrow Connector 305"/>
            <p:cNvCxnSpPr>
              <a:cxnSpLocks noChangeShapeType="1"/>
            </p:cNvCxnSpPr>
            <p:nvPr/>
          </p:nvCxnSpPr>
          <p:spPr bwMode="auto">
            <a:xfrm>
              <a:off x="5632450" y="5487988"/>
              <a:ext cx="449263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95" name="Straight Arrow Connector 306"/>
            <p:cNvCxnSpPr>
              <a:cxnSpLocks noChangeShapeType="1"/>
            </p:cNvCxnSpPr>
            <p:nvPr/>
          </p:nvCxnSpPr>
          <p:spPr bwMode="auto">
            <a:xfrm flipV="1">
              <a:off x="6448425" y="4660900"/>
              <a:ext cx="434975" cy="66516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18" name="Text Box 113"/>
            <p:cNvSpPr txBox="1">
              <a:spLocks noChangeArrowheads="1"/>
            </p:cNvSpPr>
            <p:nvPr/>
          </p:nvSpPr>
          <p:spPr bwMode="auto">
            <a:xfrm>
              <a:off x="3883025" y="5299075"/>
              <a:ext cx="6191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dirty="0">
                  <a:latin typeface="Calibri" pitchFamily="34" charset="0"/>
                </a:rPr>
                <a:t>Syngas</a:t>
              </a:r>
              <a:endParaRPr lang="en-US" dirty="0"/>
            </a:p>
          </p:txBody>
        </p:sp>
        <p:sp>
          <p:nvSpPr>
            <p:cNvPr id="3121" name="Text Box 116"/>
            <p:cNvSpPr txBox="1">
              <a:spLocks noChangeArrowheads="1"/>
            </p:cNvSpPr>
            <p:nvPr/>
          </p:nvSpPr>
          <p:spPr bwMode="auto">
            <a:xfrm>
              <a:off x="4864100" y="5346700"/>
              <a:ext cx="766763" cy="30321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dirty="0">
                  <a:latin typeface="Calibri" pitchFamily="34" charset="0"/>
                </a:rPr>
                <a:t>Synthesis</a:t>
              </a:r>
              <a:endParaRPr lang="en-US" dirty="0"/>
            </a:p>
          </p:txBody>
        </p:sp>
        <p:sp>
          <p:nvSpPr>
            <p:cNvPr id="3122" name="Text Box 25"/>
            <p:cNvSpPr txBox="1">
              <a:spLocks noChangeArrowheads="1"/>
            </p:cNvSpPr>
            <p:nvPr/>
          </p:nvSpPr>
          <p:spPr bwMode="auto">
            <a:xfrm>
              <a:off x="6081713" y="5322888"/>
              <a:ext cx="733425" cy="33813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dirty="0">
                  <a:latin typeface="Calibri" pitchFamily="34" charset="0"/>
                </a:rPr>
                <a:t>Refining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105150" y="2134071"/>
            <a:ext cx="3889375" cy="1108075"/>
            <a:chOff x="3105150" y="1701800"/>
            <a:chExt cx="3889375" cy="1108075"/>
          </a:xfrm>
        </p:grpSpPr>
        <p:cxnSp>
          <p:nvCxnSpPr>
            <p:cNvPr id="3096" name="Straight Arrow Connector 310"/>
            <p:cNvCxnSpPr>
              <a:cxnSpLocks noChangeShapeType="1"/>
            </p:cNvCxnSpPr>
            <p:nvPr/>
          </p:nvCxnSpPr>
          <p:spPr bwMode="auto">
            <a:xfrm>
              <a:off x="6264275" y="1701800"/>
              <a:ext cx="0" cy="17145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23" name="Text Box 118"/>
            <p:cNvSpPr txBox="1">
              <a:spLocks noChangeArrowheads="1"/>
            </p:cNvSpPr>
            <p:nvPr/>
          </p:nvSpPr>
          <p:spPr bwMode="auto">
            <a:xfrm>
              <a:off x="5532438" y="1827213"/>
              <a:ext cx="1462087" cy="449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 dirty="0">
                  <a:latin typeface="Calibri" pitchFamily="34" charset="0"/>
                </a:rPr>
                <a:t>Residues for thermo-chemical conversion</a:t>
              </a:r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3105150" y="2038350"/>
              <a:ext cx="2474913" cy="771525"/>
            </a:xfrm>
            <a:custGeom>
              <a:avLst/>
              <a:gdLst>
                <a:gd name="connsiteX0" fmla="*/ 2514600 w 2514600"/>
                <a:gd name="connsiteY0" fmla="*/ 0 h 771525"/>
                <a:gd name="connsiteX1" fmla="*/ 0 w 2514600"/>
                <a:gd name="connsiteY1" fmla="*/ 0 h 771525"/>
                <a:gd name="connsiteX2" fmla="*/ 0 w 2514600"/>
                <a:gd name="connsiteY2" fmla="*/ 77152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4600" h="771525">
                  <a:moveTo>
                    <a:pt x="2514600" y="0"/>
                  </a:moveTo>
                  <a:lnTo>
                    <a:pt x="0" y="0"/>
                  </a:lnTo>
                  <a:lnTo>
                    <a:pt x="0" y="771525"/>
                  </a:lnTo>
                </a:path>
              </a:pathLst>
            </a:custGeom>
            <a:ln w="28575"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ZA"/>
            </a:p>
          </p:txBody>
        </p:sp>
      </p:grpSp>
      <p:sp>
        <p:nvSpPr>
          <p:cNvPr id="53" name="Title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b="1" dirty="0" smtClean="0"/>
              <a:t>2G Conversion Technologies</a:t>
            </a:r>
            <a:endParaRPr lang="en-ZA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2501900" y="3581871"/>
            <a:ext cx="2870200" cy="1215504"/>
            <a:chOff x="2501900" y="3149600"/>
            <a:chExt cx="2870200" cy="1215504"/>
          </a:xfrm>
        </p:grpSpPr>
        <p:cxnSp>
          <p:nvCxnSpPr>
            <p:cNvPr id="3083" name="Straight Arrow Connector 292"/>
            <p:cNvCxnSpPr>
              <a:cxnSpLocks noChangeShapeType="1"/>
            </p:cNvCxnSpPr>
            <p:nvPr/>
          </p:nvCxnSpPr>
          <p:spPr bwMode="auto">
            <a:xfrm>
              <a:off x="4408488" y="3687763"/>
              <a:ext cx="963612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6" name="Straight Arrow Connector 295"/>
            <p:cNvCxnSpPr>
              <a:cxnSpLocks noChangeShapeType="1"/>
            </p:cNvCxnSpPr>
            <p:nvPr/>
          </p:nvCxnSpPr>
          <p:spPr bwMode="auto">
            <a:xfrm>
              <a:off x="4408488" y="3835400"/>
              <a:ext cx="500062" cy="204788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2" name="Elbow Connector 291"/>
            <p:cNvCxnSpPr>
              <a:cxnSpLocks noChangeShapeType="1"/>
            </p:cNvCxnSpPr>
            <p:nvPr/>
          </p:nvCxnSpPr>
          <p:spPr bwMode="auto">
            <a:xfrm>
              <a:off x="2501900" y="3149600"/>
              <a:ext cx="1189038" cy="538163"/>
            </a:xfrm>
            <a:prstGeom prst="bentConnector3">
              <a:avLst>
                <a:gd name="adj1" fmla="val 15426"/>
              </a:avLst>
            </a:prstGeom>
            <a:noFill/>
            <a:ln w="2857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10" name="Text Box 105"/>
            <p:cNvSpPr txBox="1">
              <a:spLocks noChangeArrowheads="1"/>
            </p:cNvSpPr>
            <p:nvPr/>
          </p:nvSpPr>
          <p:spPr bwMode="auto">
            <a:xfrm>
              <a:off x="3692525" y="3505200"/>
              <a:ext cx="717550" cy="3317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Pyrolysis</a:t>
              </a:r>
              <a:endParaRPr lang="en-US" dirty="0"/>
            </a:p>
          </p:txBody>
        </p:sp>
        <p:sp>
          <p:nvSpPr>
            <p:cNvPr id="3111" name="Text Box 14"/>
            <p:cNvSpPr txBox="1">
              <a:spLocks noChangeArrowheads="1"/>
            </p:cNvSpPr>
            <p:nvPr/>
          </p:nvSpPr>
          <p:spPr bwMode="auto">
            <a:xfrm>
              <a:off x="4408488" y="3418141"/>
              <a:ext cx="947737" cy="43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 dirty="0">
                  <a:latin typeface="Calibri" pitchFamily="34" charset="0"/>
                </a:rPr>
                <a:t>Pyrolysis oils</a:t>
              </a:r>
              <a:endParaRPr lang="en-US" dirty="0"/>
            </a:p>
          </p:txBody>
        </p:sp>
        <p:sp>
          <p:nvSpPr>
            <p:cNvPr id="3112" name="Text Box 15"/>
            <p:cNvSpPr txBox="1">
              <a:spLocks noChangeArrowheads="1"/>
            </p:cNvSpPr>
            <p:nvPr/>
          </p:nvSpPr>
          <p:spPr bwMode="auto">
            <a:xfrm>
              <a:off x="4553892" y="4073004"/>
              <a:ext cx="738188" cy="2921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 dirty="0" smtClean="0">
                  <a:latin typeface="Calibri" pitchFamily="34" charset="0"/>
                </a:rPr>
                <a:t>Products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75275" y="3861271"/>
            <a:ext cx="2070100" cy="1281113"/>
            <a:chOff x="5375275" y="3429000"/>
            <a:chExt cx="2070100" cy="1281113"/>
          </a:xfrm>
        </p:grpSpPr>
        <p:cxnSp>
          <p:nvCxnSpPr>
            <p:cNvPr id="3084" name="Straight Arrow Connector 293"/>
            <p:cNvCxnSpPr>
              <a:cxnSpLocks noChangeShapeType="1"/>
            </p:cNvCxnSpPr>
            <p:nvPr/>
          </p:nvCxnSpPr>
          <p:spPr bwMode="auto">
            <a:xfrm>
              <a:off x="6345238" y="3675063"/>
              <a:ext cx="255587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5" name="Straight Arrow Connector 294"/>
            <p:cNvCxnSpPr>
              <a:cxnSpLocks noChangeShapeType="1"/>
            </p:cNvCxnSpPr>
            <p:nvPr/>
          </p:nvCxnSpPr>
          <p:spPr bwMode="auto">
            <a:xfrm>
              <a:off x="6923088" y="3816350"/>
              <a:ext cx="0" cy="47942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13" name="Text Box 16"/>
            <p:cNvSpPr txBox="1">
              <a:spLocks noChangeArrowheads="1"/>
            </p:cNvSpPr>
            <p:nvPr/>
          </p:nvSpPr>
          <p:spPr bwMode="auto">
            <a:xfrm>
              <a:off x="6345238" y="4251325"/>
              <a:ext cx="1100137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 dirty="0">
                  <a:latin typeface="Calibri" pitchFamily="34" charset="0"/>
                </a:rPr>
                <a:t>Transportation fuels</a:t>
              </a:r>
              <a:endParaRPr lang="en-US" dirty="0"/>
            </a:p>
          </p:txBody>
        </p:sp>
        <p:sp>
          <p:nvSpPr>
            <p:cNvPr id="3114" name="Text Box 17"/>
            <p:cNvSpPr txBox="1">
              <a:spLocks noChangeArrowheads="1"/>
            </p:cNvSpPr>
            <p:nvPr/>
          </p:nvSpPr>
          <p:spPr bwMode="auto">
            <a:xfrm>
              <a:off x="5375275" y="3429000"/>
              <a:ext cx="971550" cy="4730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Catalytic Upgrading</a:t>
              </a:r>
              <a:endParaRPr lang="en-US"/>
            </a:p>
          </p:txBody>
        </p:sp>
        <p:sp>
          <p:nvSpPr>
            <p:cNvPr id="3116" name="Text Box 19"/>
            <p:cNvSpPr txBox="1">
              <a:spLocks noChangeArrowheads="1"/>
            </p:cNvSpPr>
            <p:nvPr/>
          </p:nvSpPr>
          <p:spPr bwMode="auto">
            <a:xfrm>
              <a:off x="6599238" y="3544888"/>
              <a:ext cx="674687" cy="265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>
                  <a:latin typeface="Calibri" pitchFamily="34" charset="0"/>
                </a:rPr>
                <a:t>Refining</a:t>
              </a:r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10373" y="4797375"/>
            <a:ext cx="1129804" cy="752996"/>
            <a:chOff x="4810373" y="4365104"/>
            <a:chExt cx="1129804" cy="752996"/>
          </a:xfrm>
        </p:grpSpPr>
        <p:sp>
          <p:nvSpPr>
            <p:cNvPr id="3119" name="Text Box 114"/>
            <p:cNvSpPr txBox="1">
              <a:spLocks noChangeArrowheads="1"/>
            </p:cNvSpPr>
            <p:nvPr/>
          </p:nvSpPr>
          <p:spPr bwMode="auto">
            <a:xfrm>
              <a:off x="4810373" y="4652963"/>
              <a:ext cx="1129804" cy="46513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ZA" sz="1100" b="1" dirty="0">
                  <a:latin typeface="Calibri" pitchFamily="34" charset="0"/>
                </a:rPr>
                <a:t>Combustion for heat/electricity</a:t>
              </a:r>
              <a:endParaRPr lang="en-US" dirty="0"/>
            </a:p>
          </p:txBody>
        </p:sp>
        <p:cxnSp>
          <p:nvCxnSpPr>
            <p:cNvPr id="65" name="Straight Arrow Connector 295"/>
            <p:cNvCxnSpPr>
              <a:cxnSpLocks noChangeShapeType="1"/>
              <a:endCxn id="3119" idx="0"/>
            </p:cNvCxnSpPr>
            <p:nvPr/>
          </p:nvCxnSpPr>
          <p:spPr bwMode="auto">
            <a:xfrm>
              <a:off x="4864051" y="4365104"/>
              <a:ext cx="511224" cy="28785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5048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188640"/>
            <a:ext cx="864235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Steamgun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Pretreatment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of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Lignocellulose</a:t>
            </a:r>
          </a:p>
        </p:txBody>
      </p:sp>
      <p:pic>
        <p:nvPicPr>
          <p:cNvPr id="68611" name="Picture 3" descr="IMG_42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3724275" cy="496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 descr="IMG_42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57338"/>
            <a:ext cx="18891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5" descr="IMG_425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1557338"/>
            <a:ext cx="18891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6" descr="IMG_425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2" b="10992"/>
          <a:stretch>
            <a:fillRect/>
          </a:stretch>
        </p:blipFill>
        <p:spPr bwMode="auto">
          <a:xfrm>
            <a:off x="4284663" y="4292600"/>
            <a:ext cx="18891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7" descr="IMG_425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3" b="13889"/>
          <a:stretch>
            <a:fillRect/>
          </a:stretch>
        </p:blipFill>
        <p:spPr bwMode="auto">
          <a:xfrm>
            <a:off x="6372225" y="4292600"/>
            <a:ext cx="18716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37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028" y="1998222"/>
            <a:ext cx="4211960" cy="3158970"/>
          </a:xfrm>
          <a:prstGeom prst="rect">
            <a:avLst/>
          </a:prstGeom>
        </p:spPr>
      </p:pic>
      <p:pic>
        <p:nvPicPr>
          <p:cNvPr id="3" name="Picture 2" descr="IMG_43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40019" y="1988840"/>
            <a:ext cx="4224469" cy="3168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76470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 Explosion Pretreatment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529191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Raw Triticale straw before steam explosion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5301208"/>
            <a:ext cx="320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Exploded Triticale straw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7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7200800" cy="54005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about industrial waste?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24" y="5011694"/>
            <a:ext cx="3888432" cy="1728192"/>
          </a:xfrm>
        </p:spPr>
        <p:txBody>
          <a:bodyPr>
            <a:normAutofit fontScale="77500" lnSpcReduction="20000"/>
          </a:bodyPr>
          <a:lstStyle/>
          <a:p>
            <a:r>
              <a:rPr lang="en-ZA" dirty="0" smtClean="0"/>
              <a:t>Approximately </a:t>
            </a:r>
            <a:r>
              <a:rPr lang="en-ZA" dirty="0"/>
              <a:t>550-1500 dry tons paper sludge /</a:t>
            </a:r>
            <a:r>
              <a:rPr lang="en-ZA" dirty="0" smtClean="0"/>
              <a:t>day</a:t>
            </a:r>
          </a:p>
          <a:p>
            <a:r>
              <a:rPr lang="en-ZA" dirty="0" smtClean="0"/>
              <a:t>Degraded </a:t>
            </a:r>
            <a:r>
              <a:rPr lang="en-ZA" dirty="0"/>
              <a:t>cellulose fibres </a:t>
            </a:r>
            <a:r>
              <a:rPr lang="en-ZA" dirty="0">
                <a:sym typeface="Symbol"/>
              </a:rPr>
              <a:t> ethanol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426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3581162"/>
            <a:ext cx="6172200" cy="327683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Content Placeholder 63"/>
          <p:cNvSpPr>
            <a:spLocks noGrp="1"/>
          </p:cNvSpPr>
          <p:nvPr>
            <p:ph idx="1"/>
          </p:nvPr>
        </p:nvSpPr>
        <p:spPr>
          <a:xfrm>
            <a:off x="1259632" y="1285875"/>
            <a:ext cx="7406531" cy="4862513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ZA" sz="2400" dirty="0" smtClean="0"/>
              <a:t>Anaerobic Digestion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Well Proven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Can be utilised for all 3 types of energy offtakes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Requires minimum of 15 tons/day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Balance Nitrogen and Carbon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High </a:t>
            </a:r>
            <a:r>
              <a:rPr lang="en-ZA" sz="2000" dirty="0" err="1" smtClean="0"/>
              <a:t>Digestate</a:t>
            </a:r>
            <a:r>
              <a:rPr lang="en-ZA" sz="2000" dirty="0" smtClean="0"/>
              <a:t> volume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ZA" sz="2800" b="1" dirty="0" smtClean="0">
              <a:latin typeface="Catriel" pitchFamily="2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ZA" sz="1800" dirty="0" smtClean="0"/>
          </a:p>
        </p:txBody>
      </p:sp>
      <p:sp>
        <p:nvSpPr>
          <p:cNvPr id="5123" name="TextBox 5"/>
          <p:cNvSpPr txBox="1">
            <a:spLocks noChangeArrowheads="1"/>
          </p:cNvSpPr>
          <p:nvPr/>
        </p:nvSpPr>
        <p:spPr bwMode="auto">
          <a:xfrm>
            <a:off x="1871663" y="1285875"/>
            <a:ext cx="190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800"/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8666163" y="6518275"/>
            <a:ext cx="307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ZA" altLang="en-US" sz="1200">
                <a:latin typeface="Biondi" pitchFamily="2" charset="0"/>
              </a:rPr>
              <a:t>2</a:t>
            </a:r>
          </a:p>
        </p:txBody>
      </p:sp>
      <p:sp>
        <p:nvSpPr>
          <p:cNvPr id="5125" name="TextBox 12"/>
          <p:cNvSpPr txBox="1">
            <a:spLocks noChangeArrowheads="1"/>
          </p:cNvSpPr>
          <p:nvPr/>
        </p:nvSpPr>
        <p:spPr bwMode="auto">
          <a:xfrm>
            <a:off x="6107113" y="2940050"/>
            <a:ext cx="2867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ZA" altLang="en-US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ZA" altLang="en-US" sz="1200"/>
          </a:p>
        </p:txBody>
      </p:sp>
      <p:sp>
        <p:nvSpPr>
          <p:cNvPr id="5126" name="Title 7"/>
          <p:cNvSpPr>
            <a:spLocks noGrp="1"/>
          </p:cNvSpPr>
          <p:nvPr>
            <p:ph type="title"/>
          </p:nvPr>
        </p:nvSpPr>
        <p:spPr>
          <a:xfrm>
            <a:off x="436563" y="142875"/>
            <a:ext cx="8229600" cy="1143000"/>
          </a:xfrm>
        </p:spPr>
        <p:txBody>
          <a:bodyPr/>
          <a:lstStyle/>
          <a:p>
            <a:r>
              <a:rPr lang="en-ZA" altLang="en-US" sz="3200" dirty="0" smtClean="0"/>
              <a:t>Waste to Energy by Biogas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E659BF-6C1A-462A-BBB0-6967A961258C}" type="slidenum">
              <a:rPr lang="en-ZA"/>
              <a:pPr>
                <a:defRPr/>
              </a:pPr>
              <a:t>21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338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ontent Placeholder 63"/>
          <p:cNvSpPr>
            <a:spLocks noGrp="1"/>
          </p:cNvSpPr>
          <p:nvPr>
            <p:ph idx="1"/>
          </p:nvPr>
        </p:nvSpPr>
        <p:spPr>
          <a:xfrm>
            <a:off x="1259632" y="1285875"/>
            <a:ext cx="7406531" cy="4862513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ZA" sz="2400" dirty="0" smtClean="0"/>
              <a:t>Transportation Fuel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Diesel R 1.18/ kWh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Wide Application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Upgrading required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Compressed Methane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Dual Fuel Conversion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ZA" sz="2000" dirty="0" smtClean="0"/>
              <a:t>Diesel &amp; Petrol</a:t>
            </a:r>
            <a:endParaRPr lang="en-ZA" sz="2000" dirty="0"/>
          </a:p>
          <a:p>
            <a:pPr eaLnBrk="1" hangingPunct="1">
              <a:buFont typeface="Arial" pitchFamily="34" charset="0"/>
              <a:buChar char="•"/>
              <a:defRPr/>
            </a:pPr>
            <a:endParaRPr lang="en-ZA" sz="2800" b="1" dirty="0" smtClean="0">
              <a:latin typeface="Catriel" pitchFamily="2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n-ZA" sz="1800" dirty="0" smtClean="0"/>
          </a:p>
        </p:txBody>
      </p:sp>
      <p:sp>
        <p:nvSpPr>
          <p:cNvPr id="5123" name="TextBox 5"/>
          <p:cNvSpPr txBox="1">
            <a:spLocks noChangeArrowheads="1"/>
          </p:cNvSpPr>
          <p:nvPr/>
        </p:nvSpPr>
        <p:spPr bwMode="auto">
          <a:xfrm>
            <a:off x="1871663" y="1285875"/>
            <a:ext cx="190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1800"/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8666163" y="6518275"/>
            <a:ext cx="307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ZA" altLang="en-US" sz="1200">
                <a:latin typeface="Biondi" pitchFamily="2" charset="0"/>
              </a:rPr>
              <a:t>2</a:t>
            </a:r>
          </a:p>
        </p:txBody>
      </p:sp>
      <p:sp>
        <p:nvSpPr>
          <p:cNvPr id="5125" name="TextBox 12"/>
          <p:cNvSpPr txBox="1">
            <a:spLocks noChangeArrowheads="1"/>
          </p:cNvSpPr>
          <p:nvPr/>
        </p:nvSpPr>
        <p:spPr bwMode="auto">
          <a:xfrm>
            <a:off x="6107113" y="2940050"/>
            <a:ext cx="2867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ZA" altLang="en-US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ZA" altLang="en-US" sz="1200"/>
          </a:p>
        </p:txBody>
      </p:sp>
      <p:sp>
        <p:nvSpPr>
          <p:cNvPr id="5126" name="Title 7"/>
          <p:cNvSpPr>
            <a:spLocks noGrp="1"/>
          </p:cNvSpPr>
          <p:nvPr>
            <p:ph type="title"/>
          </p:nvPr>
        </p:nvSpPr>
        <p:spPr>
          <a:xfrm>
            <a:off x="436563" y="142875"/>
            <a:ext cx="8229600" cy="1143000"/>
          </a:xfrm>
        </p:spPr>
        <p:txBody>
          <a:bodyPr/>
          <a:lstStyle/>
          <a:p>
            <a:r>
              <a:rPr lang="en-ZA" altLang="en-US" sz="3200" dirty="0" smtClean="0"/>
              <a:t>Biogas in Transport as Offtake option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E659BF-6C1A-462A-BBB0-6967A961258C}" type="slidenum">
              <a:rPr lang="en-ZA"/>
              <a:pPr>
                <a:defRPr/>
              </a:pPr>
              <a:t>22</a:t>
            </a:fld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321" y="3442221"/>
            <a:ext cx="4420842" cy="284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95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Bio-ethanol/Diesel blending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7924800" cy="1894819"/>
          </a:xfrm>
        </p:spPr>
        <p:txBody>
          <a:bodyPr>
            <a:normAutofit/>
          </a:bodyPr>
          <a:lstStyle/>
          <a:p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>
              <a:buAutoNum type="arabicParenR"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00025" y="4343400"/>
            <a:ext cx="5164063" cy="2514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South African logistics operations</a:t>
            </a:r>
          </a:p>
          <a:p>
            <a:pPr marL="0" indent="0">
              <a:buNone/>
            </a:pPr>
            <a:r>
              <a:rPr lang="en-US" sz="1800" dirty="0" smtClean="0"/>
              <a:t>Blending based at major logistics depot locations.</a:t>
            </a:r>
          </a:p>
          <a:p>
            <a:pPr marL="0" indent="0">
              <a:buNone/>
            </a:pPr>
            <a:r>
              <a:rPr lang="en-US" sz="1800" dirty="0"/>
              <a:t>C</a:t>
            </a:r>
            <a:r>
              <a:rPr lang="en-US" sz="1800" dirty="0" smtClean="0"/>
              <a:t>urrent model - up to 513 million l/annum </a:t>
            </a:r>
          </a:p>
          <a:p>
            <a:pPr marL="0" indent="0">
              <a:buNone/>
            </a:pPr>
            <a:r>
              <a:rPr lang="en-US" sz="1800" dirty="0" smtClean="0"/>
              <a:t>ethanol demand for blending via this approach. </a:t>
            </a:r>
          </a:p>
          <a:p>
            <a:pPr marL="0" indent="0">
              <a:buNone/>
            </a:pPr>
            <a:r>
              <a:rPr lang="en-US" sz="1800" dirty="0" smtClean="0"/>
              <a:t>(2.08% of Bio-fuels Target)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80975" y="1066800"/>
            <a:ext cx="8915400" cy="33547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Economic Pre-feasibility study on ethanol diesel blending in South Africa – BP </a:t>
            </a:r>
            <a:r>
              <a:rPr lang="en-US" sz="1600" dirty="0" err="1" smtClean="0"/>
              <a:t>Greyling</a:t>
            </a:r>
            <a:endParaRPr lang="en-US" sz="1600" dirty="0"/>
          </a:p>
          <a:p>
            <a:pPr algn="ctr"/>
            <a:endParaRPr lang="en-US" sz="800" dirty="0" smtClean="0"/>
          </a:p>
          <a:p>
            <a:endParaRPr lang="en-US" sz="700" dirty="0" smtClean="0"/>
          </a:p>
          <a:p>
            <a:r>
              <a:rPr lang="en-US" sz="2000" b="1" dirty="0" smtClean="0"/>
              <a:t>Basic idea:</a:t>
            </a:r>
          </a:p>
          <a:p>
            <a:r>
              <a:rPr lang="en-US" sz="2000" dirty="0"/>
              <a:t>Pioneered by South-African’s in 1980’s as possible alternative agricultural fuel</a:t>
            </a:r>
          </a:p>
          <a:p>
            <a:r>
              <a:rPr lang="en-US" sz="2000" dirty="0" smtClean="0"/>
              <a:t>Blend Bio-Ethanol with diesel 16% (v/v)</a:t>
            </a:r>
          </a:p>
          <a:p>
            <a:r>
              <a:rPr lang="en-US" sz="2000" dirty="0" smtClean="0"/>
              <a:t>Ethanol production – Industrial first generation Tech  @ 1, 80 or 160 million l/annum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     have been shown to be economically viable production volumes</a:t>
            </a: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2000" b="1" dirty="0" smtClean="0"/>
              <a:t>Approach:</a:t>
            </a:r>
          </a:p>
          <a:p>
            <a:r>
              <a:rPr lang="en-US" sz="2000" dirty="0" smtClean="0"/>
              <a:t>Blending of ethanol at fuel </a:t>
            </a:r>
            <a:r>
              <a:rPr lang="en-US" sz="2000" dirty="0"/>
              <a:t>D</a:t>
            </a:r>
            <a:r>
              <a:rPr lang="en-US" sz="2000" dirty="0" smtClean="0"/>
              <a:t>epot level   - Safety and Vehicle limitations</a:t>
            </a:r>
          </a:p>
          <a:p>
            <a:r>
              <a:rPr lang="en-US" sz="2000" dirty="0" smtClean="0"/>
              <a:t>Supply to dedicated vehicle fleet i.e. Logistics operators</a:t>
            </a:r>
          </a:p>
          <a:p>
            <a:r>
              <a:rPr lang="en-US" sz="2000" dirty="0" smtClean="0"/>
              <a:t>Localized production of Bio-ethanol allows regional bio-feedstock</a:t>
            </a:r>
          </a:p>
          <a:p>
            <a:endParaRPr lang="en-US" sz="100" dirty="0" smtClean="0"/>
          </a:p>
        </p:txBody>
      </p: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29130"/>
            <a:ext cx="4211960" cy="242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1" y="4406900"/>
            <a:ext cx="7235081" cy="1362075"/>
          </a:xfrm>
        </p:spPr>
        <p:txBody>
          <a:bodyPr/>
          <a:lstStyle/>
          <a:p>
            <a:r>
              <a:rPr lang="en-ZA" dirty="0" smtClean="0"/>
              <a:t>Biofuels FOR AVIATION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31" y="2906713"/>
            <a:ext cx="7235081" cy="1500187"/>
          </a:xfr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745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204561" y="-1052209"/>
            <a:ext cx="6713287" cy="8964487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" name="Oval 5"/>
          <p:cNvSpPr/>
          <p:nvPr/>
        </p:nvSpPr>
        <p:spPr>
          <a:xfrm>
            <a:off x="0" y="3049710"/>
            <a:ext cx="1591128" cy="5613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0" y="6007030"/>
            <a:ext cx="1591128" cy="5613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3798665"/>
            <a:ext cx="1591128" cy="5613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5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r>
              <a:rPr lang="en-ZA" dirty="0" smtClean="0"/>
              <a:t>Technology Comparisons</a:t>
            </a:r>
            <a:endParaRPr lang="en-Z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436585" y="1076261"/>
          <a:ext cx="8568952" cy="4626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980220"/>
                <a:gridCol w="2142238"/>
                <a:gridCol w="2142238"/>
              </a:tblGrid>
              <a:tr h="792088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Process Route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Mass Yield Jet on Biomass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Aviation Fuel Energy Yield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Jet Fraction</a:t>
                      </a:r>
                      <a:r>
                        <a:rPr lang="en-ZA" sz="2200" baseline="0" dirty="0" smtClean="0"/>
                        <a:t> in Fuel Products</a:t>
                      </a:r>
                      <a:endParaRPr lang="en-ZA" sz="22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ZA" sz="2200" b="1" dirty="0" smtClean="0"/>
                        <a:t>HEFA</a:t>
                      </a:r>
                      <a:endParaRPr lang="en-ZA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0.37 to 0.56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0.73 (0.06)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50-76%</a:t>
                      </a:r>
                      <a:endParaRPr lang="en-ZA" sz="2200" dirty="0"/>
                    </a:p>
                  </a:txBody>
                  <a:tcPr/>
                </a:tc>
              </a:tr>
              <a:tr h="480531">
                <a:tc>
                  <a:txBody>
                    <a:bodyPr/>
                    <a:lstStyle/>
                    <a:p>
                      <a:r>
                        <a:rPr lang="en-ZA" sz="2200" b="1" dirty="0" smtClean="0"/>
                        <a:t>Alcohol-to-jet</a:t>
                      </a:r>
                      <a:endParaRPr lang="en-ZA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0.12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0.44 (0.29)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88%</a:t>
                      </a:r>
                      <a:endParaRPr lang="en-ZA" sz="22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n-ZA" sz="2200" b="1" dirty="0" smtClean="0"/>
                        <a:t>Gasification-FT</a:t>
                      </a:r>
                      <a:endParaRPr lang="en-ZA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0.06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0.21 to 0.36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56%</a:t>
                      </a:r>
                      <a:endParaRPr lang="en-ZA" sz="2200" dirty="0"/>
                    </a:p>
                  </a:txBody>
                  <a:tcPr/>
                </a:tc>
              </a:tr>
              <a:tr h="733008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Pyrolysis oil for upgrading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0.05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0.11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25%</a:t>
                      </a:r>
                      <a:endParaRPr lang="en-ZA" sz="2200" dirty="0"/>
                    </a:p>
                  </a:txBody>
                  <a:tcPr/>
                </a:tc>
              </a:tr>
              <a:tr h="462136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Lipid</a:t>
                      </a:r>
                      <a:r>
                        <a:rPr lang="en-ZA" sz="2200" baseline="0" dirty="0" smtClean="0"/>
                        <a:t> to jet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0.05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??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77%</a:t>
                      </a:r>
                      <a:endParaRPr lang="en-ZA" sz="22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Mixed alcohols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0.06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??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26%</a:t>
                      </a:r>
                      <a:endParaRPr lang="en-ZA" sz="2200" dirty="0"/>
                    </a:p>
                  </a:txBody>
                  <a:tcPr/>
                </a:tc>
              </a:tr>
              <a:tr h="742707">
                <a:tc>
                  <a:txBody>
                    <a:bodyPr/>
                    <a:lstStyle/>
                    <a:p>
                      <a:r>
                        <a:rPr lang="en-ZA" sz="2200" dirty="0" smtClean="0"/>
                        <a:t>Sugars</a:t>
                      </a:r>
                      <a:r>
                        <a:rPr lang="en-ZA" sz="2200" baseline="0" dirty="0" smtClean="0"/>
                        <a:t> to hydrocarbons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??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??</a:t>
                      </a:r>
                      <a:endParaRPr lang="en-Z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200" dirty="0" smtClean="0"/>
                        <a:t>??</a:t>
                      </a:r>
                      <a:endParaRPr lang="en-ZA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2866" y="5805264"/>
            <a:ext cx="86582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 smtClean="0">
                <a:solidFill>
                  <a:srgbClr val="000000"/>
                </a:solidFill>
              </a:rPr>
              <a:t>Differences in certification</a:t>
            </a:r>
          </a:p>
          <a:p>
            <a:r>
              <a:rPr lang="en-ZA" b="1" dirty="0" smtClean="0">
                <a:solidFill>
                  <a:srgbClr val="000000"/>
                </a:solidFill>
              </a:rPr>
              <a:t>Prices in excess of R10/</a:t>
            </a:r>
            <a:r>
              <a:rPr lang="en-ZA" b="1" dirty="0" err="1" smtClean="0">
                <a:solidFill>
                  <a:srgbClr val="000000"/>
                </a:solidFill>
              </a:rPr>
              <a:t>liter</a:t>
            </a:r>
            <a:endParaRPr lang="en-ZA" b="1" dirty="0" smtClean="0">
              <a:solidFill>
                <a:srgbClr val="000000"/>
              </a:solidFill>
            </a:endParaRPr>
          </a:p>
          <a:p>
            <a:r>
              <a:rPr lang="en-ZA" b="1" dirty="0" smtClean="0">
                <a:solidFill>
                  <a:srgbClr val="000000"/>
                </a:solidFill>
              </a:rPr>
              <a:t>Huge variability in comparisons due to unsubstantiated technical/economic performance</a:t>
            </a:r>
            <a:endParaRPr lang="en-ZA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70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1" y="4406900"/>
            <a:ext cx="7235081" cy="1362075"/>
          </a:xfrm>
        </p:spPr>
        <p:txBody>
          <a:bodyPr>
            <a:normAutofit/>
          </a:bodyPr>
          <a:lstStyle/>
          <a:p>
            <a:r>
              <a:rPr lang="en-ZA" dirty="0" err="1" smtClean="0"/>
              <a:t>BioMASS</a:t>
            </a:r>
            <a:r>
              <a:rPr lang="en-ZA" dirty="0" smtClean="0"/>
              <a:t> is MULTIFUNCTIONAL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31" y="2906713"/>
            <a:ext cx="7235081" cy="1500187"/>
          </a:xfr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7440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4124" y="38866"/>
            <a:ext cx="736134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  <a:hlinkClick r:id="rId3" action="ppaction://hlinksldjump"/>
              </a:rPr>
              <a:t>Biorefinery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69910" y="0"/>
            <a:ext cx="4566547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00727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3679" y="838387"/>
            <a:ext cx="51214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10" marR="10067" indent="-30201">
              <a:lnSpc>
                <a:spcPts val="1605"/>
              </a:lnSpc>
            </a:pPr>
            <a:r>
              <a:rPr sz="1387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Sugar Cane</a:t>
            </a:r>
            <a:endParaRPr sz="1387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8365" y="2218786"/>
            <a:ext cx="80282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Extraction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3090" y="3502981"/>
            <a:ext cx="95382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Clarification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6281" y="3502981"/>
            <a:ext cx="72229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Molasses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373" y="0"/>
                </a:move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lnTo>
                  <a:pt x="206373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412746" y="206373"/>
                </a:moveTo>
                <a:lnTo>
                  <a:pt x="206373" y="0"/>
                </a:ln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4265" y="4340562"/>
            <a:ext cx="47062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Su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196967" y="0"/>
                </a:move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lnTo>
                  <a:pt x="196967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393933" y="196967"/>
                </a:moveTo>
                <a:lnTo>
                  <a:pt x="196967" y="0"/>
                </a:ln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1327" y="4359211"/>
            <a:ext cx="61281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Ethanol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1218" y="2197770"/>
            <a:ext cx="64175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Ba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asse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29572" y="1261462"/>
            <a:ext cx="0" cy="880844"/>
          </a:xfrm>
          <a:custGeom>
            <a:avLst/>
            <a:gdLst/>
            <a:ahLst/>
            <a:cxnLst/>
            <a:rect l="l" t="t" r="r" b="b"/>
            <a:pathLst>
              <a:path h="444500">
                <a:moveTo>
                  <a:pt x="0" y="0"/>
                </a:moveTo>
                <a:lnTo>
                  <a:pt x="0" y="444335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00168" y="210744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29572" y="2442196"/>
            <a:ext cx="0" cy="985287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659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00168" y="339173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222902" y="2322248"/>
            <a:ext cx="465589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879" y="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53821" y="2288579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70792" y="3606517"/>
            <a:ext cx="465589" cy="1258"/>
          </a:xfrm>
          <a:custGeom>
            <a:avLst/>
            <a:gdLst/>
            <a:ahLst/>
            <a:cxnLst/>
            <a:rect l="l" t="t" r="r" b="b"/>
            <a:pathLst>
              <a:path w="234950" h="635">
                <a:moveTo>
                  <a:pt x="234880" y="24"/>
                </a:moveTo>
                <a:lnTo>
                  <a:pt x="0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0617" y="3577114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59" h="32385">
                <a:moveTo>
                  <a:pt x="47789" y="31829"/>
                </a:moveTo>
                <a:lnTo>
                  <a:pt x="41678" y="21449"/>
                </a:lnTo>
                <a:lnTo>
                  <a:pt x="41309" y="11140"/>
                </a:lnTo>
                <a:lnTo>
                  <a:pt x="47136" y="0"/>
                </a:lnTo>
                <a:lnTo>
                  <a:pt x="36275" y="5147"/>
                </a:lnTo>
                <a:lnTo>
                  <a:pt x="23187" y="9393"/>
                </a:lnTo>
                <a:lnTo>
                  <a:pt x="10029" y="12702"/>
                </a:lnTo>
                <a:lnTo>
                  <a:pt x="0" y="14834"/>
                </a:lnTo>
                <a:lnTo>
                  <a:pt x="10364" y="17087"/>
                </a:lnTo>
                <a:lnTo>
                  <a:pt x="22704" y="20473"/>
                </a:lnTo>
                <a:lnTo>
                  <a:pt x="35638" y="25289"/>
                </a:lnTo>
                <a:lnTo>
                  <a:pt x="47789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29572" y="3726488"/>
            <a:ext cx="0" cy="26299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3" y="0"/>
                </a:moveTo>
                <a:lnTo>
                  <a:pt x="0" y="13263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00166" y="3954784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17195" y="3726488"/>
            <a:ext cx="1258" cy="281870"/>
          </a:xfrm>
          <a:custGeom>
            <a:avLst/>
            <a:gdLst/>
            <a:ahLst/>
            <a:cxnLst/>
            <a:rect l="l" t="t" r="r" b="b"/>
            <a:pathLst>
              <a:path w="634" h="142239">
                <a:moveTo>
                  <a:pt x="24" y="0"/>
                </a:moveTo>
                <a:lnTo>
                  <a:pt x="0" y="142039"/>
                </a:lnTo>
              </a:path>
            </a:pathLst>
          </a:custGeom>
          <a:ln w="50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7794" y="397343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4" h="48260">
                <a:moveTo>
                  <a:pt x="31829" y="0"/>
                </a:moveTo>
                <a:lnTo>
                  <a:pt x="21449" y="6110"/>
                </a:lnTo>
                <a:lnTo>
                  <a:pt x="11140" y="6479"/>
                </a:lnTo>
                <a:lnTo>
                  <a:pt x="0" y="651"/>
                </a:lnTo>
                <a:lnTo>
                  <a:pt x="5146" y="11512"/>
                </a:lnTo>
                <a:lnTo>
                  <a:pt x="9391" y="24601"/>
                </a:lnTo>
                <a:lnTo>
                  <a:pt x="12700" y="37759"/>
                </a:lnTo>
                <a:lnTo>
                  <a:pt x="14831" y="47788"/>
                </a:lnTo>
                <a:lnTo>
                  <a:pt x="17084" y="37424"/>
                </a:lnTo>
                <a:lnTo>
                  <a:pt x="20472" y="25085"/>
                </a:lnTo>
                <a:lnTo>
                  <a:pt x="25288" y="12150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136459" y="0"/>
                </a:moveTo>
                <a:lnTo>
                  <a:pt x="91603" y="6634"/>
                </a:lnTo>
                <a:lnTo>
                  <a:pt x="53624" y="25300"/>
                </a:lnTo>
                <a:lnTo>
                  <a:pt x="24368" y="53795"/>
                </a:lnTo>
                <a:lnTo>
                  <a:pt x="5678" y="89921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lnTo>
                  <a:pt x="258594" y="115153"/>
                </a:lnTo>
                <a:lnTo>
                  <a:pt x="247023" y="74361"/>
                </a:lnTo>
                <a:lnTo>
                  <a:pt x="223631" y="40247"/>
                </a:lnTo>
                <a:lnTo>
                  <a:pt x="190800" y="15194"/>
                </a:lnTo>
                <a:lnTo>
                  <a:pt x="150912" y="1582"/>
                </a:lnTo>
                <a:lnTo>
                  <a:pt x="136459" y="0"/>
                </a:lnTo>
                <a:close/>
              </a:path>
            </a:pathLst>
          </a:custGeom>
          <a:solidFill>
            <a:srgbClr val="FF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259412" y="129823"/>
                </a:moveTo>
                <a:lnTo>
                  <a:pt x="252311" y="87334"/>
                </a:lnTo>
                <a:lnTo>
                  <a:pt x="232595" y="50729"/>
                </a:lnTo>
                <a:lnTo>
                  <a:pt x="202646" y="22391"/>
                </a:lnTo>
                <a:lnTo>
                  <a:pt x="164845" y="4701"/>
                </a:lnTo>
                <a:lnTo>
                  <a:pt x="136459" y="0"/>
                </a:lnTo>
                <a:lnTo>
                  <a:pt x="120857" y="739"/>
                </a:lnTo>
                <a:lnTo>
                  <a:pt x="78088" y="11628"/>
                </a:lnTo>
                <a:lnTo>
                  <a:pt x="42812" y="33814"/>
                </a:lnTo>
                <a:lnTo>
                  <a:pt x="16873" y="65098"/>
                </a:lnTo>
                <a:lnTo>
                  <a:pt x="2115" y="103278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1100" y="1572599"/>
            <a:ext cx="40267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CHP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7019" y="1470346"/>
            <a:ext cx="80282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76761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Steam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341939" y="1996778"/>
            <a:ext cx="0" cy="190011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95500"/>
                </a:moveTo>
                <a:lnTo>
                  <a:pt x="8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08280" y="193660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0" y="47790"/>
                </a:moveTo>
                <a:lnTo>
                  <a:pt x="10379" y="41678"/>
                </a:lnTo>
                <a:lnTo>
                  <a:pt x="20689" y="41308"/>
                </a:lnTo>
                <a:lnTo>
                  <a:pt x="31829" y="47135"/>
                </a:lnTo>
                <a:lnTo>
                  <a:pt x="26682" y="36275"/>
                </a:lnTo>
                <a:lnTo>
                  <a:pt x="22435" y="23187"/>
                </a:lnTo>
                <a:lnTo>
                  <a:pt x="19126" y="10029"/>
                </a:lnTo>
                <a:lnTo>
                  <a:pt x="16994" y="0"/>
                </a:lnTo>
                <a:lnTo>
                  <a:pt x="14741" y="10365"/>
                </a:lnTo>
                <a:lnTo>
                  <a:pt x="11355" y="22704"/>
                </a:lnTo>
                <a:lnTo>
                  <a:pt x="6539" y="35638"/>
                </a:lnTo>
                <a:lnTo>
                  <a:pt x="0" y="47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602620" y="1675941"/>
            <a:ext cx="2165618" cy="1258"/>
          </a:xfrm>
          <a:custGeom>
            <a:avLst/>
            <a:gdLst/>
            <a:ahLst/>
            <a:cxnLst/>
            <a:rect l="l" t="t" r="r" b="b"/>
            <a:pathLst>
              <a:path w="1092835" h="634">
                <a:moveTo>
                  <a:pt x="0" y="0"/>
                </a:moveTo>
                <a:lnTo>
                  <a:pt x="1092425" y="19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732897" y="1642307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C58C5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7537" y="811298"/>
            <a:ext cx="59268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785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Le</a:t>
            </a: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av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25168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-109" dirty="0">
                <a:solidFill>
                  <a:prstClr val="black"/>
                </a:solidFill>
                <a:latin typeface="Times"/>
                <a:cs typeface="Times"/>
              </a:rPr>
              <a:t>T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ops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913823" y="1276491"/>
            <a:ext cx="108218" cy="400155"/>
          </a:xfrm>
          <a:custGeom>
            <a:avLst/>
            <a:gdLst/>
            <a:ahLst/>
            <a:cxnLst/>
            <a:rect l="l" t="t" r="r" b="b"/>
            <a:pathLst>
              <a:path w="54610" h="201930">
                <a:moveTo>
                  <a:pt x="0" y="0"/>
                </a:moveTo>
                <a:lnTo>
                  <a:pt x="0" y="201582"/>
                </a:lnTo>
                <a:lnTo>
                  <a:pt x="54146" y="20158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986591" y="1642286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33654" y="1224113"/>
            <a:ext cx="2568367" cy="21959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08579"/>
      </p:ext>
    </p:extLst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4124" y="38866"/>
            <a:ext cx="736134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  <a:hlinkClick r:id="rId3" action="ppaction://hlinksldjump"/>
              </a:rPr>
              <a:t>Biorefinery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69910" y="0"/>
            <a:ext cx="4566547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00727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3679" y="838387"/>
            <a:ext cx="51214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10" marR="10067" indent="-30201">
              <a:lnSpc>
                <a:spcPts val="1605"/>
              </a:lnSpc>
            </a:pPr>
            <a:r>
              <a:rPr sz="1387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Sugar Cane</a:t>
            </a:r>
            <a:endParaRPr sz="1387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8365" y="2218786"/>
            <a:ext cx="80282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Extraction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3090" y="3502981"/>
            <a:ext cx="95382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Clarification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6281" y="3502981"/>
            <a:ext cx="72229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Molasses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373" y="0"/>
                </a:move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lnTo>
                  <a:pt x="206373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412746" y="206373"/>
                </a:moveTo>
                <a:lnTo>
                  <a:pt x="206373" y="0"/>
                </a:ln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4265" y="4340562"/>
            <a:ext cx="47062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Su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196967" y="0"/>
                </a:move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lnTo>
                  <a:pt x="196967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393933" y="196967"/>
                </a:moveTo>
                <a:lnTo>
                  <a:pt x="196967" y="0"/>
                </a:ln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1327" y="4359211"/>
            <a:ext cx="61281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Ethanol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1218" y="2197770"/>
            <a:ext cx="64175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Ba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asse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29572" y="1261462"/>
            <a:ext cx="0" cy="880844"/>
          </a:xfrm>
          <a:custGeom>
            <a:avLst/>
            <a:gdLst/>
            <a:ahLst/>
            <a:cxnLst/>
            <a:rect l="l" t="t" r="r" b="b"/>
            <a:pathLst>
              <a:path h="444500">
                <a:moveTo>
                  <a:pt x="0" y="0"/>
                </a:moveTo>
                <a:lnTo>
                  <a:pt x="0" y="444335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00168" y="210744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29572" y="2442196"/>
            <a:ext cx="0" cy="985287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659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00168" y="339173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222902" y="2322248"/>
            <a:ext cx="465589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879" y="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53821" y="2288579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70792" y="3606517"/>
            <a:ext cx="465589" cy="1258"/>
          </a:xfrm>
          <a:custGeom>
            <a:avLst/>
            <a:gdLst/>
            <a:ahLst/>
            <a:cxnLst/>
            <a:rect l="l" t="t" r="r" b="b"/>
            <a:pathLst>
              <a:path w="234950" h="635">
                <a:moveTo>
                  <a:pt x="234880" y="24"/>
                </a:moveTo>
                <a:lnTo>
                  <a:pt x="0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0617" y="3577114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59" h="32385">
                <a:moveTo>
                  <a:pt x="47789" y="31829"/>
                </a:moveTo>
                <a:lnTo>
                  <a:pt x="41678" y="21449"/>
                </a:lnTo>
                <a:lnTo>
                  <a:pt x="41309" y="11140"/>
                </a:lnTo>
                <a:lnTo>
                  <a:pt x="47136" y="0"/>
                </a:lnTo>
                <a:lnTo>
                  <a:pt x="36275" y="5147"/>
                </a:lnTo>
                <a:lnTo>
                  <a:pt x="23187" y="9393"/>
                </a:lnTo>
                <a:lnTo>
                  <a:pt x="10029" y="12702"/>
                </a:lnTo>
                <a:lnTo>
                  <a:pt x="0" y="14834"/>
                </a:lnTo>
                <a:lnTo>
                  <a:pt x="10364" y="17087"/>
                </a:lnTo>
                <a:lnTo>
                  <a:pt x="22704" y="20473"/>
                </a:lnTo>
                <a:lnTo>
                  <a:pt x="35638" y="25289"/>
                </a:lnTo>
                <a:lnTo>
                  <a:pt x="47789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29572" y="3726488"/>
            <a:ext cx="0" cy="26299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3" y="0"/>
                </a:moveTo>
                <a:lnTo>
                  <a:pt x="0" y="13263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00166" y="3954784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17195" y="3726488"/>
            <a:ext cx="1258" cy="281870"/>
          </a:xfrm>
          <a:custGeom>
            <a:avLst/>
            <a:gdLst/>
            <a:ahLst/>
            <a:cxnLst/>
            <a:rect l="l" t="t" r="r" b="b"/>
            <a:pathLst>
              <a:path w="634" h="142239">
                <a:moveTo>
                  <a:pt x="24" y="0"/>
                </a:moveTo>
                <a:lnTo>
                  <a:pt x="0" y="142039"/>
                </a:lnTo>
              </a:path>
            </a:pathLst>
          </a:custGeom>
          <a:ln w="50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7794" y="397343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4" h="48260">
                <a:moveTo>
                  <a:pt x="31829" y="0"/>
                </a:moveTo>
                <a:lnTo>
                  <a:pt x="21449" y="6110"/>
                </a:lnTo>
                <a:lnTo>
                  <a:pt x="11140" y="6479"/>
                </a:lnTo>
                <a:lnTo>
                  <a:pt x="0" y="651"/>
                </a:lnTo>
                <a:lnTo>
                  <a:pt x="5146" y="11512"/>
                </a:lnTo>
                <a:lnTo>
                  <a:pt x="9391" y="24601"/>
                </a:lnTo>
                <a:lnTo>
                  <a:pt x="12700" y="37759"/>
                </a:lnTo>
                <a:lnTo>
                  <a:pt x="14831" y="47788"/>
                </a:lnTo>
                <a:lnTo>
                  <a:pt x="17084" y="37424"/>
                </a:lnTo>
                <a:lnTo>
                  <a:pt x="20472" y="25085"/>
                </a:lnTo>
                <a:lnTo>
                  <a:pt x="25288" y="12150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136459" y="0"/>
                </a:moveTo>
                <a:lnTo>
                  <a:pt x="91603" y="6634"/>
                </a:lnTo>
                <a:lnTo>
                  <a:pt x="53624" y="25300"/>
                </a:lnTo>
                <a:lnTo>
                  <a:pt x="24368" y="53795"/>
                </a:lnTo>
                <a:lnTo>
                  <a:pt x="5678" y="89921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lnTo>
                  <a:pt x="258594" y="115153"/>
                </a:lnTo>
                <a:lnTo>
                  <a:pt x="247023" y="74361"/>
                </a:lnTo>
                <a:lnTo>
                  <a:pt x="223631" y="40247"/>
                </a:lnTo>
                <a:lnTo>
                  <a:pt x="190800" y="15194"/>
                </a:lnTo>
                <a:lnTo>
                  <a:pt x="150912" y="1582"/>
                </a:lnTo>
                <a:lnTo>
                  <a:pt x="136459" y="0"/>
                </a:lnTo>
                <a:close/>
              </a:path>
            </a:pathLst>
          </a:custGeom>
          <a:solidFill>
            <a:srgbClr val="FF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259412" y="129823"/>
                </a:moveTo>
                <a:lnTo>
                  <a:pt x="252311" y="87334"/>
                </a:lnTo>
                <a:lnTo>
                  <a:pt x="232595" y="50729"/>
                </a:lnTo>
                <a:lnTo>
                  <a:pt x="202646" y="22391"/>
                </a:lnTo>
                <a:lnTo>
                  <a:pt x="164845" y="4701"/>
                </a:lnTo>
                <a:lnTo>
                  <a:pt x="136459" y="0"/>
                </a:lnTo>
                <a:lnTo>
                  <a:pt x="120857" y="739"/>
                </a:lnTo>
                <a:lnTo>
                  <a:pt x="78088" y="11628"/>
                </a:lnTo>
                <a:lnTo>
                  <a:pt x="42812" y="33814"/>
                </a:lnTo>
                <a:lnTo>
                  <a:pt x="16873" y="65098"/>
                </a:lnTo>
                <a:lnTo>
                  <a:pt x="2115" y="103278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1100" y="1572599"/>
            <a:ext cx="40267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CHP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7019" y="1470346"/>
            <a:ext cx="80282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76761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Steam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341939" y="1996778"/>
            <a:ext cx="0" cy="190011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95500"/>
                </a:moveTo>
                <a:lnTo>
                  <a:pt x="8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08280" y="193660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0" y="47790"/>
                </a:moveTo>
                <a:lnTo>
                  <a:pt x="10379" y="41678"/>
                </a:lnTo>
                <a:lnTo>
                  <a:pt x="20689" y="41308"/>
                </a:lnTo>
                <a:lnTo>
                  <a:pt x="31829" y="47135"/>
                </a:lnTo>
                <a:lnTo>
                  <a:pt x="26682" y="36275"/>
                </a:lnTo>
                <a:lnTo>
                  <a:pt x="22435" y="23187"/>
                </a:lnTo>
                <a:lnTo>
                  <a:pt x="19126" y="10029"/>
                </a:lnTo>
                <a:lnTo>
                  <a:pt x="16994" y="0"/>
                </a:lnTo>
                <a:lnTo>
                  <a:pt x="14741" y="10365"/>
                </a:lnTo>
                <a:lnTo>
                  <a:pt x="11355" y="22704"/>
                </a:lnTo>
                <a:lnTo>
                  <a:pt x="6539" y="35638"/>
                </a:lnTo>
                <a:lnTo>
                  <a:pt x="0" y="47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602620" y="1675941"/>
            <a:ext cx="2165618" cy="1258"/>
          </a:xfrm>
          <a:custGeom>
            <a:avLst/>
            <a:gdLst/>
            <a:ahLst/>
            <a:cxnLst/>
            <a:rect l="l" t="t" r="r" b="b"/>
            <a:pathLst>
              <a:path w="1092835" h="634">
                <a:moveTo>
                  <a:pt x="0" y="0"/>
                </a:moveTo>
                <a:lnTo>
                  <a:pt x="1092425" y="19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732897" y="1642307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C58C5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7537" y="811298"/>
            <a:ext cx="59268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785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Le</a:t>
            </a: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av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25168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-109" dirty="0">
                <a:solidFill>
                  <a:prstClr val="black"/>
                </a:solidFill>
                <a:latin typeface="Times"/>
                <a:cs typeface="Times"/>
              </a:rPr>
              <a:t>T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ops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913823" y="1276491"/>
            <a:ext cx="108218" cy="400155"/>
          </a:xfrm>
          <a:custGeom>
            <a:avLst/>
            <a:gdLst/>
            <a:ahLst/>
            <a:cxnLst/>
            <a:rect l="l" t="t" r="r" b="b"/>
            <a:pathLst>
              <a:path w="54610" h="201930">
                <a:moveTo>
                  <a:pt x="0" y="0"/>
                </a:moveTo>
                <a:lnTo>
                  <a:pt x="0" y="201582"/>
                </a:lnTo>
                <a:lnTo>
                  <a:pt x="54146" y="20158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986591" y="1642286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33654" y="1224113"/>
            <a:ext cx="2568367" cy="21959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95443" y="3477751"/>
            <a:ext cx="1662279" cy="30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982" b="1" spc="139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585" b="1" spc="129" dirty="0">
                <a:solidFill>
                  <a:srgbClr val="FFFFFF"/>
                </a:solidFill>
                <a:latin typeface="Times New Roman"/>
                <a:cs typeface="Times New Roman"/>
              </a:rPr>
              <a:t>IORE</a:t>
            </a:r>
            <a:r>
              <a:rPr sz="1585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585" b="1" spc="119" dirty="0">
                <a:solidFill>
                  <a:srgbClr val="FFFFFF"/>
                </a:solidFill>
                <a:latin typeface="Times New Roman"/>
                <a:cs typeface="Times New Roman"/>
              </a:rPr>
              <a:t>INE</a:t>
            </a:r>
            <a:r>
              <a:rPr sz="1585" b="1" spc="59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58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58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424747" y="1037962"/>
            <a:ext cx="1201723" cy="2359404"/>
          </a:xfrm>
          <a:custGeom>
            <a:avLst/>
            <a:gdLst/>
            <a:ahLst/>
            <a:cxnLst/>
            <a:rect l="l" t="t" r="r" b="b"/>
            <a:pathLst>
              <a:path w="606425" h="1190625">
                <a:moveTo>
                  <a:pt x="0" y="0"/>
                </a:moveTo>
                <a:lnTo>
                  <a:pt x="606281" y="0"/>
                </a:lnTo>
                <a:lnTo>
                  <a:pt x="606281" y="1190476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596780" y="3362538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341870" y="2458475"/>
            <a:ext cx="354854" cy="1148872"/>
          </a:xfrm>
          <a:custGeom>
            <a:avLst/>
            <a:gdLst/>
            <a:ahLst/>
            <a:cxnLst/>
            <a:rect l="l" t="t" r="r" b="b"/>
            <a:pathLst>
              <a:path w="179069" h="579755">
                <a:moveTo>
                  <a:pt x="0" y="0"/>
                </a:moveTo>
                <a:lnTo>
                  <a:pt x="0" y="579395"/>
                </a:lnTo>
                <a:lnTo>
                  <a:pt x="178794" y="579395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661647" y="3572963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762414" y="2380011"/>
            <a:ext cx="2373246" cy="724809"/>
          </a:xfrm>
          <a:custGeom>
            <a:avLst/>
            <a:gdLst/>
            <a:ahLst/>
            <a:cxnLst/>
            <a:rect l="l" t="t" r="r" b="b"/>
            <a:pathLst>
              <a:path w="1197610" h="365759">
                <a:moveTo>
                  <a:pt x="1197606" y="0"/>
                </a:moveTo>
                <a:lnTo>
                  <a:pt x="0" y="0"/>
                </a:lnTo>
                <a:lnTo>
                  <a:pt x="0" y="365154"/>
                </a:lnTo>
                <a:lnTo>
                  <a:pt x="1197606" y="365154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82373" y="2426641"/>
            <a:ext cx="2178201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Ba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g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asse &amp; trash are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25168" marR="10067">
              <a:lnSpc>
                <a:spcPct val="104200"/>
              </a:lnSpc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Rich in Carbo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h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ydrate &amp; don</a:t>
            </a:r>
            <a:r>
              <a:rPr sz="1288" spc="-30" dirty="0">
                <a:solidFill>
                  <a:srgbClr val="0000FF"/>
                </a:solidFill>
                <a:latin typeface="Times"/>
                <a:cs typeface="Times"/>
              </a:rPr>
              <a:t>’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t compete with food/feed demand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849487996"/>
      </p:ext>
    </p:extLst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4124" y="38866"/>
            <a:ext cx="736134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  <a:hlinkClick r:id="rId3" action="ppaction://hlinksldjump"/>
              </a:rPr>
              <a:t>Biorefinery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69910" y="0"/>
            <a:ext cx="4566547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00727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3679" y="838387"/>
            <a:ext cx="51214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10" marR="10067" indent="-30201">
              <a:lnSpc>
                <a:spcPts val="1605"/>
              </a:lnSpc>
            </a:pPr>
            <a:r>
              <a:rPr sz="1387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Sugar Cane</a:t>
            </a:r>
            <a:endParaRPr sz="1387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8365" y="2218786"/>
            <a:ext cx="80282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Extraction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3090" y="3502981"/>
            <a:ext cx="95382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Clarification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6281" y="3502981"/>
            <a:ext cx="72229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Molasses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373" y="0"/>
                </a:move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lnTo>
                  <a:pt x="206373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412746" y="206373"/>
                </a:moveTo>
                <a:lnTo>
                  <a:pt x="206373" y="0"/>
                </a:ln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4265" y="4340562"/>
            <a:ext cx="47062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Su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196967" y="0"/>
                </a:move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lnTo>
                  <a:pt x="196967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393933" y="196967"/>
                </a:moveTo>
                <a:lnTo>
                  <a:pt x="196967" y="0"/>
                </a:ln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1327" y="4359211"/>
            <a:ext cx="61281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Ethanol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1218" y="2197770"/>
            <a:ext cx="64175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Ba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asse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29572" y="1261462"/>
            <a:ext cx="0" cy="880844"/>
          </a:xfrm>
          <a:custGeom>
            <a:avLst/>
            <a:gdLst/>
            <a:ahLst/>
            <a:cxnLst/>
            <a:rect l="l" t="t" r="r" b="b"/>
            <a:pathLst>
              <a:path h="444500">
                <a:moveTo>
                  <a:pt x="0" y="0"/>
                </a:moveTo>
                <a:lnTo>
                  <a:pt x="0" y="444335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00168" y="210744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29572" y="2442196"/>
            <a:ext cx="0" cy="985287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659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00168" y="339173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222902" y="2322248"/>
            <a:ext cx="465589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879" y="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53821" y="2288579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70792" y="3606517"/>
            <a:ext cx="465589" cy="1258"/>
          </a:xfrm>
          <a:custGeom>
            <a:avLst/>
            <a:gdLst/>
            <a:ahLst/>
            <a:cxnLst/>
            <a:rect l="l" t="t" r="r" b="b"/>
            <a:pathLst>
              <a:path w="234950" h="635">
                <a:moveTo>
                  <a:pt x="234880" y="24"/>
                </a:moveTo>
                <a:lnTo>
                  <a:pt x="0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0617" y="3577114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59" h="32385">
                <a:moveTo>
                  <a:pt x="47789" y="31829"/>
                </a:moveTo>
                <a:lnTo>
                  <a:pt x="41678" y="21449"/>
                </a:lnTo>
                <a:lnTo>
                  <a:pt x="41309" y="11140"/>
                </a:lnTo>
                <a:lnTo>
                  <a:pt x="47136" y="0"/>
                </a:lnTo>
                <a:lnTo>
                  <a:pt x="36275" y="5147"/>
                </a:lnTo>
                <a:lnTo>
                  <a:pt x="23187" y="9393"/>
                </a:lnTo>
                <a:lnTo>
                  <a:pt x="10029" y="12702"/>
                </a:lnTo>
                <a:lnTo>
                  <a:pt x="0" y="14834"/>
                </a:lnTo>
                <a:lnTo>
                  <a:pt x="10364" y="17087"/>
                </a:lnTo>
                <a:lnTo>
                  <a:pt x="22704" y="20473"/>
                </a:lnTo>
                <a:lnTo>
                  <a:pt x="35638" y="25289"/>
                </a:lnTo>
                <a:lnTo>
                  <a:pt x="47789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29572" y="3726488"/>
            <a:ext cx="0" cy="26299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3" y="0"/>
                </a:moveTo>
                <a:lnTo>
                  <a:pt x="0" y="13263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00166" y="3954784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17195" y="3726488"/>
            <a:ext cx="1258" cy="281870"/>
          </a:xfrm>
          <a:custGeom>
            <a:avLst/>
            <a:gdLst/>
            <a:ahLst/>
            <a:cxnLst/>
            <a:rect l="l" t="t" r="r" b="b"/>
            <a:pathLst>
              <a:path w="634" h="142239">
                <a:moveTo>
                  <a:pt x="24" y="0"/>
                </a:moveTo>
                <a:lnTo>
                  <a:pt x="0" y="142039"/>
                </a:lnTo>
              </a:path>
            </a:pathLst>
          </a:custGeom>
          <a:ln w="50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7794" y="397343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4" h="48260">
                <a:moveTo>
                  <a:pt x="31829" y="0"/>
                </a:moveTo>
                <a:lnTo>
                  <a:pt x="21449" y="6110"/>
                </a:lnTo>
                <a:lnTo>
                  <a:pt x="11140" y="6479"/>
                </a:lnTo>
                <a:lnTo>
                  <a:pt x="0" y="651"/>
                </a:lnTo>
                <a:lnTo>
                  <a:pt x="5146" y="11512"/>
                </a:lnTo>
                <a:lnTo>
                  <a:pt x="9391" y="24601"/>
                </a:lnTo>
                <a:lnTo>
                  <a:pt x="12700" y="37759"/>
                </a:lnTo>
                <a:lnTo>
                  <a:pt x="14831" y="47788"/>
                </a:lnTo>
                <a:lnTo>
                  <a:pt x="17084" y="37424"/>
                </a:lnTo>
                <a:lnTo>
                  <a:pt x="20472" y="25085"/>
                </a:lnTo>
                <a:lnTo>
                  <a:pt x="25288" y="12150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136459" y="0"/>
                </a:moveTo>
                <a:lnTo>
                  <a:pt x="91603" y="6634"/>
                </a:lnTo>
                <a:lnTo>
                  <a:pt x="53624" y="25300"/>
                </a:lnTo>
                <a:lnTo>
                  <a:pt x="24368" y="53795"/>
                </a:lnTo>
                <a:lnTo>
                  <a:pt x="5678" y="89921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lnTo>
                  <a:pt x="258594" y="115153"/>
                </a:lnTo>
                <a:lnTo>
                  <a:pt x="247023" y="74361"/>
                </a:lnTo>
                <a:lnTo>
                  <a:pt x="223631" y="40247"/>
                </a:lnTo>
                <a:lnTo>
                  <a:pt x="190800" y="15194"/>
                </a:lnTo>
                <a:lnTo>
                  <a:pt x="150912" y="1582"/>
                </a:lnTo>
                <a:lnTo>
                  <a:pt x="136459" y="0"/>
                </a:lnTo>
                <a:close/>
              </a:path>
            </a:pathLst>
          </a:custGeom>
          <a:solidFill>
            <a:srgbClr val="FF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259412" y="129823"/>
                </a:moveTo>
                <a:lnTo>
                  <a:pt x="252311" y="87334"/>
                </a:lnTo>
                <a:lnTo>
                  <a:pt x="232595" y="50729"/>
                </a:lnTo>
                <a:lnTo>
                  <a:pt x="202646" y="22391"/>
                </a:lnTo>
                <a:lnTo>
                  <a:pt x="164845" y="4701"/>
                </a:lnTo>
                <a:lnTo>
                  <a:pt x="136459" y="0"/>
                </a:lnTo>
                <a:lnTo>
                  <a:pt x="120857" y="739"/>
                </a:lnTo>
                <a:lnTo>
                  <a:pt x="78088" y="11628"/>
                </a:lnTo>
                <a:lnTo>
                  <a:pt x="42812" y="33814"/>
                </a:lnTo>
                <a:lnTo>
                  <a:pt x="16873" y="65098"/>
                </a:lnTo>
                <a:lnTo>
                  <a:pt x="2115" y="103278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1100" y="1572599"/>
            <a:ext cx="40267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CHP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7019" y="1470346"/>
            <a:ext cx="80282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76761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Steam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341939" y="1996778"/>
            <a:ext cx="0" cy="190011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95500"/>
                </a:moveTo>
                <a:lnTo>
                  <a:pt x="8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08280" y="193660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0" y="47790"/>
                </a:moveTo>
                <a:lnTo>
                  <a:pt x="10379" y="41678"/>
                </a:lnTo>
                <a:lnTo>
                  <a:pt x="20689" y="41308"/>
                </a:lnTo>
                <a:lnTo>
                  <a:pt x="31829" y="47135"/>
                </a:lnTo>
                <a:lnTo>
                  <a:pt x="26682" y="36275"/>
                </a:lnTo>
                <a:lnTo>
                  <a:pt x="22435" y="23187"/>
                </a:lnTo>
                <a:lnTo>
                  <a:pt x="19126" y="10029"/>
                </a:lnTo>
                <a:lnTo>
                  <a:pt x="16994" y="0"/>
                </a:lnTo>
                <a:lnTo>
                  <a:pt x="14741" y="10365"/>
                </a:lnTo>
                <a:lnTo>
                  <a:pt x="11355" y="22704"/>
                </a:lnTo>
                <a:lnTo>
                  <a:pt x="6539" y="35638"/>
                </a:lnTo>
                <a:lnTo>
                  <a:pt x="0" y="47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602620" y="1675941"/>
            <a:ext cx="2165618" cy="1258"/>
          </a:xfrm>
          <a:custGeom>
            <a:avLst/>
            <a:gdLst/>
            <a:ahLst/>
            <a:cxnLst/>
            <a:rect l="l" t="t" r="r" b="b"/>
            <a:pathLst>
              <a:path w="1092835" h="634">
                <a:moveTo>
                  <a:pt x="0" y="0"/>
                </a:moveTo>
                <a:lnTo>
                  <a:pt x="1092425" y="19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732897" y="1642307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C58C5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7537" y="811298"/>
            <a:ext cx="59268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785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Le</a:t>
            </a: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av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25168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-109" dirty="0">
                <a:solidFill>
                  <a:prstClr val="black"/>
                </a:solidFill>
                <a:latin typeface="Times"/>
                <a:cs typeface="Times"/>
              </a:rPr>
              <a:t>T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ops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913823" y="1276491"/>
            <a:ext cx="108218" cy="400155"/>
          </a:xfrm>
          <a:custGeom>
            <a:avLst/>
            <a:gdLst/>
            <a:ahLst/>
            <a:cxnLst/>
            <a:rect l="l" t="t" r="r" b="b"/>
            <a:pathLst>
              <a:path w="54610" h="201930">
                <a:moveTo>
                  <a:pt x="0" y="0"/>
                </a:moveTo>
                <a:lnTo>
                  <a:pt x="0" y="201582"/>
                </a:lnTo>
                <a:lnTo>
                  <a:pt x="54146" y="20158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986591" y="1642286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33654" y="1224113"/>
            <a:ext cx="2568367" cy="21959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95443" y="3477751"/>
            <a:ext cx="1662279" cy="30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982" b="1" spc="139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585" b="1" spc="129" dirty="0">
                <a:solidFill>
                  <a:srgbClr val="FFFFFF"/>
                </a:solidFill>
                <a:latin typeface="Times New Roman"/>
                <a:cs typeface="Times New Roman"/>
              </a:rPr>
              <a:t>IORE</a:t>
            </a:r>
            <a:r>
              <a:rPr sz="1585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585" b="1" spc="119" dirty="0">
                <a:solidFill>
                  <a:srgbClr val="FFFFFF"/>
                </a:solidFill>
                <a:latin typeface="Times New Roman"/>
                <a:cs typeface="Times New Roman"/>
              </a:rPr>
              <a:t>INE</a:t>
            </a:r>
            <a:r>
              <a:rPr sz="1585" b="1" spc="59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58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58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424747" y="1037962"/>
            <a:ext cx="1201723" cy="2359404"/>
          </a:xfrm>
          <a:custGeom>
            <a:avLst/>
            <a:gdLst/>
            <a:ahLst/>
            <a:cxnLst/>
            <a:rect l="l" t="t" r="r" b="b"/>
            <a:pathLst>
              <a:path w="606425" h="1190625">
                <a:moveTo>
                  <a:pt x="0" y="0"/>
                </a:moveTo>
                <a:lnTo>
                  <a:pt x="606281" y="0"/>
                </a:lnTo>
                <a:lnTo>
                  <a:pt x="606281" y="1190476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596780" y="3362538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341870" y="2458475"/>
            <a:ext cx="354854" cy="1148872"/>
          </a:xfrm>
          <a:custGeom>
            <a:avLst/>
            <a:gdLst/>
            <a:ahLst/>
            <a:cxnLst/>
            <a:rect l="l" t="t" r="r" b="b"/>
            <a:pathLst>
              <a:path w="179069" h="579755">
                <a:moveTo>
                  <a:pt x="0" y="0"/>
                </a:moveTo>
                <a:lnTo>
                  <a:pt x="0" y="579395"/>
                </a:lnTo>
                <a:lnTo>
                  <a:pt x="178794" y="579395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661647" y="3572963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762414" y="2380011"/>
            <a:ext cx="2373246" cy="724809"/>
          </a:xfrm>
          <a:custGeom>
            <a:avLst/>
            <a:gdLst/>
            <a:ahLst/>
            <a:cxnLst/>
            <a:rect l="l" t="t" r="r" b="b"/>
            <a:pathLst>
              <a:path w="1197610" h="365759">
                <a:moveTo>
                  <a:pt x="1197606" y="0"/>
                </a:moveTo>
                <a:lnTo>
                  <a:pt x="0" y="0"/>
                </a:lnTo>
                <a:lnTo>
                  <a:pt x="0" y="365154"/>
                </a:lnTo>
                <a:lnTo>
                  <a:pt x="1197606" y="365154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82373" y="2426641"/>
            <a:ext cx="2178201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Ba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g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asse &amp; trash are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25168" marR="10067">
              <a:lnSpc>
                <a:spcPct val="104200"/>
              </a:lnSpc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Rich in Carbo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h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ydrate &amp; don</a:t>
            </a:r>
            <a:r>
              <a:rPr sz="1288" spc="-30" dirty="0">
                <a:solidFill>
                  <a:srgbClr val="0000FF"/>
                </a:solidFill>
                <a:latin typeface="Times"/>
                <a:cs typeface="Times"/>
              </a:rPr>
              <a:t>’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t compete with food/feed demand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644736" y="3898943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4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644736" y="3898943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4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187333" y="4112965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3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187333" y="4112965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3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835421" y="3912598"/>
            <a:ext cx="3408864" cy="426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Bioene</a:t>
            </a:r>
            <a:r>
              <a:rPr sz="1387" spc="-30" dirty="0">
                <a:solidFill>
                  <a:prstClr val="black"/>
                </a:solidFill>
                <a:latin typeface="Times"/>
                <a:cs typeface="Times"/>
              </a:rPr>
              <a:t>r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gy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R="10067" algn="r">
              <a:spcBef>
                <a:spcPts val="20"/>
              </a:spcBef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Bioproducts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197850" y="2022468"/>
            <a:ext cx="0" cy="1434517"/>
          </a:xfrm>
          <a:custGeom>
            <a:avLst/>
            <a:gdLst/>
            <a:ahLst/>
            <a:cxnLst/>
            <a:rect l="l" t="t" r="r" b="b"/>
            <a:pathLst>
              <a:path h="723900">
                <a:moveTo>
                  <a:pt x="0" y="723614"/>
                </a:moveTo>
                <a:lnTo>
                  <a:pt x="0" y="0"/>
                </a:lnTo>
              </a:path>
            </a:pathLst>
          </a:custGeom>
          <a:ln w="10122">
            <a:solidFill>
              <a:srgbClr val="7F007F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427365" y="1938035"/>
            <a:ext cx="771368" cy="85568"/>
          </a:xfrm>
          <a:custGeom>
            <a:avLst/>
            <a:gdLst/>
            <a:ahLst/>
            <a:cxnLst/>
            <a:rect l="l" t="t" r="r" b="b"/>
            <a:pathLst>
              <a:path w="389255" h="43180">
                <a:moveTo>
                  <a:pt x="388809" y="42607"/>
                </a:moveTo>
                <a:lnTo>
                  <a:pt x="0" y="42607"/>
                </a:lnTo>
                <a:lnTo>
                  <a:pt x="0" y="0"/>
                </a:lnTo>
              </a:path>
            </a:pathLst>
          </a:custGeom>
          <a:ln w="10122">
            <a:solidFill>
              <a:srgbClr val="7F007F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386503" y="1859811"/>
            <a:ext cx="86826" cy="127093"/>
          </a:xfrm>
          <a:custGeom>
            <a:avLst/>
            <a:gdLst/>
            <a:ahLst/>
            <a:cxnLst/>
            <a:rect l="l" t="t" r="r" b="b"/>
            <a:pathLst>
              <a:path w="43814" h="64134">
                <a:moveTo>
                  <a:pt x="0" y="59836"/>
                </a:moveTo>
                <a:lnTo>
                  <a:pt x="10078" y="54162"/>
                </a:lnTo>
                <a:lnTo>
                  <a:pt x="20338" y="52644"/>
                </a:lnTo>
                <a:lnTo>
                  <a:pt x="31268" y="55782"/>
                </a:lnTo>
                <a:lnTo>
                  <a:pt x="43355" y="64078"/>
                </a:lnTo>
                <a:lnTo>
                  <a:pt x="36784" y="52927"/>
                </a:lnTo>
                <a:lnTo>
                  <a:pt x="23794" y="14600"/>
                </a:lnTo>
                <a:lnTo>
                  <a:pt x="20620" y="0"/>
                </a:lnTo>
                <a:lnTo>
                  <a:pt x="18484" y="10072"/>
                </a:lnTo>
                <a:lnTo>
                  <a:pt x="15530" y="21907"/>
                </a:lnTo>
                <a:lnTo>
                  <a:pt x="11580" y="34690"/>
                </a:lnTo>
                <a:lnTo>
                  <a:pt x="6462" y="47605"/>
                </a:lnTo>
                <a:lnTo>
                  <a:pt x="0" y="59836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888624" y="3755838"/>
            <a:ext cx="738651" cy="279353"/>
          </a:xfrm>
          <a:custGeom>
            <a:avLst/>
            <a:gdLst/>
            <a:ahLst/>
            <a:cxnLst/>
            <a:rect l="l" t="t" r="r" b="b"/>
            <a:pathLst>
              <a:path w="372745" h="140969">
                <a:moveTo>
                  <a:pt x="372228" y="0"/>
                </a:moveTo>
                <a:lnTo>
                  <a:pt x="372228" y="140790"/>
                </a:lnTo>
                <a:lnTo>
                  <a:pt x="0" y="14079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828448" y="4005433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47791" y="31829"/>
                </a:moveTo>
                <a:lnTo>
                  <a:pt x="41678" y="21450"/>
                </a:lnTo>
                <a:lnTo>
                  <a:pt x="41308" y="11141"/>
                </a:lnTo>
                <a:lnTo>
                  <a:pt x="47134" y="0"/>
                </a:lnTo>
                <a:lnTo>
                  <a:pt x="36274" y="5148"/>
                </a:lnTo>
                <a:lnTo>
                  <a:pt x="23186" y="9395"/>
                </a:lnTo>
                <a:lnTo>
                  <a:pt x="10029" y="12706"/>
                </a:lnTo>
                <a:lnTo>
                  <a:pt x="0" y="14838"/>
                </a:lnTo>
                <a:lnTo>
                  <a:pt x="10365" y="17090"/>
                </a:lnTo>
                <a:lnTo>
                  <a:pt x="22704" y="20475"/>
                </a:lnTo>
                <a:lnTo>
                  <a:pt x="35639" y="25290"/>
                </a:lnTo>
                <a:lnTo>
                  <a:pt x="47791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495993" y="3606647"/>
            <a:ext cx="283128" cy="444195"/>
          </a:xfrm>
          <a:custGeom>
            <a:avLst/>
            <a:gdLst/>
            <a:ahLst/>
            <a:cxnLst/>
            <a:rect l="l" t="t" r="r" b="b"/>
            <a:pathLst>
              <a:path w="142875" h="224155">
                <a:moveTo>
                  <a:pt x="0" y="0"/>
                </a:moveTo>
                <a:lnTo>
                  <a:pt x="142270" y="0"/>
                </a:lnTo>
                <a:lnTo>
                  <a:pt x="142270" y="22371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748518" y="4015432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41740"/>
      </p:ext>
    </p:extLst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4124" y="38866"/>
            <a:ext cx="736134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  <a:hlinkClick r:id="rId3" action="ppaction://hlinksldjump"/>
              </a:rPr>
              <a:t>Biorefinery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69910" y="0"/>
            <a:ext cx="4566547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00727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1651" y="817482"/>
            <a:ext cx="1016746" cy="441680"/>
          </a:xfrm>
          <a:custGeom>
            <a:avLst/>
            <a:gdLst/>
            <a:ahLst/>
            <a:cxnLst/>
            <a:rect l="l" t="t" r="r" b="b"/>
            <a:pathLst>
              <a:path w="513080" h="222884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1909"/>
                </a:lnTo>
                <a:lnTo>
                  <a:pt x="2043" y="186192"/>
                </a:lnTo>
                <a:lnTo>
                  <a:pt x="28033" y="217218"/>
                </a:lnTo>
                <a:lnTo>
                  <a:pt x="462012" y="222520"/>
                </a:lnTo>
                <a:lnTo>
                  <a:pt x="476294" y="220477"/>
                </a:lnTo>
                <a:lnTo>
                  <a:pt x="507321" y="194486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3679" y="838387"/>
            <a:ext cx="51214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10" marR="10067" indent="-30201">
              <a:lnSpc>
                <a:spcPts val="1605"/>
              </a:lnSpc>
            </a:pPr>
            <a:r>
              <a:rPr sz="1387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Sugar Cane</a:t>
            </a:r>
            <a:endParaRPr sz="1387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39287" y="2205094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0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3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8365" y="2218786"/>
            <a:ext cx="80282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Extraction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39287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4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3090" y="3502981"/>
            <a:ext cx="95382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Clarification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27101" y="3489310"/>
            <a:ext cx="1181589" cy="234053"/>
          </a:xfrm>
          <a:custGeom>
            <a:avLst/>
            <a:gdLst/>
            <a:ahLst/>
            <a:cxnLst/>
            <a:rect l="l" t="t" r="r" b="b"/>
            <a:pathLst>
              <a:path w="596265" h="11811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67477"/>
                </a:lnTo>
                <a:lnTo>
                  <a:pt x="2043" y="81759"/>
                </a:lnTo>
                <a:lnTo>
                  <a:pt x="28034" y="112786"/>
                </a:lnTo>
                <a:lnTo>
                  <a:pt x="545141" y="118088"/>
                </a:lnTo>
                <a:lnTo>
                  <a:pt x="559423" y="116045"/>
                </a:lnTo>
                <a:lnTo>
                  <a:pt x="590450" y="90054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6281" y="3502981"/>
            <a:ext cx="72229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Molasses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206373" y="0"/>
                </a:move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lnTo>
                  <a:pt x="206373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20611" y="4053598"/>
            <a:ext cx="817927" cy="817927"/>
          </a:xfrm>
          <a:custGeom>
            <a:avLst/>
            <a:gdLst/>
            <a:ahLst/>
            <a:cxnLst/>
            <a:rect l="l" t="t" r="r" b="b"/>
            <a:pathLst>
              <a:path w="412750" h="412750">
                <a:moveTo>
                  <a:pt x="412746" y="206373"/>
                </a:moveTo>
                <a:lnTo>
                  <a:pt x="206373" y="0"/>
                </a:lnTo>
                <a:lnTo>
                  <a:pt x="0" y="206373"/>
                </a:lnTo>
                <a:lnTo>
                  <a:pt x="206373" y="412746"/>
                </a:lnTo>
                <a:lnTo>
                  <a:pt x="412746" y="20637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4265" y="4340562"/>
            <a:ext cx="47062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Su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196967" y="0"/>
                </a:move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lnTo>
                  <a:pt x="196967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26966" y="4072239"/>
            <a:ext cx="781434" cy="781434"/>
          </a:xfrm>
          <a:custGeom>
            <a:avLst/>
            <a:gdLst/>
            <a:ahLst/>
            <a:cxnLst/>
            <a:rect l="l" t="t" r="r" b="b"/>
            <a:pathLst>
              <a:path w="394334" h="394335">
                <a:moveTo>
                  <a:pt x="393933" y="196967"/>
                </a:moveTo>
                <a:lnTo>
                  <a:pt x="196967" y="0"/>
                </a:lnTo>
                <a:lnTo>
                  <a:pt x="0" y="196967"/>
                </a:lnTo>
                <a:lnTo>
                  <a:pt x="196967" y="393934"/>
                </a:lnTo>
                <a:lnTo>
                  <a:pt x="393933" y="196967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1327" y="4359211"/>
            <a:ext cx="612816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Ethanol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51471" y="2188968"/>
            <a:ext cx="1181589" cy="266770"/>
          </a:xfrm>
          <a:custGeom>
            <a:avLst/>
            <a:gdLst/>
            <a:ahLst/>
            <a:cxnLst/>
            <a:rect l="l" t="t" r="r" b="b"/>
            <a:pathLst>
              <a:path w="596264" h="134619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3830"/>
                </a:lnTo>
                <a:lnTo>
                  <a:pt x="2043" y="98112"/>
                </a:lnTo>
                <a:lnTo>
                  <a:pt x="28034" y="129138"/>
                </a:lnTo>
                <a:lnTo>
                  <a:pt x="545141" y="134440"/>
                </a:lnTo>
                <a:lnTo>
                  <a:pt x="559423" y="132397"/>
                </a:lnTo>
                <a:lnTo>
                  <a:pt x="590450" y="10640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1218" y="2197770"/>
            <a:ext cx="641758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Ba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asse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29572" y="1261462"/>
            <a:ext cx="0" cy="880844"/>
          </a:xfrm>
          <a:custGeom>
            <a:avLst/>
            <a:gdLst/>
            <a:ahLst/>
            <a:cxnLst/>
            <a:rect l="l" t="t" r="r" b="b"/>
            <a:pathLst>
              <a:path h="444500">
                <a:moveTo>
                  <a:pt x="0" y="0"/>
                </a:moveTo>
                <a:lnTo>
                  <a:pt x="0" y="444335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00168" y="210744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29572" y="2442196"/>
            <a:ext cx="0" cy="985287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659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00168" y="3391739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222902" y="2322248"/>
            <a:ext cx="465589" cy="0"/>
          </a:xfrm>
          <a:custGeom>
            <a:avLst/>
            <a:gdLst/>
            <a:ahLst/>
            <a:cxnLst/>
            <a:rect l="l" t="t" r="r" b="b"/>
            <a:pathLst>
              <a:path w="234950">
                <a:moveTo>
                  <a:pt x="0" y="0"/>
                </a:moveTo>
                <a:lnTo>
                  <a:pt x="234879" y="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53821" y="2288579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70792" y="3606517"/>
            <a:ext cx="465589" cy="1258"/>
          </a:xfrm>
          <a:custGeom>
            <a:avLst/>
            <a:gdLst/>
            <a:ahLst/>
            <a:cxnLst/>
            <a:rect l="l" t="t" r="r" b="b"/>
            <a:pathLst>
              <a:path w="234950" h="635">
                <a:moveTo>
                  <a:pt x="234880" y="24"/>
                </a:moveTo>
                <a:lnTo>
                  <a:pt x="0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0617" y="3577114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59" h="32385">
                <a:moveTo>
                  <a:pt x="47789" y="31829"/>
                </a:moveTo>
                <a:lnTo>
                  <a:pt x="41678" y="21449"/>
                </a:lnTo>
                <a:lnTo>
                  <a:pt x="41309" y="11140"/>
                </a:lnTo>
                <a:lnTo>
                  <a:pt x="47136" y="0"/>
                </a:lnTo>
                <a:lnTo>
                  <a:pt x="36275" y="5147"/>
                </a:lnTo>
                <a:lnTo>
                  <a:pt x="23187" y="9393"/>
                </a:lnTo>
                <a:lnTo>
                  <a:pt x="10029" y="12702"/>
                </a:lnTo>
                <a:lnTo>
                  <a:pt x="0" y="14834"/>
                </a:lnTo>
                <a:lnTo>
                  <a:pt x="10364" y="17087"/>
                </a:lnTo>
                <a:lnTo>
                  <a:pt x="22704" y="20473"/>
                </a:lnTo>
                <a:lnTo>
                  <a:pt x="35638" y="25289"/>
                </a:lnTo>
                <a:lnTo>
                  <a:pt x="47789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29572" y="3726488"/>
            <a:ext cx="0" cy="26299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3" y="0"/>
                </a:moveTo>
                <a:lnTo>
                  <a:pt x="0" y="132631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00166" y="3954784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17195" y="3726488"/>
            <a:ext cx="1258" cy="281870"/>
          </a:xfrm>
          <a:custGeom>
            <a:avLst/>
            <a:gdLst/>
            <a:ahLst/>
            <a:cxnLst/>
            <a:rect l="l" t="t" r="r" b="b"/>
            <a:pathLst>
              <a:path w="634" h="142239">
                <a:moveTo>
                  <a:pt x="24" y="0"/>
                </a:moveTo>
                <a:lnTo>
                  <a:pt x="0" y="142039"/>
                </a:lnTo>
              </a:path>
            </a:pathLst>
          </a:custGeom>
          <a:ln w="50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7794" y="397343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4" h="48260">
                <a:moveTo>
                  <a:pt x="31829" y="0"/>
                </a:moveTo>
                <a:lnTo>
                  <a:pt x="21449" y="6110"/>
                </a:lnTo>
                <a:lnTo>
                  <a:pt x="11140" y="6479"/>
                </a:lnTo>
                <a:lnTo>
                  <a:pt x="0" y="651"/>
                </a:lnTo>
                <a:lnTo>
                  <a:pt x="5146" y="11512"/>
                </a:lnTo>
                <a:lnTo>
                  <a:pt x="9391" y="24601"/>
                </a:lnTo>
                <a:lnTo>
                  <a:pt x="12700" y="37759"/>
                </a:lnTo>
                <a:lnTo>
                  <a:pt x="14831" y="47788"/>
                </a:lnTo>
                <a:lnTo>
                  <a:pt x="17084" y="37424"/>
                </a:lnTo>
                <a:lnTo>
                  <a:pt x="20472" y="25085"/>
                </a:lnTo>
                <a:lnTo>
                  <a:pt x="25288" y="12150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136459" y="0"/>
                </a:moveTo>
                <a:lnTo>
                  <a:pt x="91603" y="6634"/>
                </a:lnTo>
                <a:lnTo>
                  <a:pt x="53624" y="25300"/>
                </a:lnTo>
                <a:lnTo>
                  <a:pt x="24368" y="53795"/>
                </a:lnTo>
                <a:lnTo>
                  <a:pt x="5678" y="89921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lnTo>
                  <a:pt x="258594" y="115153"/>
                </a:lnTo>
                <a:lnTo>
                  <a:pt x="247023" y="74361"/>
                </a:lnTo>
                <a:lnTo>
                  <a:pt x="223631" y="40247"/>
                </a:lnTo>
                <a:lnTo>
                  <a:pt x="190800" y="15194"/>
                </a:lnTo>
                <a:lnTo>
                  <a:pt x="150912" y="1582"/>
                </a:lnTo>
                <a:lnTo>
                  <a:pt x="136459" y="0"/>
                </a:lnTo>
                <a:close/>
              </a:path>
            </a:pathLst>
          </a:custGeom>
          <a:solidFill>
            <a:srgbClr val="FF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85431" y="1418638"/>
            <a:ext cx="514665" cy="515923"/>
          </a:xfrm>
          <a:custGeom>
            <a:avLst/>
            <a:gdLst/>
            <a:ahLst/>
            <a:cxnLst/>
            <a:rect l="l" t="t" r="r" b="b"/>
            <a:pathLst>
              <a:path w="259714" h="260350">
                <a:moveTo>
                  <a:pt x="259412" y="129823"/>
                </a:moveTo>
                <a:lnTo>
                  <a:pt x="252311" y="87334"/>
                </a:lnTo>
                <a:lnTo>
                  <a:pt x="232595" y="50729"/>
                </a:lnTo>
                <a:lnTo>
                  <a:pt x="202646" y="22391"/>
                </a:lnTo>
                <a:lnTo>
                  <a:pt x="164845" y="4701"/>
                </a:lnTo>
                <a:lnTo>
                  <a:pt x="136459" y="0"/>
                </a:lnTo>
                <a:lnTo>
                  <a:pt x="120857" y="739"/>
                </a:lnTo>
                <a:lnTo>
                  <a:pt x="78088" y="11628"/>
                </a:lnTo>
                <a:lnTo>
                  <a:pt x="42812" y="33814"/>
                </a:lnTo>
                <a:lnTo>
                  <a:pt x="16873" y="65098"/>
                </a:lnTo>
                <a:lnTo>
                  <a:pt x="2115" y="103278"/>
                </a:lnTo>
                <a:lnTo>
                  <a:pt x="0" y="117157"/>
                </a:lnTo>
                <a:lnTo>
                  <a:pt x="627" y="133446"/>
                </a:lnTo>
                <a:lnTo>
                  <a:pt x="10869" y="177694"/>
                </a:lnTo>
                <a:lnTo>
                  <a:pt x="32037" y="213876"/>
                </a:lnTo>
                <a:lnTo>
                  <a:pt x="62058" y="240529"/>
                </a:lnTo>
                <a:lnTo>
                  <a:pt x="98859" y="256187"/>
                </a:lnTo>
                <a:lnTo>
                  <a:pt x="126136" y="259794"/>
                </a:lnTo>
                <a:lnTo>
                  <a:pt x="141247" y="259004"/>
                </a:lnTo>
                <a:lnTo>
                  <a:pt x="182969" y="247729"/>
                </a:lnTo>
                <a:lnTo>
                  <a:pt x="217623" y="224883"/>
                </a:lnTo>
                <a:lnTo>
                  <a:pt x="243084" y="192762"/>
                </a:lnTo>
                <a:lnTo>
                  <a:pt x="257227" y="153658"/>
                </a:lnTo>
                <a:lnTo>
                  <a:pt x="259412" y="129823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1100" y="1572599"/>
            <a:ext cx="402672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CHP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30364" y="1456635"/>
            <a:ext cx="1016746" cy="439164"/>
          </a:xfrm>
          <a:custGeom>
            <a:avLst/>
            <a:gdLst/>
            <a:ahLst/>
            <a:cxnLst/>
            <a:rect l="l" t="t" r="r" b="b"/>
            <a:pathLst>
              <a:path w="513079" h="22161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     </a:lnTo>
                <a:lnTo>
                  <a:pt x="462012" y="221335"/>
                </a:lnTo>
                <a:lnTo>
                  <a:pt x="476294" y="219292"/>
                </a:lnTo>
                <a:lnTo>
                  <a:pt x="507321" y="193301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7019" y="1470346"/>
            <a:ext cx="80282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76761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Steam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341939" y="1996778"/>
            <a:ext cx="0" cy="190011"/>
          </a:xfrm>
          <a:custGeom>
            <a:avLst/>
            <a:gdLst/>
            <a:ahLst/>
            <a:cxnLst/>
            <a:rect l="l" t="t" r="r" b="b"/>
            <a:pathLst>
              <a:path h="95884">
                <a:moveTo>
                  <a:pt x="0" y="95500"/>
                </a:moveTo>
                <a:lnTo>
                  <a:pt x="8" y="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08280" y="1936603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59">
                <a:moveTo>
                  <a:pt x="0" y="47790"/>
                </a:moveTo>
                <a:lnTo>
                  <a:pt x="10379" y="41678"/>
                </a:lnTo>
                <a:lnTo>
                  <a:pt x="20689" y="41308"/>
                </a:lnTo>
                <a:lnTo>
                  <a:pt x="31829" y="47135"/>
                </a:lnTo>
                <a:lnTo>
                  <a:pt x="26682" y="36275"/>
                </a:lnTo>
                <a:lnTo>
                  <a:pt x="22435" y="23187"/>
                </a:lnTo>
                <a:lnTo>
                  <a:pt x="19126" y="10029"/>
                </a:lnTo>
                <a:lnTo>
                  <a:pt x="16994" y="0"/>
                </a:lnTo>
                <a:lnTo>
                  <a:pt x="14741" y="10365"/>
                </a:lnTo>
                <a:lnTo>
                  <a:pt x="11355" y="22704"/>
                </a:lnTo>
                <a:lnTo>
                  <a:pt x="6539" y="35638"/>
                </a:lnTo>
                <a:lnTo>
                  <a:pt x="0" y="47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602620" y="1675941"/>
            <a:ext cx="2165618" cy="1258"/>
          </a:xfrm>
          <a:custGeom>
            <a:avLst/>
            <a:gdLst/>
            <a:ahLst/>
            <a:cxnLst/>
            <a:rect l="l" t="t" r="r" b="b"/>
            <a:pathLst>
              <a:path w="1092835" h="634">
                <a:moveTo>
                  <a:pt x="0" y="0"/>
                </a:moveTo>
                <a:lnTo>
                  <a:pt x="1092425" y="19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732897" y="1642307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solidFill>
            <a:srgbClr val="C58C52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405791" y="802455"/>
            <a:ext cx="1016746" cy="471881"/>
          </a:xfrm>
          <a:custGeom>
            <a:avLst/>
            <a:gdLst/>
            <a:ahLst/>
            <a:cxnLst/>
            <a:rect l="l" t="t" r="r" b="b"/>
            <a:pathLst>
              <a:path w="513080" h="238125">
                <a:moveTo>
                  <a:pt x="462012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187077"/>
                </a:lnTo>
                <a:lnTo>
                  <a:pt x="2043" y="201359"/>
                </a:lnTo>
                <a:lnTo>
                  <a:pt x="28034" y="232386"/>
                </a:lnTo>
                <a:lnTo>
                  <a:pt x="462012" y="237688"/>
                </a:lnTo>
                <a:lnTo>
                  <a:pt x="476294" y="235644"/>
                </a:lnTo>
                <a:lnTo>
                  <a:pt x="507321" y="209654"/>
                </a:lnTo>
                <a:lnTo>
                  <a:pt x="512623" y="50610"/>
                </a:lnTo>
                <a:lnTo>
                  <a:pt x="510580" y="36328"/>
                </a:lnTo>
                <a:lnTo>
                  <a:pt x="484589" y="5302"/>
                </a:lnTo>
                <a:lnTo>
                  <a:pt x="462012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7537" y="811298"/>
            <a:ext cx="592682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785">
              <a:lnSpc>
                <a:spcPts val="1635"/>
              </a:lnSpc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Le</a:t>
            </a: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av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25168">
              <a:lnSpc>
                <a:spcPts val="1635"/>
              </a:lnSpc>
            </a:pP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-109" dirty="0">
                <a:solidFill>
                  <a:prstClr val="black"/>
                </a:solidFill>
                <a:latin typeface="Times"/>
                <a:cs typeface="Times"/>
              </a:rPr>
              <a:t>T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ops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913823" y="1276491"/>
            <a:ext cx="108218" cy="400155"/>
          </a:xfrm>
          <a:custGeom>
            <a:avLst/>
            <a:gdLst/>
            <a:ahLst/>
            <a:cxnLst/>
            <a:rect l="l" t="t" r="r" b="b"/>
            <a:pathLst>
              <a:path w="54610" h="201930">
                <a:moveTo>
                  <a:pt x="0" y="0"/>
                </a:moveTo>
                <a:lnTo>
                  <a:pt x="0" y="201582"/>
                </a:lnTo>
                <a:lnTo>
                  <a:pt x="54146" y="201582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986591" y="1642286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4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33654" y="1224113"/>
            <a:ext cx="2568367" cy="21959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759237" y="3460111"/>
            <a:ext cx="1734004" cy="293195"/>
          </a:xfrm>
          <a:custGeom>
            <a:avLst/>
            <a:gdLst/>
            <a:ahLst/>
            <a:cxnLst/>
            <a:rect l="l" t="t" r="r" b="b"/>
            <a:pathLst>
              <a:path w="875029" h="147955">
                <a:moveTo>
                  <a:pt x="824174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97022"/>
                </a:lnTo>
                <a:lnTo>
                  <a:pt x="2043" y="111305"/>
                </a:lnTo>
                <a:lnTo>
                  <a:pt x="28034" y="142331"/>
                </a:lnTo>
                <a:lnTo>
                  <a:pt x="824174" y="147633"/>
                </a:lnTo>
                <a:lnTo>
                  <a:pt x="838456" y="145590"/>
                </a:lnTo>
                <a:lnTo>
                  <a:pt x="869483" y="119599"/>
                </a:lnTo>
                <a:lnTo>
                  <a:pt x="874785" y="50610"/>
                </a:lnTo>
                <a:lnTo>
                  <a:pt x="872742" y="36328"/>
                </a:lnTo>
                <a:lnTo>
                  <a:pt x="846751" y="5302"/>
                </a:lnTo>
                <a:lnTo>
                  <a:pt x="824174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95443" y="3477751"/>
            <a:ext cx="1662279" cy="30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982" b="1" spc="139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585" b="1" spc="129" dirty="0">
                <a:solidFill>
                  <a:srgbClr val="FFFFFF"/>
                </a:solidFill>
                <a:latin typeface="Times New Roman"/>
                <a:cs typeface="Times New Roman"/>
              </a:rPr>
              <a:t>IORE</a:t>
            </a:r>
            <a:r>
              <a:rPr sz="1585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585" b="1" spc="119" dirty="0">
                <a:solidFill>
                  <a:srgbClr val="FFFFFF"/>
                </a:solidFill>
                <a:latin typeface="Times New Roman"/>
                <a:cs typeface="Times New Roman"/>
              </a:rPr>
              <a:t>INE</a:t>
            </a:r>
            <a:r>
              <a:rPr sz="1585" b="1" spc="59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585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58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424747" y="1037962"/>
            <a:ext cx="1201723" cy="2359404"/>
          </a:xfrm>
          <a:custGeom>
            <a:avLst/>
            <a:gdLst/>
            <a:ahLst/>
            <a:cxnLst/>
            <a:rect l="l" t="t" r="r" b="b"/>
            <a:pathLst>
              <a:path w="606425" h="1190625">
                <a:moveTo>
                  <a:pt x="0" y="0"/>
                </a:moveTo>
                <a:lnTo>
                  <a:pt x="606281" y="0"/>
                </a:lnTo>
                <a:lnTo>
                  <a:pt x="606281" y="1190476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596780" y="3362538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341870" y="2458475"/>
            <a:ext cx="354854" cy="1148872"/>
          </a:xfrm>
          <a:custGeom>
            <a:avLst/>
            <a:gdLst/>
            <a:ahLst/>
            <a:cxnLst/>
            <a:rect l="l" t="t" r="r" b="b"/>
            <a:pathLst>
              <a:path w="179069" h="579755">
                <a:moveTo>
                  <a:pt x="0" y="0"/>
                </a:moveTo>
                <a:lnTo>
                  <a:pt x="0" y="579395"/>
                </a:lnTo>
                <a:lnTo>
                  <a:pt x="178794" y="579395"/>
                </a:lnTo>
              </a:path>
            </a:pathLst>
          </a:custGeom>
          <a:ln w="506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661647" y="3572963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0" y="0"/>
                </a:moveTo>
                <a:lnTo>
                  <a:pt x="6112" y="10379"/>
                </a:lnTo>
                <a:lnTo>
                  <a:pt x="6482" y="20688"/>
                </a:lnTo>
                <a:lnTo>
                  <a:pt x="656" y="31829"/>
                </a:lnTo>
                <a:lnTo>
                  <a:pt x="11516" y="26681"/>
                </a:lnTo>
                <a:lnTo>
                  <a:pt x="24604" y="22434"/>
                </a:lnTo>
                <a:lnTo>
                  <a:pt x="37762" y="19123"/>
                </a:lnTo>
                <a:lnTo>
                  <a:pt x="47791" y="16991"/>
                </a:lnTo>
                <a:lnTo>
                  <a:pt x="37426" y="14739"/>
                </a:lnTo>
                <a:lnTo>
                  <a:pt x="25086" y="11353"/>
                </a:lnTo>
                <a:lnTo>
                  <a:pt x="12151" y="65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762414" y="2380011"/>
            <a:ext cx="2373246" cy="724809"/>
          </a:xfrm>
          <a:custGeom>
            <a:avLst/>
            <a:gdLst/>
            <a:ahLst/>
            <a:cxnLst/>
            <a:rect l="l" t="t" r="r" b="b"/>
            <a:pathLst>
              <a:path w="1197610" h="365759">
                <a:moveTo>
                  <a:pt x="1197606" y="0"/>
                </a:moveTo>
                <a:lnTo>
                  <a:pt x="0" y="0"/>
                </a:lnTo>
                <a:lnTo>
                  <a:pt x="0" y="365154"/>
                </a:lnTo>
                <a:lnTo>
                  <a:pt x="1197606" y="365154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82373" y="2426641"/>
            <a:ext cx="2178201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Ba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g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asse &amp; trash are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25168" marR="10067">
              <a:lnSpc>
                <a:spcPct val="104200"/>
              </a:lnSpc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Rich in Carbo</a:t>
            </a:r>
            <a:r>
              <a:rPr sz="1288" spc="-10" dirty="0">
                <a:solidFill>
                  <a:srgbClr val="0000FF"/>
                </a:solidFill>
                <a:latin typeface="Times"/>
                <a:cs typeface="Times"/>
              </a:rPr>
              <a:t>h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ydrate &amp; don</a:t>
            </a:r>
            <a:r>
              <a:rPr sz="1288" spc="-30" dirty="0">
                <a:solidFill>
                  <a:srgbClr val="0000FF"/>
                </a:solidFill>
                <a:latin typeface="Times"/>
                <a:cs typeface="Times"/>
              </a:rPr>
              <a:t>’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t compete with food/feed demand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644736" y="3898943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4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644736" y="3898943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4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187333" y="4112965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3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187333" y="4112965"/>
            <a:ext cx="1181589" cy="271803"/>
          </a:xfrm>
          <a:custGeom>
            <a:avLst/>
            <a:gdLst/>
            <a:ahLst/>
            <a:cxnLst/>
            <a:rect l="l" t="t" r="r" b="b"/>
            <a:pathLst>
              <a:path w="596264" h="137160">
                <a:moveTo>
                  <a:pt x="545141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6289"/>
                </a:lnTo>
                <a:lnTo>
                  <a:pt x="2043" y="100572"/>
                </a:lnTo>
                <a:lnTo>
                  <a:pt x="28033" y="131598"/>
                </a:lnTo>
                <a:lnTo>
                  <a:pt x="545141" y="136900"/>
                </a:lnTo>
                <a:lnTo>
                  <a:pt x="559423" y="134857"/>
                </a:lnTo>
                <a:lnTo>
                  <a:pt x="590450" y="108866"/>
                </a:lnTo>
                <a:lnTo>
                  <a:pt x="595752" y="50610"/>
                </a:lnTo>
                <a:lnTo>
                  <a:pt x="593709" y="36328"/>
                </a:lnTo>
                <a:lnTo>
                  <a:pt x="567718" y="5302"/>
                </a:lnTo>
                <a:lnTo>
                  <a:pt x="545141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835421" y="3912598"/>
            <a:ext cx="3408864" cy="426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Bioene</a:t>
            </a:r>
            <a:r>
              <a:rPr sz="1387" spc="-30" dirty="0">
                <a:solidFill>
                  <a:prstClr val="black"/>
                </a:solidFill>
                <a:latin typeface="Times"/>
                <a:cs typeface="Times"/>
              </a:rPr>
              <a:t>r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gy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R="10067" algn="r">
              <a:spcBef>
                <a:spcPts val="20"/>
              </a:spcBef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Bioproducts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197850" y="2022468"/>
            <a:ext cx="0" cy="1434517"/>
          </a:xfrm>
          <a:custGeom>
            <a:avLst/>
            <a:gdLst/>
            <a:ahLst/>
            <a:cxnLst/>
            <a:rect l="l" t="t" r="r" b="b"/>
            <a:pathLst>
              <a:path h="723900">
                <a:moveTo>
                  <a:pt x="0" y="723614"/>
                </a:moveTo>
                <a:lnTo>
                  <a:pt x="0" y="0"/>
                </a:lnTo>
              </a:path>
            </a:pathLst>
          </a:custGeom>
          <a:ln w="10122">
            <a:solidFill>
              <a:srgbClr val="7F007F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427365" y="1938035"/>
            <a:ext cx="771368" cy="85568"/>
          </a:xfrm>
          <a:custGeom>
            <a:avLst/>
            <a:gdLst/>
            <a:ahLst/>
            <a:cxnLst/>
            <a:rect l="l" t="t" r="r" b="b"/>
            <a:pathLst>
              <a:path w="389255" h="43180">
                <a:moveTo>
                  <a:pt x="388809" y="42607"/>
                </a:moveTo>
                <a:lnTo>
                  <a:pt x="0" y="42607"/>
                </a:lnTo>
                <a:lnTo>
                  <a:pt x="0" y="0"/>
                </a:lnTo>
              </a:path>
            </a:pathLst>
          </a:custGeom>
          <a:ln w="10122">
            <a:solidFill>
              <a:srgbClr val="7F007F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386503" y="1859811"/>
            <a:ext cx="86826" cy="127093"/>
          </a:xfrm>
          <a:custGeom>
            <a:avLst/>
            <a:gdLst/>
            <a:ahLst/>
            <a:cxnLst/>
            <a:rect l="l" t="t" r="r" b="b"/>
            <a:pathLst>
              <a:path w="43814" h="64134">
                <a:moveTo>
                  <a:pt x="0" y="59836"/>
                </a:moveTo>
                <a:lnTo>
                  <a:pt x="10078" y="54162"/>
                </a:lnTo>
                <a:lnTo>
                  <a:pt x="20338" y="52644"/>
                </a:lnTo>
                <a:lnTo>
                  <a:pt x="31268" y="55782"/>
                </a:lnTo>
                <a:lnTo>
                  <a:pt x="43355" y="64078"/>
                </a:lnTo>
                <a:lnTo>
                  <a:pt x="36784" y="52927"/>
                </a:lnTo>
                <a:lnTo>
                  <a:pt x="23794" y="14600"/>
                </a:lnTo>
                <a:lnTo>
                  <a:pt x="20620" y="0"/>
                </a:lnTo>
                <a:lnTo>
                  <a:pt x="18484" y="10072"/>
                </a:lnTo>
                <a:lnTo>
                  <a:pt x="15530" y="21907"/>
                </a:lnTo>
                <a:lnTo>
                  <a:pt x="11580" y="34690"/>
                </a:lnTo>
                <a:lnTo>
                  <a:pt x="6462" y="47605"/>
                </a:lnTo>
                <a:lnTo>
                  <a:pt x="0" y="59836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888624" y="3755838"/>
            <a:ext cx="738651" cy="279353"/>
          </a:xfrm>
          <a:custGeom>
            <a:avLst/>
            <a:gdLst/>
            <a:ahLst/>
            <a:cxnLst/>
            <a:rect l="l" t="t" r="r" b="b"/>
            <a:pathLst>
              <a:path w="372745" h="140969">
                <a:moveTo>
                  <a:pt x="372228" y="0"/>
                </a:moveTo>
                <a:lnTo>
                  <a:pt x="372228" y="140790"/>
                </a:lnTo>
                <a:lnTo>
                  <a:pt x="0" y="14079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828448" y="4005433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47791" y="31829"/>
                </a:moveTo>
                <a:lnTo>
                  <a:pt x="41678" y="21450"/>
                </a:lnTo>
                <a:lnTo>
                  <a:pt x="41308" y="11141"/>
                </a:lnTo>
                <a:lnTo>
                  <a:pt x="47134" y="0"/>
                </a:lnTo>
                <a:lnTo>
                  <a:pt x="36274" y="5148"/>
                </a:lnTo>
                <a:lnTo>
                  <a:pt x="23186" y="9395"/>
                </a:lnTo>
                <a:lnTo>
                  <a:pt x="10029" y="12706"/>
                </a:lnTo>
                <a:lnTo>
                  <a:pt x="0" y="14838"/>
                </a:lnTo>
                <a:lnTo>
                  <a:pt x="10365" y="17090"/>
                </a:lnTo>
                <a:lnTo>
                  <a:pt x="22704" y="20475"/>
                </a:lnTo>
                <a:lnTo>
                  <a:pt x="35639" y="25290"/>
                </a:lnTo>
                <a:lnTo>
                  <a:pt x="47791" y="31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7495993" y="3606647"/>
            <a:ext cx="283128" cy="444195"/>
          </a:xfrm>
          <a:custGeom>
            <a:avLst/>
            <a:gdLst/>
            <a:ahLst/>
            <a:cxnLst/>
            <a:rect l="l" t="t" r="r" b="b"/>
            <a:pathLst>
              <a:path w="142875" h="224155">
                <a:moveTo>
                  <a:pt x="0" y="0"/>
                </a:moveTo>
                <a:lnTo>
                  <a:pt x="142270" y="0"/>
                </a:lnTo>
                <a:lnTo>
                  <a:pt x="142270" y="223710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748518" y="4015432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2"/>
                </a:lnTo>
                <a:lnTo>
                  <a:pt x="11141" y="6482"/>
                </a:lnTo>
                <a:lnTo>
                  <a:pt x="0" y="656"/>
                </a:lnTo>
                <a:lnTo>
                  <a:pt x="5148" y="11516"/>
                </a:lnTo>
                <a:lnTo>
                  <a:pt x="9395" y="24604"/>
                </a:lnTo>
                <a:lnTo>
                  <a:pt x="12706" y="37762"/>
                </a:lnTo>
                <a:lnTo>
                  <a:pt x="14838" y="47791"/>
                </a:lnTo>
                <a:lnTo>
                  <a:pt x="17090" y="37426"/>
                </a:lnTo>
                <a:lnTo>
                  <a:pt x="20475" y="25086"/>
                </a:lnTo>
                <a:lnTo>
                  <a:pt x="25290" y="12151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480097" y="4783674"/>
            <a:ext cx="1510018" cy="1070855"/>
          </a:xfrm>
          <a:custGeom>
            <a:avLst/>
            <a:gdLst/>
            <a:ahLst/>
            <a:cxnLst/>
            <a:rect l="l" t="t" r="r" b="b"/>
            <a:pathLst>
              <a:path w="762000" h="540385">
                <a:moveTo>
                  <a:pt x="711400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489576"/>
                </a:lnTo>
                <a:lnTo>
                  <a:pt x="2043" y="503858"/>
                </a:lnTo>
                <a:lnTo>
                  <a:pt x="28034" y="534885"/>
                </a:lnTo>
                <a:lnTo>
                  <a:pt x="711400" y="540187"/>
                </a:lnTo>
                <a:lnTo>
                  <a:pt x="725682" y="538144"/>
                </a:lnTo>
                <a:lnTo>
                  <a:pt x="756708" y="512153"/>
                </a:lnTo>
                <a:lnTo>
                  <a:pt x="762010" y="50610"/>
                </a:lnTo>
                <a:lnTo>
                  <a:pt x="759967" y="36328"/>
                </a:lnTo>
                <a:lnTo>
                  <a:pt x="733976" y="5302"/>
                </a:lnTo>
                <a:lnTo>
                  <a:pt x="711400" y="0"/>
                </a:lnTo>
                <a:close/>
              </a:path>
            </a:pathLst>
          </a:custGeom>
          <a:solidFill>
            <a:srgbClr val="7F7F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480097" y="4783674"/>
            <a:ext cx="1510018" cy="1070855"/>
          </a:xfrm>
          <a:custGeom>
            <a:avLst/>
            <a:gdLst/>
            <a:ahLst/>
            <a:cxnLst/>
            <a:rect l="l" t="t" r="r" b="b"/>
            <a:pathLst>
              <a:path w="762000" h="540385">
                <a:moveTo>
                  <a:pt x="711400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3"/>
                </a:lnTo>
                <a:lnTo>
                  <a:pt x="0" y="489576"/>
                </a:lnTo>
                <a:lnTo>
                  <a:pt x="2043" y="503858"/>
                </a:lnTo>
                <a:lnTo>
                  <a:pt x="28034" y="534885"/>
                </a:lnTo>
                <a:lnTo>
                  <a:pt x="711400" y="540187"/>
                </a:lnTo>
                <a:lnTo>
                  <a:pt x="725682" y="538144"/>
                </a:lnTo>
                <a:lnTo>
                  <a:pt x="756708" y="512153"/>
                </a:lnTo>
                <a:lnTo>
                  <a:pt x="762010" y="50610"/>
                </a:lnTo>
                <a:lnTo>
                  <a:pt x="759967" y="36328"/>
                </a:lnTo>
                <a:lnTo>
                  <a:pt x="733976" y="5302"/>
                </a:lnTo>
                <a:lnTo>
                  <a:pt x="711400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509812" y="4797318"/>
            <a:ext cx="1152647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-liquid/</a:t>
            </a: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aseous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509812" y="5007934"/>
            <a:ext cx="1374117" cy="2134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transport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biofuels,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09813" y="5218553"/>
            <a:ext cx="922370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680" indent="-114513">
              <a:lnSpc>
                <a:spcPts val="166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3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heat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3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solid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fuels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022843" y="4663144"/>
            <a:ext cx="1510018" cy="1740296"/>
          </a:xfrm>
          <a:custGeom>
            <a:avLst/>
            <a:gdLst/>
            <a:ahLst/>
            <a:cxnLst/>
            <a:rect l="l" t="t" r="r" b="b"/>
            <a:pathLst>
              <a:path w="762000" h="878205">
                <a:moveTo>
                  <a:pt x="711400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27240"/>
                </a:lnTo>
                <a:lnTo>
                  <a:pt x="2043" y="841522"/>
                </a:lnTo>
                <a:lnTo>
                  <a:pt x="28033" y="872549"/>
                </a:lnTo>
                <a:lnTo>
                  <a:pt x="711400" y="877851"/>
                </a:lnTo>
                <a:lnTo>
                  <a:pt x="725682" y="875808"/>
                </a:lnTo>
                <a:lnTo>
                  <a:pt x="756708" y="849817"/>
                </a:lnTo>
                <a:lnTo>
                  <a:pt x="762010" y="50610"/>
                </a:lnTo>
                <a:lnTo>
                  <a:pt x="759967" y="36328"/>
                </a:lnTo>
                <a:lnTo>
                  <a:pt x="733976" y="5302"/>
                </a:lnTo>
                <a:lnTo>
                  <a:pt x="711400" y="0"/>
                </a:lnTo>
                <a:close/>
              </a:path>
            </a:pathLst>
          </a:custGeom>
          <a:solidFill>
            <a:srgbClr val="7F7F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022843" y="4663144"/>
            <a:ext cx="1510018" cy="1740296"/>
          </a:xfrm>
          <a:custGeom>
            <a:avLst/>
            <a:gdLst/>
            <a:ahLst/>
            <a:cxnLst/>
            <a:rect l="l" t="t" r="r" b="b"/>
            <a:pathLst>
              <a:path w="762000" h="878205">
                <a:moveTo>
                  <a:pt x="711400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827240"/>
                </a:lnTo>
                <a:lnTo>
                  <a:pt x="2043" y="841522"/>
                </a:lnTo>
                <a:lnTo>
                  <a:pt x="28033" y="872549"/>
                </a:lnTo>
                <a:lnTo>
                  <a:pt x="711400" y="877851"/>
                </a:lnTo>
                <a:lnTo>
                  <a:pt x="725682" y="875808"/>
                </a:lnTo>
                <a:lnTo>
                  <a:pt x="756708" y="849817"/>
                </a:lnTo>
                <a:lnTo>
                  <a:pt x="762010" y="50610"/>
                </a:lnTo>
                <a:lnTo>
                  <a:pt x="759967" y="36328"/>
                </a:lnTo>
                <a:lnTo>
                  <a:pt x="733976" y="5302"/>
                </a:lnTo>
                <a:lnTo>
                  <a:pt x="711400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052531" y="4676793"/>
            <a:ext cx="1314974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049" indent="-115769">
              <a:lnSpc>
                <a:spcPts val="1665"/>
              </a:lnSpc>
              <a:buFont typeface="Times"/>
              <a:buChar char="-"/>
              <a:tabLst>
                <a:tab pos="195049" algn="l"/>
              </a:tabLst>
            </a:pP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b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ulk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chemicals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5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-20" dirty="0">
                <a:solidFill>
                  <a:prstClr val="black"/>
                </a:solidFill>
                <a:latin typeface="Times"/>
                <a:cs typeface="Times"/>
              </a:rPr>
              <a:t>fine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chemicals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5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animal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feed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5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food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5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biomaterials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55"/>
              </a:lnSpc>
              <a:buFont typeface="Times"/>
              <a:buChar char="-"/>
              <a:tabLst>
                <a:tab pos="140939" algn="l"/>
              </a:tabLst>
            </a:pP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fertilizer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35"/>
              </a:lnSpc>
              <a:buFont typeface="Times"/>
              <a:buChar char="-"/>
              <a:tabLst>
                <a:tab pos="140939" algn="l"/>
              </a:tabLst>
            </a:pP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pulp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2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387" spc="7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paper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  <a:p>
            <a:pPr marL="139680" indent="-114513">
              <a:lnSpc>
                <a:spcPts val="1635"/>
              </a:lnSpc>
              <a:buFont typeface="Times"/>
              <a:buChar char="-"/>
              <a:tabLst>
                <a:tab pos="140939" algn="l"/>
              </a:tabLst>
            </a:pPr>
            <a:r>
              <a:rPr sz="1387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387" spc="10" dirty="0">
                <a:solidFill>
                  <a:prstClr val="black"/>
                </a:solidFill>
                <a:latin typeface="Times"/>
                <a:cs typeface="Times"/>
              </a:rPr>
              <a:t>ases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5235161" y="4173426"/>
            <a:ext cx="1258" cy="547382"/>
          </a:xfrm>
          <a:custGeom>
            <a:avLst/>
            <a:gdLst/>
            <a:ahLst/>
            <a:cxnLst/>
            <a:rect l="l" t="t" r="r" b="b"/>
            <a:pathLst>
              <a:path w="635" h="276225">
                <a:moveTo>
                  <a:pt x="0" y="0"/>
                </a:moveTo>
                <a:lnTo>
                  <a:pt x="31" y="276175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205815" y="4686174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0" y="6113"/>
                </a:lnTo>
                <a:lnTo>
                  <a:pt x="11141" y="6484"/>
                </a:lnTo>
                <a:lnTo>
                  <a:pt x="0" y="659"/>
                </a:lnTo>
                <a:lnTo>
                  <a:pt x="5149" y="11519"/>
                </a:lnTo>
                <a:lnTo>
                  <a:pt x="9397" y="24606"/>
                </a:lnTo>
                <a:lnTo>
                  <a:pt x="12709" y="37763"/>
                </a:lnTo>
                <a:lnTo>
                  <a:pt x="14842" y="47792"/>
                </a:lnTo>
                <a:lnTo>
                  <a:pt x="17093" y="37427"/>
                </a:lnTo>
                <a:lnTo>
                  <a:pt x="20478" y="25087"/>
                </a:lnTo>
                <a:lnTo>
                  <a:pt x="25291" y="12152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7778050" y="4387461"/>
            <a:ext cx="1258" cy="213919"/>
          </a:xfrm>
          <a:custGeom>
            <a:avLst/>
            <a:gdLst/>
            <a:ahLst/>
            <a:cxnLst/>
            <a:rect l="l" t="t" r="r" b="b"/>
            <a:pathLst>
              <a:path w="635" h="107950">
                <a:moveTo>
                  <a:pt x="0" y="0"/>
                </a:moveTo>
                <a:lnTo>
                  <a:pt x="34" y="107339"/>
                </a:lnTo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7748702" y="4565630"/>
            <a:ext cx="64174" cy="95634"/>
          </a:xfrm>
          <a:custGeom>
            <a:avLst/>
            <a:gdLst/>
            <a:ahLst/>
            <a:cxnLst/>
            <a:rect l="l" t="t" r="r" b="b"/>
            <a:pathLst>
              <a:path w="32385" h="48260">
                <a:moveTo>
                  <a:pt x="31829" y="0"/>
                </a:moveTo>
                <a:lnTo>
                  <a:pt x="21451" y="6115"/>
                </a:lnTo>
                <a:lnTo>
                  <a:pt x="11142" y="6488"/>
                </a:lnTo>
                <a:lnTo>
                  <a:pt x="0" y="666"/>
                </a:lnTo>
                <a:lnTo>
                  <a:pt x="5151" y="11524"/>
                </a:lnTo>
                <a:lnTo>
                  <a:pt x="9402" y="24611"/>
                </a:lnTo>
                <a:lnTo>
                  <a:pt x="12717" y="37767"/>
                </a:lnTo>
                <a:lnTo>
                  <a:pt x="14852" y="47796"/>
                </a:lnTo>
                <a:lnTo>
                  <a:pt x="17101" y="37430"/>
                </a:lnTo>
                <a:lnTo>
                  <a:pt x="20483" y="25090"/>
                </a:lnTo>
                <a:lnTo>
                  <a:pt x="25294" y="12153"/>
                </a:lnTo>
                <a:lnTo>
                  <a:pt x="31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606894" y="5920309"/>
            <a:ext cx="1757911" cy="680767"/>
          </a:xfrm>
          <a:custGeom>
            <a:avLst/>
            <a:gdLst/>
            <a:ahLst/>
            <a:cxnLst/>
            <a:rect l="l" t="t" r="r" b="b"/>
            <a:pathLst>
              <a:path w="887094" h="343535">
                <a:moveTo>
                  <a:pt x="836093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292784"/>
                </a:lnTo>
                <a:lnTo>
                  <a:pt x="2043" y="307066"/>
                </a:lnTo>
                <a:lnTo>
                  <a:pt x="28033" y="338093"/>
                </a:lnTo>
                <a:lnTo>
                  <a:pt x="836093" y="343395"/>
                </a:lnTo>
                <a:lnTo>
                  <a:pt x="850376" y="341352"/>
                </a:lnTo>
                <a:lnTo>
                  <a:pt x="881402" y="315361"/>
                </a:lnTo>
                <a:lnTo>
                  <a:pt x="886704" y="50610"/>
                </a:lnTo>
                <a:lnTo>
                  <a:pt x="884661" y="36328"/>
                </a:lnTo>
                <a:lnTo>
                  <a:pt x="858670" y="5302"/>
                </a:lnTo>
                <a:lnTo>
                  <a:pt x="836093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606894" y="5920309"/>
            <a:ext cx="1757911" cy="680767"/>
          </a:xfrm>
          <a:custGeom>
            <a:avLst/>
            <a:gdLst/>
            <a:ahLst/>
            <a:cxnLst/>
            <a:rect l="l" t="t" r="r" b="b"/>
            <a:pathLst>
              <a:path w="887094" h="343535">
                <a:moveTo>
                  <a:pt x="836093" y="0"/>
                </a:moveTo>
                <a:lnTo>
                  <a:pt x="50610" y="0"/>
                </a:lnTo>
                <a:lnTo>
                  <a:pt x="36328" y="2043"/>
                </a:lnTo>
                <a:lnTo>
                  <a:pt x="5302" y="28034"/>
                </a:lnTo>
                <a:lnTo>
                  <a:pt x="0" y="292784"/>
                </a:lnTo>
                <a:lnTo>
                  <a:pt x="2043" y="307066"/>
                </a:lnTo>
                <a:lnTo>
                  <a:pt x="28033" y="338093"/>
                </a:lnTo>
                <a:lnTo>
                  <a:pt x="836093" y="343395"/>
                </a:lnTo>
                <a:lnTo>
                  <a:pt x="850376" y="341352"/>
                </a:lnTo>
                <a:lnTo>
                  <a:pt x="881402" y="315361"/>
                </a:lnTo>
                <a:lnTo>
                  <a:pt x="886704" y="50610"/>
                </a:lnTo>
                <a:lnTo>
                  <a:pt x="884661" y="36328"/>
                </a:lnTo>
                <a:lnTo>
                  <a:pt x="858670" y="5302"/>
                </a:lnTo>
                <a:lnTo>
                  <a:pt x="836093" y="0"/>
                </a:lnTo>
                <a:close/>
              </a:path>
            </a:pathLst>
          </a:custGeom>
          <a:ln w="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823724" y="5933959"/>
            <a:ext cx="132378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909" marR="10067" algn="ctr">
              <a:lnSpc>
                <a:spcPts val="1605"/>
              </a:lnSpc>
            </a:pP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tens</a:t>
            </a:r>
            <a:r>
              <a:rPr sz="1387" spc="79" dirty="0">
                <a:solidFill>
                  <a:srgbClr val="3F003F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of</a:t>
            </a:r>
            <a:r>
              <a:rPr sz="1387" spc="79" dirty="0">
                <a:solidFill>
                  <a:srgbClr val="3F003F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thousands of</a:t>
            </a:r>
            <a:r>
              <a:rPr sz="1387" spc="79" dirty="0">
                <a:solidFill>
                  <a:srgbClr val="3F003F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man-years</a:t>
            </a:r>
            <a:r>
              <a:rPr sz="1387" spc="79" dirty="0">
                <a:solidFill>
                  <a:srgbClr val="3F003F"/>
                </a:solidFill>
                <a:latin typeface="Times"/>
                <a:cs typeface="Times"/>
              </a:rPr>
              <a:t> </a:t>
            </a: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of empl</a:t>
            </a:r>
            <a:r>
              <a:rPr sz="1387" spc="-10" dirty="0">
                <a:solidFill>
                  <a:srgbClr val="3F003F"/>
                </a:solidFill>
                <a:latin typeface="Times"/>
                <a:cs typeface="Times"/>
              </a:rPr>
              <a:t>o</a:t>
            </a:r>
            <a:r>
              <a:rPr sz="1387" spc="10" dirty="0">
                <a:solidFill>
                  <a:srgbClr val="3F003F"/>
                </a:solidFill>
                <a:latin typeface="Times"/>
                <a:cs typeface="Times"/>
              </a:rPr>
              <a:t>yments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427319" y="3734654"/>
            <a:ext cx="1413126" cy="2526764"/>
          </a:xfrm>
          <a:custGeom>
            <a:avLst/>
            <a:gdLst/>
            <a:ahLst/>
            <a:cxnLst/>
            <a:rect l="l" t="t" r="r" b="b"/>
            <a:pathLst>
              <a:path w="713104" h="1275080">
                <a:moveTo>
                  <a:pt x="712839" y="0"/>
                </a:moveTo>
                <a:lnTo>
                  <a:pt x="712839" y="1274853"/>
                </a:lnTo>
                <a:lnTo>
                  <a:pt x="0" y="1274853"/>
                </a:lnTo>
              </a:path>
            </a:pathLst>
          </a:custGeom>
          <a:ln w="5060">
            <a:solidFill>
              <a:srgbClr val="7F007F"/>
            </a:solidFill>
            <a:prstDash val="dash"/>
          </a:ln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367144" y="6231564"/>
            <a:ext cx="95634" cy="64174"/>
          </a:xfrm>
          <a:custGeom>
            <a:avLst/>
            <a:gdLst/>
            <a:ahLst/>
            <a:cxnLst/>
            <a:rect l="l" t="t" r="r" b="b"/>
            <a:pathLst>
              <a:path w="48260" h="32385">
                <a:moveTo>
                  <a:pt x="47791" y="31829"/>
                </a:moveTo>
                <a:lnTo>
                  <a:pt x="41678" y="21450"/>
                </a:lnTo>
                <a:lnTo>
                  <a:pt x="41308" y="11141"/>
                </a:lnTo>
                <a:lnTo>
                  <a:pt x="47134" y="0"/>
                </a:lnTo>
                <a:lnTo>
                  <a:pt x="36274" y="5148"/>
                </a:lnTo>
                <a:lnTo>
                  <a:pt x="23186" y="9395"/>
                </a:lnTo>
                <a:lnTo>
                  <a:pt x="10029" y="12706"/>
                </a:lnTo>
                <a:lnTo>
                  <a:pt x="0" y="14838"/>
                </a:lnTo>
                <a:lnTo>
                  <a:pt x="10365" y="17090"/>
                </a:lnTo>
                <a:lnTo>
                  <a:pt x="22704" y="20475"/>
                </a:lnTo>
                <a:lnTo>
                  <a:pt x="35639" y="25290"/>
                </a:lnTo>
                <a:lnTo>
                  <a:pt x="47791" y="31829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53605" y="5177487"/>
            <a:ext cx="3128255" cy="1042273"/>
          </a:xfrm>
          <a:prstGeom prst="rect">
            <a:avLst/>
          </a:prstGeom>
          <a:ln w="506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9077">
              <a:tabLst>
                <a:tab pos="3104422" algn="l"/>
              </a:tabLst>
            </a:pPr>
            <a:r>
              <a:rPr sz="1288" u="sng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88" u="sng" spc="5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88" u="sng" dirty="0">
                <a:solidFill>
                  <a:srgbClr val="0000FF"/>
                </a:solidFill>
                <a:latin typeface="Times"/>
                <a:cs typeface="Times"/>
              </a:rPr>
              <a:t>Su</a:t>
            </a:r>
            <a:r>
              <a:rPr sz="1288" u="sng" spc="-10" dirty="0">
                <a:solidFill>
                  <a:srgbClr val="0000FF"/>
                </a:solidFill>
                <a:latin typeface="Times"/>
                <a:cs typeface="Times"/>
              </a:rPr>
              <a:t>g</a:t>
            </a:r>
            <a:r>
              <a:rPr sz="1288" u="sng" dirty="0">
                <a:solidFill>
                  <a:srgbClr val="0000FF"/>
                </a:solidFill>
                <a:latin typeface="Times"/>
                <a:cs typeface="Times"/>
              </a:rPr>
              <a:t>arcane</a:t>
            </a:r>
            <a:r>
              <a:rPr sz="1288" u="sng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88" u="sng" dirty="0">
                <a:solidFill>
                  <a:srgbClr val="0000FF"/>
                </a:solidFill>
                <a:latin typeface="Times"/>
                <a:cs typeface="Times"/>
              </a:rPr>
              <a:t>Ba</a:t>
            </a:r>
            <a:r>
              <a:rPr sz="1288" u="sng" spc="-10" dirty="0">
                <a:solidFill>
                  <a:srgbClr val="0000FF"/>
                </a:solidFill>
                <a:latin typeface="Times"/>
                <a:cs typeface="Times"/>
              </a:rPr>
              <a:t>g</a:t>
            </a:r>
            <a:r>
              <a:rPr sz="1288" u="sng" dirty="0">
                <a:solidFill>
                  <a:srgbClr val="0000FF"/>
                </a:solidFill>
                <a:latin typeface="Times"/>
                <a:cs typeface="Times"/>
              </a:rPr>
              <a:t>asse(Lignocellulose)</a:t>
            </a:r>
            <a:r>
              <a:rPr sz="1288" u="sng" dirty="0">
                <a:solidFill>
                  <a:srgbClr val="0000FF"/>
                </a:solidFill>
                <a:latin typeface="Times New Roman"/>
                <a:cs typeface="Times New Roman"/>
              </a:rPr>
              <a:t> 	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9680">
              <a:spcBef>
                <a:spcPts val="109"/>
              </a:spcBef>
              <a:tabLst>
                <a:tab pos="2674056" algn="l"/>
              </a:tabLst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Cellulose   </a:t>
            </a:r>
            <a:r>
              <a:rPr sz="1288" i="1" dirty="0">
                <a:solidFill>
                  <a:srgbClr val="FF0000"/>
                </a:solidFill>
                <a:latin typeface="Meiryo"/>
                <a:cs typeface="Meiryo"/>
              </a:rPr>
              <a:t>→</a:t>
            </a:r>
            <a:r>
              <a:rPr sz="1288" i="1" spc="-119" dirty="0">
                <a:solidFill>
                  <a:srgbClr val="FF0000"/>
                </a:solidFill>
                <a:latin typeface="Meiryo"/>
                <a:cs typeface="Meiryo"/>
              </a:rPr>
              <a:t> 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C</a:t>
            </a:r>
            <a:r>
              <a:rPr sz="1338" spc="30" baseline="-18518" dirty="0">
                <a:solidFill>
                  <a:srgbClr val="0000FF"/>
                </a:solidFill>
                <a:latin typeface="Times"/>
                <a:cs typeface="Times"/>
              </a:rPr>
              <a:t>6</a:t>
            </a:r>
            <a:r>
              <a:rPr sz="1338" baseline="-18518" dirty="0">
                <a:solidFill>
                  <a:srgbClr val="0000FF"/>
                </a:solidFill>
                <a:latin typeface="Times"/>
                <a:cs typeface="Times"/>
              </a:rPr>
              <a:t>	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42%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139680">
              <a:spcBef>
                <a:spcPts val="59"/>
              </a:spcBef>
              <a:tabLst>
                <a:tab pos="2674056" algn="l"/>
              </a:tabLst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Hemicellulose   </a:t>
            </a:r>
            <a:r>
              <a:rPr sz="1288" i="1" dirty="0">
                <a:solidFill>
                  <a:srgbClr val="FF0000"/>
                </a:solidFill>
                <a:latin typeface="Meiryo"/>
                <a:cs typeface="Meiryo"/>
              </a:rPr>
              <a:t>→</a:t>
            </a:r>
            <a:r>
              <a:rPr sz="1288" i="1" spc="-119" dirty="0">
                <a:solidFill>
                  <a:srgbClr val="FF0000"/>
                </a:solidFill>
                <a:latin typeface="Meiryo"/>
                <a:cs typeface="Meiryo"/>
              </a:rPr>
              <a:t> 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C</a:t>
            </a:r>
            <a:r>
              <a:rPr sz="1338" spc="30" baseline="-18518" dirty="0">
                <a:solidFill>
                  <a:srgbClr val="0000FF"/>
                </a:solidFill>
                <a:latin typeface="Times"/>
                <a:cs typeface="Times"/>
              </a:rPr>
              <a:t>5</a:t>
            </a:r>
            <a:r>
              <a:rPr sz="1338" baseline="-18518" dirty="0">
                <a:solidFill>
                  <a:srgbClr val="0000FF"/>
                </a:solidFill>
                <a:latin typeface="Times"/>
                <a:cs typeface="Times"/>
              </a:rPr>
              <a:t>	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25%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139680">
              <a:spcBef>
                <a:spcPts val="59"/>
              </a:spcBef>
              <a:tabLst>
                <a:tab pos="2674056" algn="l"/>
              </a:tabLst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Lignin	22%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139680">
              <a:spcBef>
                <a:spcPts val="59"/>
              </a:spcBef>
              <a:tabLst>
                <a:tab pos="2674056" algn="l"/>
              </a:tabLst>
            </a:pP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Ash + Extract</a:t>
            </a:r>
            <a:r>
              <a:rPr sz="1288" spc="-40" dirty="0">
                <a:solidFill>
                  <a:srgbClr val="0000FF"/>
                </a:solidFill>
                <a:latin typeface="Times"/>
                <a:cs typeface="Times"/>
              </a:rPr>
              <a:t>i</a:t>
            </a:r>
            <a:r>
              <a:rPr sz="1288" spc="-20" dirty="0">
                <a:solidFill>
                  <a:srgbClr val="0000FF"/>
                </a:solidFill>
                <a:latin typeface="Times"/>
                <a:cs typeface="Times"/>
              </a:rPr>
              <a:t>v</a:t>
            </a:r>
            <a:r>
              <a:rPr sz="1288" dirty="0">
                <a:solidFill>
                  <a:srgbClr val="0000FF"/>
                </a:solidFill>
                <a:latin typeface="Times"/>
                <a:cs typeface="Times"/>
              </a:rPr>
              <a:t>e +	11%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92" name="object 92"/>
          <p:cNvSpPr txBox="1">
            <a:spLocks noGrp="1"/>
          </p:cNvSpPr>
          <p:nvPr>
            <p:ph type="sldNum" sz="quarter" idx="7"/>
          </p:nvPr>
        </p:nvSpPr>
        <p:spPr>
          <a:xfrm>
            <a:off x="17042391" y="13058514"/>
            <a:ext cx="1128146" cy="365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82"/>
            <a:r>
              <a:rPr sz="2378" spc="-20" dirty="0">
                <a:solidFill>
                  <a:srgbClr val="FF0000"/>
                </a:solidFill>
              </a:rPr>
              <a:t>7</a:t>
            </a:r>
            <a:r>
              <a:rPr spc="-10" dirty="0">
                <a:solidFill>
                  <a:prstClr val="black"/>
                </a:solidFill>
              </a:rPr>
              <a:t>/16</a:t>
            </a:r>
            <a:endParaRPr sz="2378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699873"/>
      </p:ext>
    </p:extLst>
  </p:cSld>
  <p:clrMapOvr>
    <a:masterClrMapping/>
  </p:clrMapOvr>
  <p:transition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4124" y="38866"/>
            <a:ext cx="736134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  <a:hlinkClick r:id="rId3" action="ppaction://hlinksldjump"/>
              </a:rPr>
              <a:t>Biorefinery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69910" y="0"/>
            <a:ext cx="4566547" cy="281870"/>
          </a:xfrm>
          <a:custGeom>
            <a:avLst/>
            <a:gdLst/>
            <a:ahLst/>
            <a:cxnLst/>
            <a:rect l="l" t="t" r="r" b="b"/>
            <a:pathLst>
              <a:path w="2304415" h="142240">
                <a:moveTo>
                  <a:pt x="0" y="141770"/>
                </a:moveTo>
                <a:lnTo>
                  <a:pt x="2303995" y="141770"/>
                </a:lnTo>
                <a:lnTo>
                  <a:pt x="2303995" y="0"/>
                </a:lnTo>
                <a:lnTo>
                  <a:pt x="0" y="0"/>
                </a:lnTo>
                <a:lnTo>
                  <a:pt x="0" y="141770"/>
                </a:lnTo>
                <a:close/>
              </a:path>
            </a:pathLst>
          </a:custGeom>
          <a:solidFill>
            <a:srgbClr val="ADADE0"/>
          </a:solid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95" y="0"/>
            <a:ext cx="9131457" cy="6848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257" y="550209"/>
            <a:ext cx="125835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</a:rPr>
              <a:t>1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2665" y="520089"/>
            <a:ext cx="7541281" cy="554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 marR="10067">
              <a:lnSpc>
                <a:spcPct val="101499"/>
              </a:lnSpc>
            </a:pPr>
            <a:r>
              <a:rPr sz="1784" spc="-20" dirty="0">
                <a:solidFill>
                  <a:prstClr val="black"/>
                </a:solidFill>
                <a:latin typeface="Times"/>
                <a:cs typeface="Times"/>
              </a:rPr>
              <a:t>A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784" b="1" spc="-10" dirty="0">
                <a:solidFill>
                  <a:srgbClr val="007F00"/>
                </a:solidFill>
                <a:latin typeface="Times New Roman"/>
                <a:cs typeface="Times New Roman"/>
              </a:rPr>
              <a:t>Bio</a:t>
            </a:r>
            <a:r>
              <a:rPr sz="1784" b="1" spc="-50" dirty="0">
                <a:solidFill>
                  <a:srgbClr val="007F00"/>
                </a:solidFill>
                <a:latin typeface="Times New Roman"/>
                <a:cs typeface="Times New Roman"/>
              </a:rPr>
              <a:t>r</a:t>
            </a:r>
            <a:r>
              <a:rPr sz="1784" b="1" spc="-30" dirty="0">
                <a:solidFill>
                  <a:srgbClr val="007F00"/>
                </a:solidFill>
                <a:latin typeface="Times New Roman"/>
                <a:cs typeface="Times New Roman"/>
              </a:rPr>
              <a:t>efinery</a:t>
            </a:r>
            <a:r>
              <a:rPr sz="1784" b="1" spc="-10" dirty="0">
                <a:solidFill>
                  <a:srgbClr val="007F00"/>
                </a:solidFill>
                <a:latin typeface="Times New Roman"/>
                <a:cs typeface="Times New Roman"/>
              </a:rPr>
              <a:t> 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i</a:t>
            </a:r>
            <a:r>
              <a:rPr sz="1784" spc="-89" dirty="0">
                <a:solidFill>
                  <a:prstClr val="black"/>
                </a:solidFill>
                <a:latin typeface="Times"/>
                <a:cs typeface="Times"/>
              </a:rPr>
              <a:t>n</a:t>
            </a:r>
            <a:r>
              <a:rPr sz="1784" spc="-50" dirty="0">
                <a:solidFill>
                  <a:prstClr val="black"/>
                </a:solidFill>
                <a:latin typeface="Times"/>
                <a:cs typeface="Times"/>
              </a:rPr>
              <a:t>v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ol</a:t>
            </a:r>
            <a:r>
              <a:rPr sz="1784" spc="-40" dirty="0">
                <a:solidFill>
                  <a:prstClr val="black"/>
                </a:solidFill>
                <a:latin typeface="Times"/>
                <a:cs typeface="Times"/>
              </a:rPr>
              <a:t>v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es the </a:t>
            </a:r>
            <a:r>
              <a:rPr sz="1784" b="1" spc="-10" dirty="0">
                <a:solidFill>
                  <a:srgbClr val="007F00"/>
                </a:solidFill>
                <a:latin typeface="Times New Roman"/>
                <a:cs typeface="Times New Roman"/>
              </a:rPr>
              <a:t>Sustainable </a:t>
            </a:r>
            <a:r>
              <a:rPr sz="1784" b="1" spc="-20" dirty="0">
                <a:solidFill>
                  <a:srgbClr val="007F00"/>
                </a:solidFill>
                <a:latin typeface="Times New Roman"/>
                <a:cs typeface="Times New Roman"/>
              </a:rPr>
              <a:t>P</a:t>
            </a:r>
            <a:r>
              <a:rPr sz="1784" b="1" spc="-50" dirty="0">
                <a:solidFill>
                  <a:srgbClr val="007F00"/>
                </a:solidFill>
                <a:latin typeface="Times New Roman"/>
                <a:cs typeface="Times New Roman"/>
              </a:rPr>
              <a:t>r</a:t>
            </a:r>
            <a:r>
              <a:rPr sz="1784" b="1" spc="-10" dirty="0">
                <a:solidFill>
                  <a:srgbClr val="007F00"/>
                </a:solidFill>
                <a:latin typeface="Times New Roman"/>
                <a:cs typeface="Times New Roman"/>
              </a:rPr>
              <a:t>ocessing of Biomass 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into a spectrum of </a:t>
            </a:r>
            <a:r>
              <a:rPr sz="1784" spc="-59" dirty="0">
                <a:solidFill>
                  <a:prstClr val="black"/>
                </a:solidFill>
                <a:latin typeface="Times"/>
                <a:cs typeface="Times"/>
              </a:rPr>
              <a:t>v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aluable/mar</a:t>
            </a:r>
            <a:r>
              <a:rPr sz="1784" spc="-30" dirty="0">
                <a:solidFill>
                  <a:prstClr val="black"/>
                </a:solidFill>
                <a:latin typeface="Times"/>
                <a:cs typeface="Times"/>
              </a:rPr>
              <a:t>k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etable Product</a:t>
            </a:r>
            <a:r>
              <a:rPr sz="1784" spc="-20" dirty="0">
                <a:solidFill>
                  <a:prstClr val="black"/>
                </a:solidFill>
                <a:latin typeface="Times"/>
                <a:cs typeface="Times"/>
              </a:rPr>
              <a:t>s</a:t>
            </a:r>
            <a:r>
              <a:rPr sz="1784" spc="-79" dirty="0">
                <a:solidFill>
                  <a:prstClr val="black"/>
                </a:solidFill>
                <a:latin typeface="Lucida Sans Unicode"/>
                <a:cs typeface="Lucida Sans Unicode"/>
              </a:rPr>
              <a:t>'V'</a:t>
            </a:r>
            <a:r>
              <a:rPr sz="1784" spc="-129" dirty="0">
                <a:solidFill>
                  <a:prstClr val="black"/>
                </a:solidFill>
                <a:latin typeface="Lucida Sans Unicode"/>
                <a:cs typeface="Lucida Sans Unicode"/>
              </a:rPr>
              <a:t> </a:t>
            </a:r>
            <a:r>
              <a:rPr sz="1784" spc="-10" dirty="0">
                <a:solidFill>
                  <a:srgbClr val="FF0000"/>
                </a:solidFill>
                <a:latin typeface="Times"/>
                <a:cs typeface="Times"/>
              </a:rPr>
              <a:t>replace fossil-der</a:t>
            </a:r>
            <a:r>
              <a:rPr sz="1784" spc="-59" dirty="0">
                <a:solidFill>
                  <a:srgbClr val="FF0000"/>
                </a:solidFill>
                <a:latin typeface="Times"/>
                <a:cs typeface="Times"/>
              </a:rPr>
              <a:t>i</a:t>
            </a:r>
            <a:r>
              <a:rPr sz="1784" spc="-40" dirty="0">
                <a:solidFill>
                  <a:srgbClr val="FF0000"/>
                </a:solidFill>
                <a:latin typeface="Times"/>
                <a:cs typeface="Times"/>
              </a:rPr>
              <a:t>v</a:t>
            </a:r>
            <a:r>
              <a:rPr sz="1784" spc="-10" dirty="0">
                <a:solidFill>
                  <a:srgbClr val="FF0000"/>
                </a:solidFill>
                <a:latin typeface="Times"/>
                <a:cs typeface="Times"/>
              </a:rPr>
              <a:t>ed products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endParaRPr sz="1784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7959" y="1275002"/>
            <a:ext cx="7158066" cy="40996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3506" y="3069404"/>
            <a:ext cx="743684" cy="228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486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Biomass</a:t>
            </a:r>
            <a:endParaRPr sz="148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72802" y="2920920"/>
            <a:ext cx="1073371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58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Biomass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algn="ctr">
              <a:lnSpc>
                <a:spcPts val="1100"/>
              </a:lnSpc>
            </a:pP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P</a:t>
            </a:r>
            <a:r>
              <a:rPr sz="1288" b="1" spc="-40" dirty="0">
                <a:solidFill>
                  <a:srgbClr val="7F007F"/>
                </a:solidFill>
                <a:latin typeface="Times New Roman"/>
                <a:cs typeface="Times New Roman"/>
              </a:rPr>
              <a:t>r</a:t>
            </a: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e-p</a:t>
            </a:r>
            <a:r>
              <a:rPr sz="1288" b="1" spc="-40" dirty="0">
                <a:solidFill>
                  <a:srgbClr val="7F007F"/>
                </a:solidFill>
                <a:latin typeface="Times New Roman"/>
                <a:cs typeface="Times New Roman"/>
              </a:rPr>
              <a:t>r</a:t>
            </a: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ocessing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377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technologies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0722" y="2817200"/>
            <a:ext cx="872036" cy="740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 marR="10067" algn="ctr">
              <a:lnSpc>
                <a:spcPct val="103499"/>
              </a:lnSpc>
            </a:pP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P</a:t>
            </a:r>
            <a:r>
              <a:rPr sz="1288" b="1" spc="-40" dirty="0">
                <a:solidFill>
                  <a:srgbClr val="7F007F"/>
                </a:solidFill>
                <a:latin typeface="Times New Roman"/>
                <a:cs typeface="Times New Roman"/>
              </a:rPr>
              <a:t>r</a:t>
            </a: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oduct Separation </a:t>
            </a:r>
            <a:r>
              <a:rPr sz="1288" spc="-10" dirty="0">
                <a:solidFill>
                  <a:srgbClr val="7F007F"/>
                </a:solidFill>
                <a:latin typeface="Times"/>
                <a:cs typeface="Times"/>
              </a:rPr>
              <a:t>and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algn="ctr">
              <a:lnSpc>
                <a:spcPts val="981"/>
              </a:lnSpc>
            </a:pPr>
            <a:r>
              <a:rPr sz="1288" b="1" spc="-20" dirty="0">
                <a:solidFill>
                  <a:srgbClr val="7F007F"/>
                </a:solidFill>
                <a:latin typeface="Times New Roman"/>
                <a:cs typeface="Times New Roman"/>
              </a:rPr>
              <a:t>Purification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50558" y="2057408"/>
            <a:ext cx="1007935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020">
              <a:lnSpc>
                <a:spcPts val="1258"/>
              </a:lnSpc>
            </a:pP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Biochemical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168">
              <a:lnSpc>
                <a:spcPts val="1258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transformation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4986" y="3983561"/>
            <a:ext cx="1224373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>
              <a:lnSpc>
                <a:spcPts val="1258"/>
              </a:lnSpc>
            </a:pPr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Thermochemical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9613">
              <a:lnSpc>
                <a:spcPts val="1258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transformation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56798" y="4828316"/>
            <a:ext cx="1195431" cy="524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76"/>
            <a:r>
              <a:rPr sz="1288" b="1" spc="-10" dirty="0">
                <a:solidFill>
                  <a:srgbClr val="7F007F"/>
                </a:solidFill>
                <a:latin typeface="Times New Roman"/>
                <a:cs typeface="Times New Roman"/>
              </a:rPr>
              <a:t>Chemical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168" marR="10067" indent="293202">
              <a:lnSpc>
                <a:spcPct val="63200"/>
              </a:lnSpc>
              <a:spcBef>
                <a:spcPts val="624"/>
              </a:spcBef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others Lignin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Chemistry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25186" y="2161297"/>
            <a:ext cx="1065821" cy="769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221"/>
            <a:r>
              <a:rPr sz="1288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Biochemical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5436" indent="-41527">
              <a:spcBef>
                <a:spcPts val="50"/>
              </a:spcBef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Fine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Special-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65436" marR="71728" indent="20134">
              <a:lnSpc>
                <a:spcPct val="77500"/>
              </a:lnSpc>
              <a:spcBef>
                <a:spcPts val="396"/>
              </a:spcBef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ity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Chemicals Monomers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34827" y="1280779"/>
            <a:ext cx="1023037" cy="566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288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Biomaterial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168" marR="10067" indent="23909" algn="ctr">
              <a:lnSpc>
                <a:spcPct val="79800"/>
              </a:lnSpc>
              <a:spcBef>
                <a:spcPts val="367"/>
              </a:spcBef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Polymers Composites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76342" y="3341125"/>
            <a:ext cx="763818" cy="612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909" marR="10067" algn="ctr">
              <a:lnSpc>
                <a:spcPct val="103499"/>
              </a:lnSpc>
            </a:pPr>
            <a:r>
              <a:rPr sz="1288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Biofuels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Bioethanol Butanol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93206" y="3945697"/>
            <a:ext cx="705934" cy="249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 marR="10067" indent="32718">
              <a:lnSpc>
                <a:spcPct val="63200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Biodiesel Bio</a:t>
            </a:r>
            <a:r>
              <a:rPr sz="1288" spc="-20" dirty="0">
                <a:solidFill>
                  <a:prstClr val="black"/>
                </a:solidFill>
                <a:latin typeface="Times"/>
                <a:cs typeface="Times"/>
              </a:rPr>
              <a:t>g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as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2211" y="4532152"/>
            <a:ext cx="787726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10">
              <a:lnSpc>
                <a:spcPts val="1377"/>
              </a:lnSpc>
            </a:pPr>
            <a:r>
              <a:rPr sz="1288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Bioene</a:t>
            </a:r>
            <a:r>
              <a:rPr sz="1288" b="1" spc="-3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1288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gy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6694">
              <a:lnSpc>
                <a:spcPts val="1229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Electricity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  <a:p>
            <a:pPr marL="25168">
              <a:lnSpc>
                <a:spcPts val="1387"/>
              </a:lnSpc>
            </a:pP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&amp;</a:t>
            </a:r>
            <a:r>
              <a:rPr sz="1288" spc="-5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Steam.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r>
              <a:rPr sz="1288" spc="-139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288" spc="-10" dirty="0">
                <a:solidFill>
                  <a:prstClr val="black"/>
                </a:solidFill>
                <a:latin typeface="Times"/>
                <a:cs typeface="Times"/>
              </a:rPr>
              <a:t>.</a:t>
            </a:r>
            <a:endParaRPr sz="1288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99463" y="3248803"/>
            <a:ext cx="228652" cy="130239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5168"/>
            <a:r>
              <a:rPr sz="1486" b="1" dirty="0">
                <a:solidFill>
                  <a:srgbClr val="3F007F"/>
                </a:solidFill>
                <a:latin typeface="Times New Roman"/>
                <a:cs typeface="Times New Roman"/>
              </a:rPr>
              <a:t>C</a:t>
            </a:r>
            <a:r>
              <a:rPr sz="1486" b="1" spc="-30" dirty="0">
                <a:solidFill>
                  <a:srgbClr val="3F007F"/>
                </a:solidFill>
                <a:latin typeface="Times New Roman"/>
                <a:cs typeface="Times New Roman"/>
              </a:rPr>
              <a:t>r</a:t>
            </a:r>
            <a:r>
              <a:rPr sz="1486" b="1" dirty="0">
                <a:solidFill>
                  <a:srgbClr val="3F007F"/>
                </a:solidFill>
                <a:latin typeface="Times New Roman"/>
                <a:cs typeface="Times New Roman"/>
              </a:rPr>
              <a:t>eating</a:t>
            </a:r>
            <a:r>
              <a:rPr sz="1486" b="1" spc="10" dirty="0">
                <a:solidFill>
                  <a:srgbClr val="3F007F"/>
                </a:solidFill>
                <a:latin typeface="Times New Roman"/>
                <a:cs typeface="Times New Roman"/>
              </a:rPr>
              <a:t> </a:t>
            </a:r>
            <a:r>
              <a:rPr sz="1486" b="1" spc="-149" dirty="0">
                <a:solidFill>
                  <a:srgbClr val="3F007F"/>
                </a:solidFill>
                <a:latin typeface="Times New Roman"/>
                <a:cs typeface="Times New Roman"/>
              </a:rPr>
              <a:t>V</a:t>
            </a:r>
            <a:r>
              <a:rPr sz="1486" b="1" dirty="0">
                <a:solidFill>
                  <a:srgbClr val="3F007F"/>
                </a:solidFill>
                <a:latin typeface="Times New Roman"/>
                <a:cs typeface="Times New Roman"/>
              </a:rPr>
              <a:t>alue</a:t>
            </a:r>
            <a:endParaRPr sz="148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16456" y="4835044"/>
            <a:ext cx="417772" cy="228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486" b="1" spc="30" dirty="0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  <a:r>
              <a:rPr sz="1486" b="1" dirty="0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sz="1486" b="1" spc="30" dirty="0">
                <a:solidFill>
                  <a:srgbClr val="0000FF"/>
                </a:solidFill>
                <a:latin typeface="Times New Roman"/>
                <a:cs typeface="Times New Roman"/>
              </a:rPr>
              <a:t>w</a:t>
            </a:r>
            <a:endParaRPr sz="148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93758" y="1381456"/>
            <a:ext cx="463070" cy="228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486" b="1" spc="20" dirty="0">
                <a:solidFill>
                  <a:srgbClr val="0000FF"/>
                </a:solidFill>
                <a:latin typeface="Times New Roman"/>
                <a:cs typeface="Times New Roman"/>
              </a:rPr>
              <a:t>High</a:t>
            </a:r>
            <a:endParaRPr sz="1486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6826" y="3901805"/>
            <a:ext cx="1137547" cy="1095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 marR="10067" indent="382547">
              <a:lnSpc>
                <a:spcPct val="104600"/>
              </a:lnSpc>
            </a:pPr>
            <a:r>
              <a:rPr sz="991" spc="-30" dirty="0">
                <a:solidFill>
                  <a:prstClr val="black"/>
                </a:solidFill>
                <a:latin typeface="Times"/>
                <a:cs typeface="Times"/>
              </a:rPr>
              <a:t>W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ood</a:t>
            </a: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 Bark/forest</a:t>
            </a:r>
            <a:r>
              <a:rPr sz="991" spc="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residues Agricultural</a:t>
            </a:r>
            <a:r>
              <a:rPr sz="991" spc="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w</a:t>
            </a: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aste</a:t>
            </a:r>
            <a:endParaRPr sz="991">
              <a:solidFill>
                <a:prstClr val="black"/>
              </a:solidFill>
              <a:latin typeface="Times"/>
              <a:cs typeface="Times"/>
            </a:endParaRPr>
          </a:p>
          <a:p>
            <a:pPr marL="138422" marR="123321" algn="ctr">
              <a:lnSpc>
                <a:spcPct val="104600"/>
              </a:lnSpc>
            </a:pP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Manucipal solid</a:t>
            </a:r>
            <a:r>
              <a:rPr sz="991" spc="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w</a:t>
            </a: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aste</a:t>
            </a:r>
            <a:endParaRPr sz="991">
              <a:solidFill>
                <a:prstClr val="black"/>
              </a:solidFill>
              <a:latin typeface="Times"/>
              <a:cs typeface="Times"/>
            </a:endParaRPr>
          </a:p>
          <a:p>
            <a:pPr marL="138422" marR="123321" algn="ctr">
              <a:lnSpc>
                <a:spcPts val="971"/>
              </a:lnSpc>
              <a:spcBef>
                <a:spcPts val="268"/>
              </a:spcBef>
            </a:pP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Industrial</a:t>
            </a:r>
            <a:r>
              <a:rPr sz="991" spc="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w</a:t>
            </a:r>
            <a:r>
              <a:rPr sz="991" spc="20" dirty="0">
                <a:solidFill>
                  <a:prstClr val="black"/>
                </a:solidFill>
                <a:latin typeface="Times"/>
                <a:cs typeface="Times"/>
              </a:rPr>
              <a:t>aste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 Ene</a:t>
            </a:r>
            <a:r>
              <a:rPr sz="991" dirty="0">
                <a:solidFill>
                  <a:prstClr val="black"/>
                </a:solidFill>
                <a:latin typeface="Times"/>
                <a:cs typeface="Times"/>
              </a:rPr>
              <a:t>r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gy</a:t>
            </a:r>
            <a:r>
              <a:rPr sz="991" spc="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prstClr val="black"/>
                </a:solidFill>
                <a:latin typeface="Times"/>
                <a:cs typeface="Times"/>
              </a:rPr>
              <a:t>crops</a:t>
            </a:r>
            <a:endParaRPr sz="991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5088" y="1541058"/>
            <a:ext cx="860710" cy="4083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781" marR="10067" indent="-130871">
              <a:lnSpc>
                <a:spcPct val="103499"/>
              </a:lnSpc>
            </a:pPr>
            <a:r>
              <a:rPr sz="1288" b="1" spc="-10" dirty="0">
                <a:solidFill>
                  <a:srgbClr val="7F3F00"/>
                </a:solidFill>
                <a:latin typeface="Times New Roman"/>
                <a:cs typeface="Times New Roman"/>
              </a:rPr>
              <a:t>Sugar</a:t>
            </a:r>
            <a:r>
              <a:rPr sz="1288" b="1" spc="-59" dirty="0">
                <a:solidFill>
                  <a:srgbClr val="7F3F00"/>
                </a:solidFill>
                <a:latin typeface="Times New Roman"/>
                <a:cs typeface="Times New Roman"/>
              </a:rPr>
              <a:t> </a:t>
            </a:r>
            <a:r>
              <a:rPr sz="1288" b="1" spc="-10" dirty="0">
                <a:solidFill>
                  <a:srgbClr val="7F3F00"/>
                </a:solidFill>
                <a:latin typeface="Times New Roman"/>
                <a:cs typeface="Times New Roman"/>
              </a:rPr>
              <a:t>Cane Bagasse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1466" y="1900358"/>
            <a:ext cx="548640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493">
              <a:lnSpc>
                <a:spcPts val="1258"/>
              </a:lnSpc>
            </a:pPr>
            <a:r>
              <a:rPr sz="1288" b="1" spc="-10" dirty="0">
                <a:solidFill>
                  <a:srgbClr val="7F3F00"/>
                </a:solidFill>
                <a:latin typeface="Times New Roman"/>
                <a:cs typeface="Times New Roman"/>
              </a:rPr>
              <a:t>Le</a:t>
            </a:r>
            <a:r>
              <a:rPr sz="1288" b="1" spc="-50" dirty="0">
                <a:solidFill>
                  <a:srgbClr val="7F3F00"/>
                </a:solidFill>
                <a:latin typeface="Times New Roman"/>
                <a:cs typeface="Times New Roman"/>
              </a:rPr>
              <a:t>a</a:t>
            </a:r>
            <a:r>
              <a:rPr sz="1288" b="1" spc="-30" dirty="0">
                <a:solidFill>
                  <a:srgbClr val="7F3F00"/>
                </a:solidFill>
                <a:latin typeface="Times New Roman"/>
                <a:cs typeface="Times New Roman"/>
              </a:rPr>
              <a:t>v</a:t>
            </a:r>
            <a:r>
              <a:rPr sz="1288" b="1" spc="-10" dirty="0">
                <a:solidFill>
                  <a:srgbClr val="7F3F00"/>
                </a:solidFill>
                <a:latin typeface="Times New Roman"/>
                <a:cs typeface="Times New Roman"/>
              </a:rPr>
              <a:t>es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168">
              <a:lnSpc>
                <a:spcPts val="1258"/>
              </a:lnSpc>
            </a:pPr>
            <a:r>
              <a:rPr sz="1288" b="1" spc="-20" dirty="0">
                <a:solidFill>
                  <a:srgbClr val="7F3F00"/>
                </a:solidFill>
                <a:latin typeface="Times New Roman"/>
                <a:cs typeface="Times New Roman"/>
              </a:rPr>
              <a:t>&amp;</a:t>
            </a:r>
            <a:r>
              <a:rPr sz="1288" b="1" spc="-59" dirty="0">
                <a:solidFill>
                  <a:srgbClr val="7F3F00"/>
                </a:solidFill>
                <a:latin typeface="Times New Roman"/>
                <a:cs typeface="Times New Roman"/>
              </a:rPr>
              <a:t> </a:t>
            </a:r>
            <a:r>
              <a:rPr sz="1288" b="1" spc="-129" dirty="0">
                <a:solidFill>
                  <a:srgbClr val="7F3F00"/>
                </a:solidFill>
                <a:latin typeface="Times New Roman"/>
                <a:cs typeface="Times New Roman"/>
              </a:rPr>
              <a:t>T</a:t>
            </a:r>
            <a:r>
              <a:rPr sz="1288" b="1" spc="-10" dirty="0">
                <a:solidFill>
                  <a:srgbClr val="7F3F00"/>
                </a:solidFill>
                <a:latin typeface="Times New Roman"/>
                <a:cs typeface="Times New Roman"/>
              </a:rPr>
              <a:t>ops</a:t>
            </a:r>
            <a:endParaRPr sz="12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13213" y="5137449"/>
            <a:ext cx="3939890" cy="620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486" b="1" spc="30" dirty="0">
                <a:solidFill>
                  <a:srgbClr val="007F00"/>
                </a:solidFill>
                <a:latin typeface="Times New Roman"/>
                <a:cs typeface="Times New Roman"/>
              </a:rPr>
              <a:t>L</a:t>
            </a:r>
            <a:r>
              <a:rPr sz="1486" b="1" dirty="0">
                <a:solidFill>
                  <a:srgbClr val="007F00"/>
                </a:solidFill>
                <a:latin typeface="Times New Roman"/>
                <a:cs typeface="Times New Roman"/>
              </a:rPr>
              <a:t>o</a:t>
            </a:r>
            <a:r>
              <a:rPr sz="1486" b="1" spc="20" dirty="0">
                <a:solidFill>
                  <a:srgbClr val="007F00"/>
                </a:solidFill>
                <a:latin typeface="Times New Roman"/>
                <a:cs typeface="Times New Roman"/>
              </a:rPr>
              <a:t>wer</a:t>
            </a:r>
            <a:r>
              <a:rPr sz="1486" b="1" spc="10" dirty="0">
                <a:solidFill>
                  <a:srgbClr val="007F00"/>
                </a:solidFill>
                <a:latin typeface="Times New Roman"/>
                <a:cs typeface="Times New Roman"/>
              </a:rPr>
              <a:t> </a:t>
            </a:r>
            <a:r>
              <a:rPr sz="1486" b="1" spc="20" dirty="0">
                <a:solidFill>
                  <a:srgbClr val="007F00"/>
                </a:solidFill>
                <a:latin typeface="Times New Roman"/>
                <a:cs typeface="Times New Roman"/>
              </a:rPr>
              <a:t>Inhe</a:t>
            </a:r>
            <a:r>
              <a:rPr sz="1486" b="1" spc="-10" dirty="0">
                <a:solidFill>
                  <a:srgbClr val="007F00"/>
                </a:solidFill>
                <a:latin typeface="Times New Roman"/>
                <a:cs typeface="Times New Roman"/>
              </a:rPr>
              <a:t>r</a:t>
            </a:r>
            <a:r>
              <a:rPr sz="1486" b="1" spc="20" dirty="0">
                <a:solidFill>
                  <a:srgbClr val="007F00"/>
                </a:solidFill>
                <a:latin typeface="Times New Roman"/>
                <a:cs typeface="Times New Roman"/>
              </a:rPr>
              <a:t>ent</a:t>
            </a:r>
            <a:r>
              <a:rPr sz="1486" b="1" spc="10" dirty="0">
                <a:solidFill>
                  <a:srgbClr val="007F00"/>
                </a:solidFill>
                <a:latin typeface="Times New Roman"/>
                <a:cs typeface="Times New Roman"/>
              </a:rPr>
              <a:t> </a:t>
            </a:r>
            <a:r>
              <a:rPr sz="1486" b="1" spc="20" dirty="0">
                <a:solidFill>
                  <a:srgbClr val="007F00"/>
                </a:solidFill>
                <a:latin typeface="Times New Roman"/>
                <a:cs typeface="Times New Roman"/>
              </a:rPr>
              <a:t>Carbon</a:t>
            </a:r>
            <a:r>
              <a:rPr sz="1486" b="1" spc="10" dirty="0">
                <a:solidFill>
                  <a:srgbClr val="007F00"/>
                </a:solidFill>
                <a:latin typeface="Times New Roman"/>
                <a:cs typeface="Times New Roman"/>
              </a:rPr>
              <a:t> </a:t>
            </a:r>
            <a:r>
              <a:rPr sz="1486" b="1" spc="-20" dirty="0">
                <a:solidFill>
                  <a:srgbClr val="007F00"/>
                </a:solidFill>
                <a:latin typeface="Times New Roman"/>
                <a:cs typeface="Times New Roman"/>
              </a:rPr>
              <a:t>F</a:t>
            </a:r>
            <a:r>
              <a:rPr sz="1486" b="1" spc="10" dirty="0">
                <a:solidFill>
                  <a:srgbClr val="007F00"/>
                </a:solidFill>
                <a:latin typeface="Times New Roman"/>
                <a:cs typeface="Times New Roman"/>
              </a:rPr>
              <a:t>ootprint </a:t>
            </a:r>
            <a:r>
              <a:rPr sz="1486" b="1" spc="20" dirty="0">
                <a:solidFill>
                  <a:srgbClr val="0000FF"/>
                </a:solidFill>
                <a:latin typeface="Times New Roman"/>
                <a:cs typeface="Times New Roman"/>
              </a:rPr>
              <a:t>(up</a:t>
            </a:r>
            <a:r>
              <a:rPr sz="1486" b="1" spc="10" dirty="0">
                <a:solidFill>
                  <a:srgbClr val="0000FF"/>
                </a:solidFill>
                <a:latin typeface="Times New Roman"/>
                <a:cs typeface="Times New Roman"/>
              </a:rPr>
              <a:t> to </a:t>
            </a:r>
            <a:r>
              <a:rPr sz="1486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52</a:t>
            </a:r>
            <a:r>
              <a:rPr sz="1486" b="1" spc="30" dirty="0">
                <a:solidFill>
                  <a:srgbClr val="0000FF"/>
                </a:solidFill>
                <a:latin typeface="Times New Roman"/>
                <a:cs typeface="Times New Roman"/>
              </a:rPr>
              <a:t>%)</a:t>
            </a:r>
            <a:endParaRPr sz="14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88334" marR="673233" algn="ctr">
              <a:lnSpc>
                <a:spcPct val="115599"/>
              </a:lnSpc>
              <a:spcBef>
                <a:spcPts val="287"/>
              </a:spcBef>
            </a:pPr>
            <a:r>
              <a:rPr sz="991" spc="30" dirty="0">
                <a:solidFill>
                  <a:srgbClr val="0000FF"/>
                </a:solidFill>
                <a:latin typeface="Times"/>
                <a:cs typeface="Times"/>
              </a:rPr>
              <a:t>compared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20" dirty="0">
                <a:solidFill>
                  <a:srgbClr val="0000FF"/>
                </a:solidFill>
                <a:latin typeface="Times"/>
                <a:cs typeface="Times"/>
              </a:rPr>
              <a:t>to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srgbClr val="0000FF"/>
                </a:solidFill>
                <a:latin typeface="Times"/>
                <a:cs typeface="Times"/>
              </a:rPr>
              <a:t>equ</a:t>
            </a:r>
            <a:r>
              <a:rPr sz="991" spc="-10" dirty="0">
                <a:solidFill>
                  <a:srgbClr val="0000FF"/>
                </a:solidFill>
                <a:latin typeface="Times"/>
                <a:cs typeface="Times"/>
              </a:rPr>
              <a:t>iv</a:t>
            </a:r>
            <a:r>
              <a:rPr sz="991" spc="20" dirty="0">
                <a:solidFill>
                  <a:srgbClr val="0000FF"/>
                </a:solidFill>
                <a:latin typeface="Times"/>
                <a:cs typeface="Times"/>
              </a:rPr>
              <a:t>alent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srgbClr val="0000FF"/>
                </a:solidFill>
                <a:latin typeface="Times"/>
                <a:cs typeface="Times"/>
              </a:rPr>
              <a:t>products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srgbClr val="0000FF"/>
                </a:solidFill>
                <a:latin typeface="Times"/>
                <a:cs typeface="Times"/>
              </a:rPr>
              <a:t>obtained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30" dirty="0">
                <a:solidFill>
                  <a:srgbClr val="0000FF"/>
                </a:solidFill>
                <a:latin typeface="Times"/>
                <a:cs typeface="Times"/>
              </a:rPr>
              <a:t>from</a:t>
            </a:r>
            <a:r>
              <a:rPr sz="991" spc="20" dirty="0">
                <a:solidFill>
                  <a:srgbClr val="0000FF"/>
                </a:solidFill>
                <a:latin typeface="Times"/>
                <a:cs typeface="Times"/>
              </a:rPr>
              <a:t> co</a:t>
            </a:r>
            <a:r>
              <a:rPr sz="991" spc="-20" dirty="0">
                <a:solidFill>
                  <a:srgbClr val="0000FF"/>
                </a:solidFill>
                <a:latin typeface="Times"/>
                <a:cs typeface="Times"/>
              </a:rPr>
              <a:t>n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v</a:t>
            </a:r>
            <a:r>
              <a:rPr sz="991" spc="20" dirty="0">
                <a:solidFill>
                  <a:srgbClr val="0000FF"/>
                </a:solidFill>
                <a:latin typeface="Times"/>
                <a:cs typeface="Times"/>
              </a:rPr>
              <a:t>entional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sz="991" spc="20" dirty="0">
                <a:solidFill>
                  <a:srgbClr val="0000FF"/>
                </a:solidFill>
                <a:latin typeface="Times"/>
                <a:cs typeface="Times"/>
              </a:rPr>
              <a:t>fossil</a:t>
            </a:r>
            <a:r>
              <a:rPr sz="991" spc="10" dirty="0">
                <a:solidFill>
                  <a:srgbClr val="0000FF"/>
                </a:solidFill>
                <a:latin typeface="Times"/>
                <a:cs typeface="Times"/>
              </a:rPr>
              <a:t> flues</a:t>
            </a:r>
            <a:endParaRPr sz="991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95" y="0"/>
            <a:ext cx="9131457" cy="6848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567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6257" y="5887041"/>
            <a:ext cx="125835" cy="182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/>
            <a:r>
              <a:rPr sz="1189" spc="-10" dirty="0">
                <a:solidFill>
                  <a:srgbClr val="FFFFFF"/>
                </a:solidFill>
                <a:latin typeface="Times"/>
                <a:cs typeface="Times"/>
              </a:rPr>
              <a:t>2</a:t>
            </a:r>
            <a:endParaRPr sz="1189">
              <a:solidFill>
                <a:prstClr val="black"/>
              </a:solidFill>
              <a:latin typeface="Times"/>
              <a:cs typeface="Time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7042391" y="13058514"/>
            <a:ext cx="1128146" cy="365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82"/>
            <a:r>
              <a:rPr sz="2378" spc="-20" dirty="0">
                <a:solidFill>
                  <a:srgbClr val="FF0000"/>
                </a:solidFill>
              </a:rPr>
              <a:t>8</a:t>
            </a:r>
            <a:r>
              <a:rPr spc="-10" dirty="0">
                <a:solidFill>
                  <a:prstClr val="black"/>
                </a:solidFill>
              </a:rPr>
              <a:t>/16</a:t>
            </a:r>
            <a:endParaRPr sz="2378"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2666" y="5856896"/>
            <a:ext cx="6864292" cy="554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68" marR="10067">
              <a:lnSpc>
                <a:spcPct val="101499"/>
              </a:lnSpc>
            </a:pPr>
            <a:r>
              <a:rPr sz="1784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Rigo</a:t>
            </a:r>
            <a:r>
              <a:rPr sz="1784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1784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ous Modeling 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of alternat</a:t>
            </a:r>
            <a:r>
              <a:rPr sz="1784" spc="-59" dirty="0">
                <a:solidFill>
                  <a:prstClr val="black"/>
                </a:solidFill>
                <a:latin typeface="Times"/>
                <a:cs typeface="Times"/>
              </a:rPr>
              <a:t>i</a:t>
            </a:r>
            <a:r>
              <a:rPr sz="1784" spc="-40" dirty="0">
                <a:solidFill>
                  <a:prstClr val="black"/>
                </a:solidFill>
                <a:latin typeface="Times"/>
                <a:cs typeface="Times"/>
              </a:rPr>
              <a:t>v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e processes with di</a:t>
            </a:r>
            <a:r>
              <a:rPr sz="1784" spc="-59" dirty="0">
                <a:solidFill>
                  <a:prstClr val="black"/>
                </a:solidFill>
                <a:latin typeface="Times"/>
                <a:cs typeface="Times"/>
              </a:rPr>
              <a:t>f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ferent combinations of products are considered</a:t>
            </a:r>
            <a:r>
              <a:rPr sz="1784" dirty="0">
                <a:solidFill>
                  <a:prstClr val="black"/>
                </a:solidFill>
                <a:latin typeface="Times"/>
                <a:cs typeface="Times"/>
              </a:rPr>
              <a:t>  </a:t>
            </a:r>
            <a:r>
              <a:rPr sz="1784" spc="-10" dirty="0">
                <a:solidFill>
                  <a:prstClr val="black"/>
                </a:solidFill>
                <a:latin typeface="Times"/>
                <a:cs typeface="Times"/>
              </a:rPr>
              <a:t> </a:t>
            </a:r>
            <a:r>
              <a:rPr sz="1784" i="1" spc="30" dirty="0">
                <a:solidFill>
                  <a:prstClr val="black"/>
                </a:solidFill>
                <a:latin typeface="Meiryo"/>
                <a:cs typeface="Meiryo"/>
              </a:rPr>
              <a:t>→</a:t>
            </a:r>
            <a:r>
              <a:rPr sz="1784" i="1" spc="-119" dirty="0">
                <a:solidFill>
                  <a:prstClr val="black"/>
                </a:solidFill>
                <a:latin typeface="Meiryo"/>
                <a:cs typeface="Meiryo"/>
              </a:rPr>
              <a:t> </a:t>
            </a:r>
            <a:r>
              <a:rPr sz="1784" spc="50" dirty="0">
                <a:solidFill>
                  <a:srgbClr val="FF0000"/>
                </a:solidFill>
                <a:latin typeface="Times"/>
                <a:cs typeface="Times"/>
              </a:rPr>
              <a:t>B</a:t>
            </a:r>
            <a:r>
              <a:rPr sz="1387" spc="89" dirty="0">
                <a:solidFill>
                  <a:srgbClr val="FF0000"/>
                </a:solidFill>
                <a:latin typeface="Times"/>
                <a:cs typeface="Times"/>
              </a:rPr>
              <a:t>IORE</a:t>
            </a:r>
            <a:r>
              <a:rPr sz="1387" spc="10" dirty="0">
                <a:solidFill>
                  <a:srgbClr val="FF0000"/>
                </a:solidFill>
                <a:latin typeface="Times"/>
                <a:cs typeface="Times"/>
              </a:rPr>
              <a:t>F</a:t>
            </a:r>
            <a:r>
              <a:rPr sz="1387" spc="89" dirty="0">
                <a:solidFill>
                  <a:srgbClr val="FF0000"/>
                </a:solidFill>
                <a:latin typeface="Times"/>
                <a:cs typeface="Times"/>
              </a:rPr>
              <a:t>INE</a:t>
            </a:r>
            <a:r>
              <a:rPr sz="1387" dirty="0">
                <a:solidFill>
                  <a:srgbClr val="FF0000"/>
                </a:solidFill>
                <a:latin typeface="Times"/>
                <a:cs typeface="Times"/>
              </a:rPr>
              <a:t>R</a:t>
            </a:r>
            <a:r>
              <a:rPr sz="1387" spc="20" dirty="0">
                <a:solidFill>
                  <a:srgbClr val="FF0000"/>
                </a:solidFill>
                <a:latin typeface="Times"/>
                <a:cs typeface="Times"/>
              </a:rPr>
              <a:t>Y</a:t>
            </a:r>
            <a:r>
              <a:rPr sz="1387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sz="1387" spc="-168" dirty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r>
              <a:rPr sz="1784" spc="59" dirty="0">
                <a:solidFill>
                  <a:srgbClr val="FF0000"/>
                </a:solidFill>
                <a:latin typeface="Times"/>
                <a:cs typeface="Times"/>
              </a:rPr>
              <a:t>S</a:t>
            </a:r>
            <a:r>
              <a:rPr sz="1387" spc="89" dirty="0">
                <a:solidFill>
                  <a:srgbClr val="FF0000"/>
                </a:solidFill>
                <a:latin typeface="Times"/>
                <a:cs typeface="Times"/>
              </a:rPr>
              <a:t>CE</a:t>
            </a:r>
            <a:r>
              <a:rPr sz="1387" spc="50" dirty="0">
                <a:solidFill>
                  <a:srgbClr val="FF0000"/>
                </a:solidFill>
                <a:latin typeface="Times"/>
                <a:cs typeface="Times"/>
              </a:rPr>
              <a:t>N</a:t>
            </a:r>
            <a:r>
              <a:rPr sz="1387" spc="89" dirty="0">
                <a:solidFill>
                  <a:srgbClr val="FF0000"/>
                </a:solidFill>
                <a:latin typeface="Times"/>
                <a:cs typeface="Times"/>
              </a:rPr>
              <a:t>ARIO</a:t>
            </a:r>
            <a:r>
              <a:rPr sz="1387" spc="10" dirty="0">
                <a:solidFill>
                  <a:srgbClr val="FF0000"/>
                </a:solidFill>
                <a:latin typeface="Times"/>
                <a:cs typeface="Times"/>
              </a:rPr>
              <a:t>S</a:t>
            </a:r>
            <a:endParaRPr sz="1387">
              <a:solidFill>
                <a:prstClr val="black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889334628"/>
      </p:ext>
    </p:extLst>
  </p:cSld>
  <p:clrMapOvr>
    <a:masterClrMapping/>
  </p:clrMapOvr>
  <p:transition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 </a:t>
            </a:r>
            <a:r>
              <a:rPr lang="en-ZA" dirty="0" err="1" smtClean="0"/>
              <a:t>Legio</a:t>
            </a:r>
            <a:r>
              <a:rPr lang="en-ZA" dirty="0" smtClean="0"/>
              <a:t> of Options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4" y="1088577"/>
            <a:ext cx="7351212" cy="54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39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ZA" sz="3600" b="1" dirty="0" smtClean="0"/>
              <a:t>Biofuels: State of Affairs</a:t>
            </a:r>
            <a:endParaRPr lang="en-Z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87624"/>
            <a:ext cx="8532440" cy="5553743"/>
          </a:xfrm>
        </p:spPr>
        <p:txBody>
          <a:bodyPr/>
          <a:lstStyle/>
          <a:p>
            <a:r>
              <a:rPr lang="en-ZA" sz="2600" dirty="0" smtClean="0"/>
              <a:t>Competition for multifunctional plant biomass:</a:t>
            </a:r>
          </a:p>
          <a:p>
            <a:pPr lvl="1"/>
            <a:r>
              <a:rPr lang="en-ZA" sz="2600" dirty="0" smtClean="0"/>
              <a:t>Food, animal feed higher priority than b</a:t>
            </a:r>
            <a:r>
              <a:rPr lang="en-ZA" sz="2600" dirty="0" smtClean="0"/>
              <a:t>io-energy</a:t>
            </a:r>
          </a:p>
          <a:p>
            <a:pPr lvl="1"/>
            <a:r>
              <a:rPr lang="en-ZA" sz="2600" dirty="0" smtClean="0"/>
              <a:t>Commercialisation of high value chemicals</a:t>
            </a:r>
          </a:p>
          <a:p>
            <a:pPr lvl="1"/>
            <a:r>
              <a:rPr lang="en-ZA" sz="2600" dirty="0" err="1" smtClean="0"/>
              <a:t>Biorefineries</a:t>
            </a:r>
            <a:r>
              <a:rPr lang="en-ZA" sz="2600" dirty="0" smtClean="0"/>
              <a:t> for optimised allocation</a:t>
            </a:r>
            <a:endParaRPr lang="en-ZA" sz="2600" dirty="0" smtClean="0"/>
          </a:p>
          <a:p>
            <a:r>
              <a:rPr lang="en-ZA" sz="2600" dirty="0" smtClean="0"/>
              <a:t>1G biofuels in SA is proceeding, probably grain-ethanol – limited agro impact</a:t>
            </a:r>
          </a:p>
          <a:p>
            <a:r>
              <a:rPr lang="en-ZA" sz="2600" dirty="0" smtClean="0"/>
              <a:t>Aviation biofuels in SA driven by SAA and international partners</a:t>
            </a:r>
            <a:endParaRPr lang="en-ZA" sz="2600" dirty="0" smtClean="0"/>
          </a:p>
          <a:p>
            <a:r>
              <a:rPr lang="en-ZA" sz="2600" dirty="0" smtClean="0"/>
              <a:t>Uptake of 2G biofuel technology in SA is slow, because of perceived cost </a:t>
            </a:r>
            <a:r>
              <a:rPr lang="en-ZA" sz="2600" dirty="0" err="1" smtClean="0"/>
              <a:t>disadvantanges</a:t>
            </a:r>
            <a:endParaRPr lang="en-ZA" sz="2600" dirty="0" smtClean="0"/>
          </a:p>
          <a:p>
            <a:r>
              <a:rPr lang="en-ZA" sz="2600" dirty="0" smtClean="0"/>
              <a:t>Waste-to-energy could be expanded: Circular economy</a:t>
            </a:r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245185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partment">
  <a:themeElements>
    <a:clrScheme name="Depart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partme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ctr" defTabSz="914400" rtl="0" eaLnBrk="1" fontAlgn="base" latinLnBrk="0" hangingPunct="1">
          <a:lnSpc>
            <a:spcPct val="13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9933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ctr" defTabSz="914400" rtl="0" eaLnBrk="1" fontAlgn="base" latinLnBrk="0" hangingPunct="1">
          <a:lnSpc>
            <a:spcPct val="13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9933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part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1192</Words>
  <Application>Microsoft Office PowerPoint</Application>
  <PresentationFormat>On-screen Show (4:3)</PresentationFormat>
  <Paragraphs>347</Paragraphs>
  <Slides>34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Meiryo</vt:lpstr>
      <vt:lpstr>Arial</vt:lpstr>
      <vt:lpstr>Biondi</vt:lpstr>
      <vt:lpstr>Calibri</vt:lpstr>
      <vt:lpstr>Catriel</vt:lpstr>
      <vt:lpstr>Comic Sans MS</vt:lpstr>
      <vt:lpstr>Lucida Sans Unicode</vt:lpstr>
      <vt:lpstr>Symbol</vt:lpstr>
      <vt:lpstr>Tahoma</vt:lpstr>
      <vt:lpstr>Times</vt:lpstr>
      <vt:lpstr>Times New Roman</vt:lpstr>
      <vt:lpstr>Verdana</vt:lpstr>
      <vt:lpstr>Office Theme</vt:lpstr>
      <vt:lpstr>1_Office Theme</vt:lpstr>
      <vt:lpstr>Department</vt:lpstr>
      <vt:lpstr>2_Office Theme</vt:lpstr>
      <vt:lpstr>Biofuels for Transportation</vt:lpstr>
      <vt:lpstr>Why Biofuels?</vt:lpstr>
      <vt:lpstr>Types of Liquid Biofuels</vt:lpstr>
      <vt:lpstr>Types of feedstock</vt:lpstr>
      <vt:lpstr>PowerPoint Presentation</vt:lpstr>
      <vt:lpstr>Invasive Alien Plants</vt:lpstr>
      <vt:lpstr>PowerPoint Presentation</vt:lpstr>
      <vt:lpstr>Conversion Technologies</vt:lpstr>
      <vt:lpstr>Challenges with Manufacturing</vt:lpstr>
      <vt:lpstr>The carbon cycle - biodiesel</vt:lpstr>
      <vt:lpstr>SA Biofuels subsidy route</vt:lpstr>
      <vt:lpstr>PowerPoint Presentation</vt:lpstr>
      <vt:lpstr>Additional subsidy considerations</vt:lpstr>
      <vt:lpstr>1G Environmental Issues</vt:lpstr>
      <vt:lpstr>PowerPoint Presentation</vt:lpstr>
      <vt:lpstr>Biofuels not PRIORITISED in subsidy Scheme</vt:lpstr>
      <vt:lpstr>PowerPoint Presentation</vt:lpstr>
      <vt:lpstr>PowerPoint Presentation</vt:lpstr>
      <vt:lpstr>PowerPoint Presentation</vt:lpstr>
      <vt:lpstr>What about industrial waste?</vt:lpstr>
      <vt:lpstr>Waste to Energy by Biogas</vt:lpstr>
      <vt:lpstr>Biogas in Transport as Offtake option</vt:lpstr>
      <vt:lpstr>Bio-ethanol/Diesel blending</vt:lpstr>
      <vt:lpstr>Biofuels FOR AVIATION</vt:lpstr>
      <vt:lpstr>PowerPoint Presentation</vt:lpstr>
      <vt:lpstr>Technology Comparisons</vt:lpstr>
      <vt:lpstr>BioMASS is MULTIFUNCTIONAL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Legio of Options</vt:lpstr>
      <vt:lpstr>Biofuels: State of Affairs</vt:lpstr>
    </vt:vector>
  </TitlesOfParts>
  <Company>Stellenbosch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Gorgens, Johann &lt;jgorgens@sun.ac.za&gt;</dc:creator>
  <cp:lastModifiedBy>Gorgens, Johann &lt;jgorgens@sun.ac.za&gt;</cp:lastModifiedBy>
  <cp:revision>128</cp:revision>
  <dcterms:created xsi:type="dcterms:W3CDTF">2012-04-15T12:00:34Z</dcterms:created>
  <dcterms:modified xsi:type="dcterms:W3CDTF">2015-06-18T08:37:05Z</dcterms:modified>
</cp:coreProperties>
</file>